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0" r:id="rId4"/>
    <p:sldId id="262" r:id="rId6"/>
    <p:sldId id="263" r:id="rId7"/>
    <p:sldId id="28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81" r:id="rId23"/>
    <p:sldId id="279" r:id="rId24"/>
    <p:sldId id="29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5C71-4830-4FD1-A1AF-6B06D26AD57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47" y="2093495"/>
            <a:ext cx="4764505" cy="47645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1705" cy="522170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171184" y="1795391"/>
            <a:ext cx="2372900" cy="2273373"/>
          </a:xfrm>
        </p:spPr>
        <p:txBody>
          <a:bodyPr wrap="square">
            <a:normAutofit/>
          </a:bodyPr>
          <a:lstStyle>
            <a:lvl1pPr>
              <a:defRPr sz="4900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编辑标题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41206" y="4098223"/>
            <a:ext cx="4632856" cy="396875"/>
          </a:xfrm>
        </p:spPr>
        <p:txBody>
          <a:bodyPr wrap="square"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96D0B8"/>
                </a:solidFill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 smtClean="0">
                <a:sym typeface="Arial" panose="020B0604020202020204" pitchFamily="34" charset="0"/>
              </a:rPr>
              <a:t>添加副标题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2" name="Line 4" descr="#wm#_41_01_*Z"/>
          <p:cNvSpPr>
            <a:spLocks noChangeShapeType="1"/>
          </p:cNvSpPr>
          <p:nvPr/>
        </p:nvSpPr>
        <p:spPr bwMode="auto">
          <a:xfrm>
            <a:off x="4020973" y="4090988"/>
            <a:ext cx="4673323" cy="0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053" name="Line 5" descr="#wm#_41_01_*Z"/>
          <p:cNvSpPr>
            <a:spLocks noChangeShapeType="1"/>
          </p:cNvSpPr>
          <p:nvPr/>
        </p:nvSpPr>
        <p:spPr bwMode="auto">
          <a:xfrm>
            <a:off x="4020973" y="4486275"/>
            <a:ext cx="4673323" cy="0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2054" name="Line 6" descr="#wm#_41_01_*Z"/>
          <p:cNvSpPr>
            <a:spLocks noChangeShapeType="1"/>
          </p:cNvSpPr>
          <p:nvPr/>
        </p:nvSpPr>
        <p:spPr bwMode="auto">
          <a:xfrm>
            <a:off x="4092801" y="1793805"/>
            <a:ext cx="4529667" cy="0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838200" y="1080655"/>
            <a:ext cx="10515599" cy="49073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468189" y="484394"/>
            <a:ext cx="6648990" cy="518400"/>
          </a:xfrm>
        </p:spPr>
        <p:txBody>
          <a:bodyPr anchor="t" anchorCtr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8189" y="1026042"/>
            <a:ext cx="6648990" cy="51804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4875" y="2786538"/>
            <a:ext cx="7112575" cy="1419703"/>
          </a:xfrm>
        </p:spPr>
        <p:txBody>
          <a:bodyPr anchor="ctr" anchorCtr="0">
            <a:normAutofit/>
          </a:bodyPr>
          <a:lstStyle>
            <a:lvl1pPr algn="l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Group 3" descr="#wm#_41_07_*Z"/>
          <p:cNvGrpSpPr/>
          <p:nvPr>
            <p:custDataLst>
              <p:tags r:id="rId2"/>
            </p:custDataLst>
          </p:nvPr>
        </p:nvGrpSpPr>
        <p:grpSpPr bwMode="auto">
          <a:xfrm>
            <a:off x="2050895" y="2677897"/>
            <a:ext cx="1865866" cy="1339850"/>
            <a:chOff x="0" y="0"/>
            <a:chExt cx="1880" cy="1352"/>
          </a:xfrm>
        </p:grpSpPr>
        <p:sp>
          <p:nvSpPr>
            <p:cNvPr id="10" name="AutoShape 4" descr="#wm#_41_07_*Z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900000">
              <a:off x="172" y="0"/>
              <a:ext cx="1709" cy="135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800"/>
            </a:p>
          </p:txBody>
        </p:sp>
        <p:sp>
          <p:nvSpPr>
            <p:cNvPr id="11" name="AutoShape 5" descr="#wm#_41_07_*Z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19800000">
              <a:off x="0" y="0"/>
              <a:ext cx="1709" cy="1353"/>
            </a:xfrm>
            <a:prstGeom prst="triangle">
              <a:avLst>
                <a:gd name="adj" fmla="val 50000"/>
              </a:avLst>
            </a:prstGeom>
            <a:solidFill>
              <a:srgbClr val="96D0B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norm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0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5749"/>
            <a:ext cx="10515600" cy="10393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183583"/>
            <a:ext cx="5156200" cy="381929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71700" indent="-3429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183583"/>
            <a:ext cx="5156200" cy="381929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71700" indent="-3429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977785"/>
            <a:ext cx="10515600" cy="102161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2038000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861912"/>
            <a:ext cx="5158316" cy="30593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2038000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861912"/>
            <a:ext cx="5183717" cy="30593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80000" y="2332039"/>
            <a:ext cx="4032000" cy="1736725"/>
          </a:xfrm>
        </p:spPr>
        <p:txBody>
          <a:bodyPr wrap="square">
            <a:normAutofit/>
          </a:bodyPr>
          <a:lstStyle>
            <a:lvl1pPr>
              <a:defRPr sz="5400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编辑标题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5" name="Line 4" descr="#wm#_41_01_*Z"/>
          <p:cNvSpPr>
            <a:spLocks noChangeShapeType="1"/>
          </p:cNvSpPr>
          <p:nvPr/>
        </p:nvSpPr>
        <p:spPr bwMode="auto">
          <a:xfrm>
            <a:off x="4080933" y="4090988"/>
            <a:ext cx="4032251" cy="0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6" name="Line 5" descr="#wm#_41_01_*Z"/>
          <p:cNvSpPr>
            <a:spLocks noChangeShapeType="1"/>
          </p:cNvSpPr>
          <p:nvPr/>
        </p:nvSpPr>
        <p:spPr bwMode="auto">
          <a:xfrm>
            <a:off x="4080933" y="4486275"/>
            <a:ext cx="4032251" cy="1588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7" name="Line 6" descr="#wm#_41_01_*Z"/>
          <p:cNvSpPr>
            <a:spLocks noChangeShapeType="1"/>
          </p:cNvSpPr>
          <p:nvPr/>
        </p:nvSpPr>
        <p:spPr bwMode="auto">
          <a:xfrm>
            <a:off x="4080933" y="2303464"/>
            <a:ext cx="4032251" cy="1587"/>
          </a:xfrm>
          <a:prstGeom prst="line">
            <a:avLst/>
          </a:prstGeom>
          <a:noFill/>
          <a:ln w="19050" cap="flat" cmpd="sng">
            <a:solidFill>
              <a:srgbClr val="96D0B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47" y="2093495"/>
            <a:ext cx="4764505" cy="4764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1705" cy="52217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6892" y="1069975"/>
            <a:ext cx="5433600" cy="543600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20467" y="1069976"/>
            <a:ext cx="4133851" cy="4164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26892" y="1761894"/>
            <a:ext cx="5433600" cy="420400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25000" y="1479665"/>
            <a:ext cx="1828800" cy="4646499"/>
          </a:xfrm>
        </p:spPr>
        <p:txBody>
          <a:bodyPr vert="eaVert" anchor="ctr" anchorCtr="0">
            <a:normAutofit/>
          </a:bodyPr>
          <a:lstStyle>
            <a:lvl1pPr algn="l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479665"/>
            <a:ext cx="8455428" cy="4646499"/>
          </a:xfrm>
        </p:spPr>
        <p:txBody>
          <a:bodyPr vert="eaVert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71700" indent="-3429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" y="4079368"/>
            <a:ext cx="2815389" cy="28153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4316" y="1"/>
            <a:ext cx="2995862" cy="2995862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6225" y="986169"/>
            <a:ext cx="9781309" cy="103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smtClean="0"/>
              <a:t>单击此处编辑母版标题样式</a:t>
            </a:r>
            <a:endParaRPr lang="zh-CN" altLang="zh-CN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6225" y="2208040"/>
            <a:ext cx="9781309" cy="36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C5EE3-CD17-4807-8283-21E5276B8A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A0DE7-C8BE-472A-9299-8C142B2E618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96D0B8"/>
          </a:solidFill>
          <a:latin typeface="Arial" panose="020B0604020202020204" pitchFamily="34" charset="0"/>
          <a:ea typeface="黑体" panose="02010609060101010101" charset="-122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6D0B8"/>
          </a:solidFill>
          <a:latin typeface="Arial" panose="020B0604020202020204" pitchFamily="34" charset="0"/>
          <a:ea typeface="黑体" panose="02010609060101010101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黑体" panose="02010609060101010101" charset="-122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7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8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9.xml"/><Relationship Id="rId1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0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21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2.xml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3.xml"/><Relationship Id="rId3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tags" Target="../tags/tag24.xml"/><Relationship Id="rId7" Type="http://schemas.openxmlformats.org/officeDocument/2006/relationships/image" Target="../media/image64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0" Type="http://schemas.openxmlformats.org/officeDocument/2006/relationships/notesSlide" Target="../notesSlides/notesSlide16.xml"/><Relationship Id="rId1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25.xml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6.xml"/><Relationship Id="rId1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7.xml"/><Relationship Id="rId1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tags" Target="../tags/tag9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0.xml"/><Relationship Id="rId6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0.xml"/><Relationship Id="rId10" Type="http://schemas.openxmlformats.org/officeDocument/2006/relationships/tags" Target="../tags/tag13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10.xml"/><Relationship Id="rId10" Type="http://schemas.openxmlformats.org/officeDocument/2006/relationships/tags" Target="../tags/tag14.xml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6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041140" y="1889760"/>
            <a:ext cx="4229100" cy="2273300"/>
          </a:xfrm>
        </p:spPr>
        <p:txBody>
          <a:bodyPr>
            <a:noAutofit/>
          </a:bodyPr>
          <a:p>
            <a:pPr algn="l"/>
            <a:r>
              <a:rPr lang="zh-CN" altLang="zh-CN" sz="6000" b="1" smtClean="0">
                <a:latin typeface="+mj-lt"/>
                <a:ea typeface="+mj-ea"/>
              </a:rPr>
              <a:t>新目标汉语</a:t>
            </a:r>
            <a:br>
              <a:rPr lang="zh-CN" altLang="zh-CN" sz="6000" b="1" smtClean="0">
                <a:latin typeface="+mj-lt"/>
                <a:ea typeface="+mj-ea"/>
              </a:rPr>
            </a:br>
            <a:r>
              <a:rPr lang="zh-CN" altLang="zh-CN" sz="4400" b="1" smtClean="0">
                <a:latin typeface="宋体" panose="02010600030101010101" pitchFamily="2" charset="-122"/>
                <a:ea typeface="宋体" panose="02010600030101010101" pitchFamily="2" charset="-122"/>
              </a:rPr>
              <a:t>口语课本</a:t>
            </a:r>
            <a:endParaRPr lang="zh-CN" altLang="zh-CN" sz="4400" b="1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New Target Chinese Spoken Language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34325" y="670560"/>
            <a:ext cx="1393825" cy="31242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19900" b="1">
                <a:ln w="0" cmpd="sng">
                  <a:solidFill>
                    <a:schemeClr val="bg1"/>
                  </a:solidFill>
                  <a:prstDash val="solid"/>
                </a:ln>
                <a:blipFill>
                  <a:blip r:embed="rId3">
                    <a:alphaModFix amt="80000"/>
                  </a:blip>
                  <a:tile tx="69850" ty="0" sx="39000" sy="18000" flip="none" algn="b"/>
                </a:blipFill>
                <a:effectLst>
                  <a:glow rad="50800">
                    <a:srgbClr val="376C83">
                      <a:alpha val="23000"/>
                    </a:srgbClr>
                  </a:glow>
                  <a:innerShdw blurRad="63500" dist="25400" dir="5400000">
                    <a:prstClr val="black">
                      <a:alpha val="25000"/>
                    </a:prstClr>
                  </a:innerShdw>
                </a:effectLst>
              </a:rPr>
              <a:t>1</a:t>
            </a:r>
            <a:endParaRPr lang="en-US" altLang="zh-CN" sz="19900" b="1">
              <a:ln w="0" cmpd="sng">
                <a:solidFill>
                  <a:schemeClr val="bg1"/>
                </a:solidFill>
                <a:prstDash val="solid"/>
              </a:ln>
              <a:blipFill>
                <a:blip r:embed="rId3">
                  <a:alphaModFix amt="80000"/>
                </a:blip>
                <a:tile tx="69850" ty="0" sx="39000" sy="18000" flip="none" algn="b"/>
              </a:blipFill>
              <a:effectLst>
                <a:glow rad="50800">
                  <a:srgbClr val="376C83">
                    <a:alpha val="23000"/>
                  </a:srgbClr>
                </a:glow>
                <a:innerShdw blurRad="63500" dist="25400" dir="5400000">
                  <a:prstClr val="black">
                    <a:alpha val="25000"/>
                  </a:prstClr>
                </a:inn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90040" y="4420870"/>
            <a:ext cx="24511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/>
              <a:t>第二单元</a:t>
            </a:r>
            <a:endParaRPr lang="zh-CN" altLang="en-US" sz="3200"/>
          </a:p>
          <a:p>
            <a:pPr>
              <a:lnSpc>
                <a:spcPct val="150000"/>
              </a:lnSpc>
            </a:pPr>
            <a:r>
              <a:rPr lang="zh-CN" altLang="en-US" sz="2800"/>
              <a:t>谈年龄和属相</a:t>
            </a:r>
            <a:endParaRPr lang="zh-CN" altLang="en-US" sz="2800"/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527665" y="1341755"/>
            <a:ext cx="1673225" cy="5530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小组活动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3" name="图片 2" descr="4)_EN7K`HV055)FTGO]@XI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6940" y="184150"/>
            <a:ext cx="5820410" cy="11309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20850" y="1315085"/>
            <a:ext cx="6047105" cy="4785360"/>
          </a:xfrm>
          <a:prstGeom prst="rect">
            <a:avLst/>
          </a:prstGeom>
          <a:ln w="28575" cmpd="thickThin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sz="2200">
                <a:solidFill>
                  <a:schemeClr val="accent4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1.姓  名  （name）：李伟 </a:t>
            </a:r>
            <a:endParaRPr sz="2200">
              <a:solidFill>
                <a:schemeClr val="accent4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sz="2200">
                <a:solidFill>
                  <a:schemeClr val="accent4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xìngmíng       lǐwěi</a:t>
            </a:r>
            <a:endParaRPr sz="2200">
              <a:solidFill>
                <a:schemeClr val="accent4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sz="2200">
                <a:solidFill>
                  <a:schemeClr val="accent4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2.年  龄  （age）：</a:t>
            </a:r>
            <a:r>
              <a:rPr sz="2200" u="sng">
                <a:solidFill>
                  <a:schemeClr val="accent4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25</a:t>
            </a:r>
            <a:r>
              <a:rPr sz="2200">
                <a:solidFill>
                  <a:schemeClr val="accent4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岁 </a:t>
            </a:r>
            <a:endParaRPr sz="2200">
              <a:solidFill>
                <a:schemeClr val="accent4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sz="2200">
                <a:solidFill>
                  <a:schemeClr val="accent4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 </a:t>
            </a:r>
            <a:r>
              <a:rPr sz="2200">
                <a:solidFill>
                  <a:schemeClr val="accent4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niánlíng         suì</a:t>
            </a:r>
            <a:endParaRPr sz="2200">
              <a:solidFill>
                <a:schemeClr val="accent4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sz="2200">
                <a:solidFill>
                  <a:schemeClr val="accent4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3.电  话 号 码（tel）：</a:t>
            </a:r>
            <a:r>
              <a:rPr sz="2200" u="sng">
                <a:solidFill>
                  <a:schemeClr val="accent4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86-10-8230-3671</a:t>
            </a:r>
            <a:endParaRPr sz="2200" u="sng">
              <a:solidFill>
                <a:schemeClr val="accent4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sz="2200">
                <a:solidFill>
                  <a:schemeClr val="accent4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diànhuàhàomǎ</a:t>
            </a:r>
            <a:endParaRPr sz="2200">
              <a:solidFill>
                <a:schemeClr val="accent4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sz="2200">
                <a:solidFill>
                  <a:schemeClr val="accent4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4.身  份 证   号 （ID）：</a:t>
            </a:r>
            <a:r>
              <a:rPr sz="2200" u="sng">
                <a:solidFill>
                  <a:schemeClr val="accent4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121099198587220998</a:t>
            </a:r>
            <a:endParaRPr sz="2200" u="sng">
              <a:solidFill>
                <a:schemeClr val="accent4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sz="2200">
                <a:solidFill>
                  <a:schemeClr val="accent4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 s</a:t>
            </a:r>
            <a:r>
              <a:rPr sz="2200">
                <a:solidFill>
                  <a:schemeClr val="accent4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hēnfènzhènghào</a:t>
            </a:r>
            <a:endParaRPr sz="2200">
              <a:solidFill>
                <a:schemeClr val="accent4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sz="2200">
                <a:solidFill>
                  <a:schemeClr val="accent4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5.护照  号 （Passport number）：</a:t>
            </a:r>
            <a:r>
              <a:rPr sz="2200" u="sng">
                <a:solidFill>
                  <a:schemeClr val="accent4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204985876490</a:t>
            </a:r>
            <a:endParaRPr sz="2200" u="sng">
              <a:solidFill>
                <a:schemeClr val="accent4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sz="2200">
                <a:solidFill>
                  <a:schemeClr val="accent4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hùzhàohào</a:t>
            </a:r>
            <a:endParaRPr sz="2200">
              <a:solidFill>
                <a:schemeClr val="accent4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sz="2200">
                <a:solidFill>
                  <a:schemeClr val="accent4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6.车 牌 号 (car number）：</a:t>
            </a:r>
            <a:r>
              <a:rPr sz="2200" u="sng">
                <a:solidFill>
                  <a:schemeClr val="accent4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京 N68909</a:t>
            </a:r>
            <a:endParaRPr sz="2200" u="sng">
              <a:solidFill>
                <a:schemeClr val="accent4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sz="2200">
                <a:solidFill>
                  <a:schemeClr val="accent4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chēpáihào</a:t>
            </a:r>
            <a:endParaRPr sz="2200">
              <a:solidFill>
                <a:schemeClr val="accent4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r>
              <a:rPr sz="2200">
                <a:solidFill>
                  <a:schemeClr val="accent4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7.门 牌 号 （room number）：</a:t>
            </a:r>
            <a:r>
              <a:rPr sz="2200" u="sng">
                <a:solidFill>
                  <a:schemeClr val="accent4"/>
                </a:solidFill>
                <a:uFillTx/>
                <a:latin typeface="Times New Roman" panose="02020603050405020304" charset="0"/>
                <a:ea typeface="宋体" panose="02010600030101010101" pitchFamily="2" charset="-122"/>
              </a:rPr>
              <a:t>1-1-502</a:t>
            </a:r>
            <a:endParaRPr sz="2200" u="sng">
              <a:solidFill>
                <a:schemeClr val="accent4"/>
              </a:solidFill>
              <a:uFillTx/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sz="2200">
                <a:solidFill>
                  <a:schemeClr val="accent4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ménpáihào</a:t>
            </a:r>
            <a:endParaRPr sz="2200">
              <a:solidFill>
                <a:schemeClr val="accent4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6" name="图片 5" descr="QZ7DNBDU%EAGYD%V~U1IFR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115" y="4402455"/>
            <a:ext cx="3926840" cy="1782445"/>
          </a:xfrm>
          <a:prstGeom prst="rect">
            <a:avLst/>
          </a:prstGeom>
        </p:spPr>
      </p:pic>
      <p:pic>
        <p:nvPicPr>
          <p:cNvPr id="7" name="图片 6" descr="HSWRY`5VL8T`A{QCDCMLEE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150" y="1341755"/>
            <a:ext cx="2096770" cy="19653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993755" y="1282065"/>
            <a:ext cx="1221105" cy="6197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小 结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11" name="图片 10" descr="$0MV~%J$4K`LPYN$6SZS)_S"/>
          <p:cNvPicPr>
            <a:picLocks noChangeAspect="1"/>
          </p:cNvPicPr>
          <p:nvPr/>
        </p:nvPicPr>
        <p:blipFill>
          <a:blip r:embed="rId1"/>
          <a:srcRect b="3385"/>
          <a:stretch>
            <a:fillRect/>
          </a:stretch>
        </p:blipFill>
        <p:spPr>
          <a:xfrm>
            <a:off x="1573530" y="183515"/>
            <a:ext cx="3352165" cy="5890260"/>
          </a:xfrm>
          <a:prstGeom prst="rect">
            <a:avLst/>
          </a:prstGeom>
        </p:spPr>
      </p:pic>
      <p:pic>
        <p:nvPicPr>
          <p:cNvPr id="12" name="图片 11" descr="NO)QWQE[~8PST0]WG)03(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545" y="549910"/>
            <a:ext cx="2188210" cy="2976245"/>
          </a:xfrm>
          <a:prstGeom prst="rect">
            <a:avLst/>
          </a:prstGeom>
        </p:spPr>
      </p:pic>
      <p:pic>
        <p:nvPicPr>
          <p:cNvPr id="13" name="图片 12" descr="DXHOF~]IW{(5[RKR99$1UY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090" y="3783330"/>
            <a:ext cx="3958590" cy="25946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9907905" y="3810"/>
            <a:ext cx="1221105" cy="8737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话题一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年龄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3" name="图片 2" descr="NO8[EY8G2Y$6@0B4P9HP5C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265" y="534035"/>
            <a:ext cx="5525770" cy="522859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1459845" y="1647190"/>
            <a:ext cx="741045" cy="13487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小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 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结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883900" y="1282065"/>
            <a:ext cx="1330960" cy="8064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话题二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常用称呼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2" name="图片 1" descr="AK(N2DY[G[J{5)CG9G~WJ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5980" y="486410"/>
            <a:ext cx="6854825" cy="922020"/>
          </a:xfrm>
          <a:prstGeom prst="rect">
            <a:avLst/>
          </a:prstGeom>
        </p:spPr>
      </p:pic>
      <p:pic>
        <p:nvPicPr>
          <p:cNvPr id="6" name="图片 5" descr="7V1Z6XO29)B(KKKT%~3Y@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70" y="1408430"/>
            <a:ext cx="4348480" cy="5175250"/>
          </a:xfrm>
          <a:prstGeom prst="rect">
            <a:avLst/>
          </a:prstGeom>
        </p:spPr>
      </p:pic>
      <p:pic>
        <p:nvPicPr>
          <p:cNvPr id="12" name="图片 11" descr="LIENC@EFARF@O]]X)GP0C3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25" y="1504950"/>
            <a:ext cx="3214370" cy="471868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1008360" y="6078855"/>
            <a:ext cx="1169035" cy="78359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P55 </a:t>
            </a:r>
            <a:endParaRPr kumimoji="0" lang="en-US" altLang="zh-CN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练习</a:t>
            </a:r>
            <a:r>
              <a:rPr kumimoji="0" lang="en-US" altLang="zh-CN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endParaRPr kumimoji="0" lang="en-US" altLang="zh-CN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993755" y="1282065"/>
            <a:ext cx="1221105" cy="8324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话题三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属相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6" name="图片 5" descr="$_G{$D4ISW6693WM24I$FS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360" y="334645"/>
            <a:ext cx="4487545" cy="14643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2203" t="4175" r="70935" b="66878"/>
          <a:stretch>
            <a:fillRect/>
          </a:stretch>
        </p:blipFill>
        <p:spPr>
          <a:xfrm>
            <a:off x="1424305" y="2082800"/>
            <a:ext cx="1896745" cy="10744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27023" t="3969" r="48444" b="64192"/>
          <a:stretch>
            <a:fillRect/>
          </a:stretch>
        </p:blipFill>
        <p:spPr>
          <a:xfrm>
            <a:off x="3834130" y="2028825"/>
            <a:ext cx="1732280" cy="11817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75189" t="65868" b="4072"/>
          <a:stretch>
            <a:fillRect/>
          </a:stretch>
        </p:blipFill>
        <p:spPr>
          <a:xfrm>
            <a:off x="8254365" y="5026660"/>
            <a:ext cx="1751965" cy="11156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l="50234" t="2464" r="25045" b="64585"/>
          <a:stretch>
            <a:fillRect/>
          </a:stretch>
        </p:blipFill>
        <p:spPr>
          <a:xfrm>
            <a:off x="6101715" y="1987550"/>
            <a:ext cx="1745615" cy="12230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 l="75149" t="2460" r="1365" b="65153"/>
          <a:stretch>
            <a:fillRect/>
          </a:stretch>
        </p:blipFill>
        <p:spPr>
          <a:xfrm>
            <a:off x="8356600" y="1987550"/>
            <a:ext cx="1649730" cy="11957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l="2743" t="30950" r="71565" b="32746"/>
          <a:stretch>
            <a:fillRect/>
          </a:stretch>
        </p:blipFill>
        <p:spPr>
          <a:xfrm>
            <a:off x="1506855" y="3438525"/>
            <a:ext cx="1814195" cy="13474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l="28561" t="32678" r="48660" b="35843"/>
          <a:stretch>
            <a:fillRect/>
          </a:stretch>
        </p:blipFill>
        <p:spPr>
          <a:xfrm>
            <a:off x="3895725" y="3528060"/>
            <a:ext cx="1608455" cy="11684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rcRect l="49263" t="33447" r="23678" b="33584"/>
          <a:stretch>
            <a:fillRect/>
          </a:stretch>
        </p:blipFill>
        <p:spPr>
          <a:xfrm>
            <a:off x="5950585" y="3528060"/>
            <a:ext cx="1910715" cy="12236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l="74757" t="31925" r="522" b="35843"/>
          <a:stretch>
            <a:fillRect/>
          </a:stretch>
        </p:blipFill>
        <p:spPr>
          <a:xfrm>
            <a:off x="8260715" y="3500120"/>
            <a:ext cx="1745615" cy="11963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rcRect l="4038" t="67613" r="72797" b="3131"/>
          <a:stretch>
            <a:fillRect/>
          </a:stretch>
        </p:blipFill>
        <p:spPr>
          <a:xfrm>
            <a:off x="1685290" y="5081270"/>
            <a:ext cx="1635760" cy="10858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 l="28210" t="64551" r="49982" b="2874"/>
          <a:stretch>
            <a:fillRect/>
          </a:stretch>
        </p:blipFill>
        <p:spPr>
          <a:xfrm>
            <a:off x="3964305" y="5026660"/>
            <a:ext cx="1539875" cy="12090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rcRect l="50809" t="64893" r="24272" b="4003"/>
          <a:stretch>
            <a:fillRect/>
          </a:stretch>
        </p:blipFill>
        <p:spPr>
          <a:xfrm>
            <a:off x="6101715" y="5081270"/>
            <a:ext cx="1759585" cy="11544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0993755" y="1282065"/>
            <a:ext cx="1221105" cy="8324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话题三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属相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7" name="图片 6" descr="1712QLAXCW8(38ZNMR4_2E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440" y="281305"/>
            <a:ext cx="8141335" cy="32200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732530" y="4408805"/>
            <a:ext cx="2637155" cy="16484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945" y="4408805"/>
            <a:ext cx="2715895" cy="16630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25295" y="3656965"/>
            <a:ext cx="716280" cy="518160"/>
          </a:xfrm>
          <a:prstGeom prst="rect">
            <a:avLst/>
          </a:prstGeom>
          <a:ln w="28575" cmpd="thickThin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māo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40710" y="3656965"/>
            <a:ext cx="1605280" cy="518160"/>
          </a:xfrm>
          <a:prstGeom prst="rect">
            <a:avLst/>
          </a:prstGeom>
          <a:ln w="28575" cmpd="thickThin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xióngmāo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28590" y="3656965"/>
            <a:ext cx="1249680" cy="518160"/>
          </a:xfrm>
          <a:prstGeom prst="rect">
            <a:avLst/>
          </a:prstGeom>
          <a:ln w="28575" cmpd="thickThin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yīngwǔ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28865" y="3656965"/>
            <a:ext cx="1427480" cy="518160"/>
          </a:xfrm>
          <a:prstGeom prst="rect">
            <a:avLst/>
          </a:prstGeom>
          <a:ln w="28575" cmpd="thickThin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dàxiàng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09135" y="6184265"/>
            <a:ext cx="1071880" cy="518160"/>
          </a:xfrm>
          <a:prstGeom prst="rect">
            <a:avLst/>
          </a:prstGeom>
          <a:ln w="28575" cmpd="thickThin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shīzi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84465" y="6184265"/>
            <a:ext cx="538480" cy="518160"/>
          </a:xfrm>
          <a:prstGeom prst="rect">
            <a:avLst/>
          </a:prstGeom>
          <a:ln w="28575" cmpd="thickThin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yú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0993755" y="1282065"/>
            <a:ext cx="1221105" cy="83248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话题三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属相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18" name="图片 17" descr="BR%{)@}_2(0J0}S3Z7Z]SF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1845" y="2942590"/>
            <a:ext cx="2125980" cy="2795905"/>
          </a:xfrm>
          <a:prstGeom prst="rect">
            <a:avLst/>
          </a:prstGeom>
        </p:spPr>
      </p:pic>
      <p:pic>
        <p:nvPicPr>
          <p:cNvPr id="2" name="图片 1" descr="X%X59`NX7R}Q0{75L9UXWJ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85" y="685165"/>
            <a:ext cx="4958080" cy="24117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rcRect l="75149" t="2460" r="1365" b="65153"/>
          <a:stretch>
            <a:fillRect/>
          </a:stretch>
        </p:blipFill>
        <p:spPr>
          <a:xfrm>
            <a:off x="3088005" y="3785235"/>
            <a:ext cx="2189480" cy="15875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9577070" y="8255"/>
            <a:ext cx="1523365" cy="5372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小组活动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4" name="图片 3" descr="0X3`J05@}G~BN66DJ924@%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8535" y="429260"/>
            <a:ext cx="5746115" cy="942975"/>
          </a:xfrm>
          <a:prstGeom prst="rect">
            <a:avLst/>
          </a:prstGeom>
        </p:spPr>
      </p:pic>
      <p:pic>
        <p:nvPicPr>
          <p:cNvPr id="5" name="图片 4" descr="JJFEGPX9I86MXNT@{9X9Q`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55" y="1464945"/>
            <a:ext cx="2124075" cy="2165985"/>
          </a:xfrm>
          <a:prstGeom prst="rect">
            <a:avLst/>
          </a:prstGeom>
        </p:spPr>
      </p:pic>
      <p:pic>
        <p:nvPicPr>
          <p:cNvPr id="8" name="图片 7" descr="G8B[AY12[FJ$(SQ9A`AR5F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440" y="1508760"/>
            <a:ext cx="1708150" cy="22231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b="17547"/>
          <a:stretch>
            <a:fillRect/>
          </a:stretch>
        </p:blipFill>
        <p:spPr>
          <a:xfrm>
            <a:off x="3883025" y="1464945"/>
            <a:ext cx="1844040" cy="22821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l="3230" t="4456" b="10493"/>
          <a:stretch>
            <a:fillRect/>
          </a:stretch>
        </p:blipFill>
        <p:spPr>
          <a:xfrm>
            <a:off x="6317615" y="1464945"/>
            <a:ext cx="1960880" cy="23107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626870" y="3775710"/>
            <a:ext cx="1452880" cy="10668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周杰伦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zhōujiélún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1979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83025" y="3867150"/>
            <a:ext cx="1325880" cy="10668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张娜拉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zhāngnàlā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1981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98615" y="3867150"/>
            <a:ext cx="1198880" cy="10668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刘翔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liúxiáng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1983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025255" y="3867150"/>
            <a:ext cx="1706880" cy="10668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比尔·盖茨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bǐěr·gàicí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1955</a:t>
            </a:r>
            <a:endParaRPr lang="en-US" altLang="zh-CN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" name="图片 16" descr="RX{14[4K]WN8S{IRN)AYFZV"/>
          <p:cNvPicPr>
            <a:picLocks noChangeAspect="1"/>
          </p:cNvPicPr>
          <p:nvPr/>
        </p:nvPicPr>
        <p:blipFill>
          <a:blip r:embed="rId6"/>
          <a:srcRect b="49209"/>
          <a:stretch>
            <a:fillRect/>
          </a:stretch>
        </p:blipFill>
        <p:spPr>
          <a:xfrm>
            <a:off x="2261870" y="4933950"/>
            <a:ext cx="7860665" cy="8966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570" y="1313815"/>
            <a:ext cx="2562860" cy="3620135"/>
          </a:xfrm>
          <a:prstGeom prst="rect">
            <a:avLst/>
          </a:prstGeom>
        </p:spPr>
      </p:pic>
      <p:pic>
        <p:nvPicPr>
          <p:cNvPr id="19" name="图片 18" descr="RX{14[4K]WN8S{IRN)AYFZV"/>
          <p:cNvPicPr>
            <a:picLocks noChangeAspect="1"/>
          </p:cNvPicPr>
          <p:nvPr/>
        </p:nvPicPr>
        <p:blipFill>
          <a:blip r:embed="rId6"/>
          <a:srcRect l="17990" t="53165"/>
          <a:stretch>
            <a:fillRect/>
          </a:stretch>
        </p:blipFill>
        <p:spPr>
          <a:xfrm>
            <a:off x="3676015" y="5929630"/>
            <a:ext cx="6446520" cy="82677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9467215" y="7620"/>
            <a:ext cx="1627505" cy="6178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任务示范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5" name="图片 4" descr="~J}SQX{06UH07_E(205$@Q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05" y="316865"/>
            <a:ext cx="7970520" cy="1042035"/>
          </a:xfrm>
          <a:prstGeom prst="rect">
            <a:avLst/>
          </a:prstGeom>
        </p:spPr>
      </p:pic>
      <p:pic>
        <p:nvPicPr>
          <p:cNvPr id="6" name="图片 5" descr="H7Y}BAI@803KHU~M9[(5LO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015" y="3288030"/>
            <a:ext cx="6558915" cy="35591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67765" y="1358900"/>
            <a:ext cx="5745480" cy="4663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l">
              <a:lnSpc>
                <a:spcPct val="150000"/>
              </a:lnSpc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小丽：妈，这是大龙。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lnSpc>
                <a:spcPct val="100000"/>
              </a:lnSpc>
              <a:buClr>
                <a:srgbClr val="00B0F0"/>
              </a:buClr>
              <a:buFont typeface="BatangChe" panose="02030609000101010101" charset="-127"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         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 rènsh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i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nǐhěngāoxìng！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lnSpc>
                <a:spcPct val="100000"/>
              </a:lnSpc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张妈：你好，大龙。认识你很 高兴！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lnSpc>
                <a:spcPct val="100000"/>
              </a:lnSpc>
              <a:buClr>
                <a:srgbClr val="00B0F0"/>
              </a:buClr>
              <a:buFont typeface="BatangChe" panose="02030609000101010101" charset="-127"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            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āyí       niánqīng</a:t>
            </a:r>
            <a:endParaRPr lang="zh-CN" altLang="en-US" sz="2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lnSpc>
                <a:spcPct val="100000"/>
              </a:lnSpc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大龙：我也很高兴。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阿姨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，您很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年轻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lnSpc>
                <a:spcPct val="100000"/>
              </a:lnSpc>
              <a:buClr>
                <a:srgbClr val="00B0F0"/>
              </a:buClr>
              <a:buFont typeface="BatangChe" panose="02030609000101010101" charset="-127"/>
              <a:buNone/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           nǎlǐ，nǎlǐ！         nǐduōdà？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lnSpc>
                <a:spcPct val="100000"/>
              </a:lnSpc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张妈：哪里，哪里！大龙，你多大？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lnSpc>
                <a:spcPct val="150000"/>
              </a:lnSpc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大龙：我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岁。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lnSpc>
                <a:spcPct val="100000"/>
              </a:lnSpc>
              <a:buClr>
                <a:srgbClr val="00B0F0"/>
              </a:buClr>
              <a:buFont typeface="BatangChe" panose="02030609000101010101" charset="-127"/>
              <a:buNone/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               niánchūshēng，shǔlóng。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lnSpc>
                <a:spcPct val="100000"/>
              </a:lnSpc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张妈：你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1988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年 出生， 属龙。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lnSpc>
                <a:spcPct val="100000"/>
              </a:lnSpc>
              <a:buClr>
                <a:srgbClr val="00B0F0"/>
              </a:buClr>
              <a:buFont typeface="BatangChe" panose="02030609000101010101" charset="-127"/>
              <a:buNone/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         shǔlóng？        </a:t>
            </a: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áidàlóng。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lnSpc>
                <a:spcPct val="100000"/>
              </a:lnSpc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大龙：属龙？是，我叫白大龙。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7405" y="1463040"/>
            <a:ext cx="5707380" cy="39319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小丽：妈，这是大龙。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张妈：你好，大龙。认识你很高兴！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大龙：我也很高兴。阿姨，您很年轻！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张妈：哪里，哪里！大龙，你多大？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大龙：我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岁。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张妈：你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1988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年出生，属龙。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大龙：属龙？是，我叫白大龙。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%UC8H1QA50Z@{W2IDG]$FW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0765" y="196215"/>
            <a:ext cx="7037070" cy="617029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9234805" y="6350"/>
            <a:ext cx="1914525" cy="62293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表演活动一</a:t>
            </a: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200" y="-20955"/>
            <a:ext cx="10515600" cy="103695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</a:rPr>
              <a:t>谈年龄和属相  </a:t>
            </a:r>
            <a:r>
              <a:rPr lang="en-US" altLang="zh-CN" sz="3600" dirty="0">
                <a:solidFill>
                  <a:schemeClr val="tx1"/>
                </a:solidFill>
              </a:rPr>
              <a:t>Talking about Age and Animal Signs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706245" y="1016000"/>
          <a:ext cx="9109075" cy="494474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20570"/>
                <a:gridCol w="7088505"/>
              </a:tblGrid>
              <a:tr h="7581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+mn-ea"/>
                        </a:rPr>
                        <a:t>话题</a:t>
                      </a:r>
                      <a:endParaRPr lang="zh-CN" altLang="en-US" sz="2400" b="1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Topic</a:t>
                      </a:r>
                      <a:endParaRPr lang="en-US" altLang="zh-CN" sz="1800" b="1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rgbClr val="7030A0"/>
                        </a:solidFill>
                        <a:latin typeface="Times New Roman" panose="02020603050405020304" charset="0"/>
                      </a:endParaRPr>
                    </a:p>
                  </a:txBody>
                  <a:tcPr anchor="ctr" anchorCtr="0">
                    <a:lnL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b="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谈年龄和属相</a:t>
                      </a:r>
                      <a:endParaRPr lang="zh-CN" altLang="en-US" b="0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b="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Talking about age and animal signs</a:t>
                      </a:r>
                      <a:endParaRPr lang="en-US" altLang="zh-CN" b="0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>
                    <a:lnL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2871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+mn-ea"/>
                          <a:sym typeface="+mn-ea"/>
                        </a:rPr>
                        <a:t>任务目标</a:t>
                      </a:r>
                      <a:endParaRPr lang="zh-CN" altLang="en-US" sz="2400" b="1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+mn-ea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Instructional Objectives</a:t>
                      </a:r>
                      <a:endParaRPr lang="en-US" altLang="zh-CN" sz="1800" b="1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rgbClr val="7030A0"/>
                        </a:solidFill>
                        <a:latin typeface="Times New Roman" panose="02020603050405020304" charset="0"/>
                      </a:endParaRPr>
                    </a:p>
                  </a:txBody>
                  <a:tcPr anchor="ctr" anchorCtr="0">
                    <a:lnL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能用正确的方式回答不同人物的年龄和属相，学会问答数字。</a:t>
                      </a:r>
                      <a:endParaRPr lang="zh-CN" altLang="en-US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en-US" altLang="zh-CN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Students can ask and answer questions about one's age and animal sign in correct ways, and can ask and answer questions about numbers.</a:t>
                      </a:r>
                      <a:endParaRPr lang="en-US" altLang="zh-CN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>
                    <a:lnL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7588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+mn-ea"/>
                        </a:rPr>
                        <a:t>重点词语</a:t>
                      </a:r>
                      <a:endParaRPr lang="zh-CN" altLang="en-US">
                        <a:ln w="28575" cmpd="sng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</a:ln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Key Words</a:t>
                      </a:r>
                      <a:endParaRPr lang="en-US" altLang="zh-CN" sz="1800" b="1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rgbClr val="7030A0"/>
                        </a:solidFill>
                        <a:latin typeface="Times New Roman" panose="02020603050405020304" charset="0"/>
                      </a:endParaRPr>
                    </a:p>
                  </a:txBody>
                  <a:tcPr anchor="ctr" anchorCtr="0">
                    <a:lnL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多</a:t>
                      </a:r>
                      <a:r>
                        <a:rPr lang="zh-CN" altLang="en-US" sz="20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duō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、大</a:t>
                      </a:r>
                      <a:r>
                        <a:rPr lang="zh-CN" altLang="en-US" sz="20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dà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、岁</a:t>
                      </a:r>
                      <a:r>
                        <a:rPr lang="zh-CN" altLang="en-US" sz="20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suì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、属</a:t>
                      </a:r>
                      <a:r>
                        <a:rPr lang="zh-CN" altLang="en-US" sz="20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shǔ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、数字</a:t>
                      </a:r>
                      <a:r>
                        <a:rPr lang="zh-CN" altLang="en-US" sz="20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shùzì</a:t>
                      </a:r>
                      <a:endParaRPr lang="zh-CN" altLang="en-US" sz="2000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>
                    <a:lnL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3620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+mn-ea"/>
                        </a:rPr>
                        <a:t>重点语句</a:t>
                      </a:r>
                      <a:endParaRPr lang="zh-CN" altLang="en-US">
                        <a:ln w="28575" cmpd="sng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</a:ln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Key Sentences</a:t>
                      </a:r>
                      <a:endParaRPr lang="en-US" altLang="zh-CN" sz="1800" b="1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rgbClr val="7030A0"/>
                        </a:solidFill>
                        <a:latin typeface="Times New Roman" panose="02020603050405020304" charset="0"/>
                      </a:endParaRPr>
                    </a:p>
                  </a:txBody>
                  <a:tcPr anchor="ctr" anchorCtr="0">
                    <a:lnL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1.你多大？nǐduōdà？</a:t>
                      </a:r>
                      <a:endParaRPr lang="zh-CN" altLang="en-US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2.我24岁 。wǒ24suì。</a:t>
                      </a:r>
                      <a:endParaRPr lang="zh-CN" altLang="en-US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3.你属什么？nǐshǔshénme？</a:t>
                      </a:r>
                      <a:endParaRPr lang="zh-CN" altLang="en-US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4.哪里，哪里！nǎlǐ，nǎlǐ！</a:t>
                      </a:r>
                      <a:endParaRPr lang="zh-CN" altLang="en-US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>
                    <a:lnL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7785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+mn-ea"/>
                        </a:rPr>
                        <a:t>语法点</a:t>
                      </a:r>
                      <a:endParaRPr lang="zh-CN" altLang="en-US">
                        <a:ln w="28575" cmpd="sng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</a:ln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 b="1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rgbClr val="7030A0"/>
                          </a:solidFill>
                          <a:latin typeface="Times New Roman" panose="02020603050405020304" charset="0"/>
                        </a:rPr>
                        <a:t>Grammar Points</a:t>
                      </a:r>
                      <a:endParaRPr lang="en-US" altLang="zh-CN" sz="1800" b="1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rgbClr val="7030A0"/>
                        </a:solidFill>
                        <a:latin typeface="Times New Roman" panose="02020603050405020304" charset="0"/>
                      </a:endParaRPr>
                    </a:p>
                  </a:txBody>
                  <a:tcPr anchor="ctr" anchorCtr="0">
                    <a:lnL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1.数字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Numbers</a:t>
                      </a:r>
                      <a:endParaRPr lang="en-US" altLang="zh-CN" sz="1800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2.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名词谓语句（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1</a:t>
                      </a:r>
                      <a:r>
                        <a:rPr lang="zh-CN" altLang="en-US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）</a:t>
                      </a:r>
                      <a:r>
                        <a:rPr lang="en-US" altLang="zh-CN" sz="1800">
                          <a:ln w="28575" cmpd="sng">
                            <a:noFill/>
                            <a:prstDash val="solid"/>
                            <a:round/>
                          </a:ln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The sentence with a nominal predicate(1)</a:t>
                      </a:r>
                      <a:endParaRPr lang="en-US" altLang="zh-CN" sz="1800">
                        <a:ln w="28575" cmpd="sng">
                          <a:noFill/>
                          <a:prstDash val="solid"/>
                          <a:round/>
                        </a:ln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>
                    <a:lnL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317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7620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9193530" y="6350"/>
            <a:ext cx="1914525" cy="62293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表演活动二</a:t>
            </a: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6950" y="1158875"/>
            <a:ext cx="4289425" cy="28613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91870" y="211455"/>
            <a:ext cx="7078980" cy="61264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 algn="l">
              <a:buClr>
                <a:srgbClr val="00B0F0"/>
              </a:buClr>
              <a:buFont typeface="BatangChe" panose="02030609000101010101" charset="-127"/>
              <a:buNone/>
            </a:pPr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wǒláijièshàoyíxià，zhèshì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：爸，妈，我来 介绍 一下，这是（      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buClr>
                <a:srgbClr val="00B0F0"/>
              </a:buClr>
              <a:buFont typeface="BatangChe" panose="02030609000101010101" charset="-127"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shūshu、āyí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：叔叔、阿姨好！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：你好！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buClr>
                <a:srgbClr val="00B0F0"/>
              </a:buClr>
              <a:buFont typeface="BatangChe" panose="02030609000101010101" charset="-127"/>
              <a:buNone/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zhēn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：你真（      ）！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buClr>
                <a:srgbClr val="00B0F0"/>
              </a:buClr>
              <a:buFont typeface="BatangChe" panose="02030609000101010101" charset="-127"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xièxièāyí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：谢谢阿姨！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buClr>
                <a:srgbClr val="00B0F0"/>
              </a:buClr>
              <a:buFont typeface="BatangChe" panose="02030609000101010101" charset="-127"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nǐ fùmǔduōdàniánjìle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：你父母多大年纪了？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：我爸爸（      ），我妈妈（       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buClr>
                <a:srgbClr val="00B0F0"/>
              </a:buClr>
              <a:buFont typeface="BatangChe" panose="02030609000101010101" charset="-127"/>
              <a:buNone/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ò， nǐshǔshénme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：哦，你属 什么？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buClr>
                <a:srgbClr val="00B0F0"/>
              </a:buClr>
              <a:buFont typeface="BatangChe" panose="02030609000101010101" charset="-127"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shǔ            jīnnián         suì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>
              <a:buClr>
                <a:srgbClr val="00B0F0"/>
              </a:buClr>
              <a:buFont typeface="BatangChe" panose="02030609000101010101" charset="-127"/>
              <a:buChar char="►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：我属（     ），今年（     ）岁。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algn="l">
              <a:buClr>
                <a:srgbClr val="00B0F0"/>
              </a:buClr>
              <a:buFont typeface="BatangChe" panose="02030609000101010101" charset="-127"/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8165" y="399795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dirty="0">
                <a:solidFill>
                  <a:schemeClr val="tx1"/>
                </a:solidFill>
                <a:latin typeface="Times New Roman" panose="02020603050405020304" charset="0"/>
              </a:rPr>
              <a:t>Interview your Chinese friends</a:t>
            </a:r>
            <a:endParaRPr lang="en-US" altLang="zh-CN" sz="400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741045" y="2925445"/>
          <a:ext cx="10709275" cy="2406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245"/>
                <a:gridCol w="1628140"/>
                <a:gridCol w="2426970"/>
                <a:gridCol w="2306320"/>
                <a:gridCol w="2768600"/>
              </a:tblGrid>
              <a:tr h="8578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姓 名</a:t>
                      </a:r>
                      <a:endParaRPr lang="zh-CN" altLang="en-US" sz="24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>
                          <a:sym typeface="+mn-ea"/>
                        </a:rPr>
                        <a:t>Name</a:t>
                      </a:r>
                      <a:endParaRPr lang="en-US" altLang="zh-CN" sz="2400">
                        <a:sym typeface="+mn-ea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buNone/>
                      </a:pPr>
                      <a:r>
                        <a:rPr lang="zh-CN" altLang="en-US" sz="2400"/>
                        <a:t>年龄</a:t>
                      </a:r>
                      <a:endParaRPr lang="zh-CN" altLang="en-US" sz="2400"/>
                    </a:p>
                    <a:p>
                      <a:pPr algn="ctr" fontAlgn="auto">
                        <a:buNone/>
                      </a:pPr>
                      <a:r>
                        <a:rPr lang="en-US" altLang="zh-CN" sz="2400"/>
                        <a:t>Age</a:t>
                      </a:r>
                      <a:endParaRPr lang="en-US" altLang="zh-CN" sz="240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buNone/>
                      </a:pPr>
                      <a:r>
                        <a:rPr lang="zh-CN" altLang="en-US" sz="2400"/>
                        <a:t>出生年</a:t>
                      </a:r>
                      <a:endParaRPr lang="zh-CN" altLang="en-US" sz="2400"/>
                    </a:p>
                    <a:p>
                      <a:pPr algn="ctr" fontAlgn="auto">
                        <a:buNone/>
                      </a:pPr>
                      <a:r>
                        <a:rPr lang="en-US" altLang="zh-CN" sz="2400"/>
                        <a:t>Year of birth </a:t>
                      </a:r>
                      <a:endParaRPr lang="en-US" altLang="zh-CN" sz="240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buNone/>
                      </a:pPr>
                      <a:r>
                        <a:rPr lang="zh-CN" altLang="en-US" sz="2400"/>
                        <a:t>属相</a:t>
                      </a:r>
                      <a:endParaRPr lang="zh-CN" altLang="en-US" sz="2400"/>
                    </a:p>
                    <a:p>
                      <a:pPr algn="ctr" fontAlgn="auto">
                        <a:buNone/>
                      </a:pPr>
                      <a:r>
                        <a:rPr lang="en-US" altLang="zh-CN" sz="2400"/>
                        <a:t>Animal sign</a:t>
                      </a:r>
                      <a:endParaRPr lang="en-US" altLang="zh-CN" sz="240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buNone/>
                      </a:pPr>
                      <a:r>
                        <a:rPr lang="zh-CN" altLang="en-US" sz="2400"/>
                        <a:t>电话号码</a:t>
                      </a:r>
                      <a:endParaRPr lang="zh-CN" altLang="en-US" sz="2400"/>
                    </a:p>
                    <a:p>
                      <a:pPr algn="ctr" fontAlgn="auto">
                        <a:buNone/>
                      </a:pPr>
                      <a:r>
                        <a:rPr lang="en-US" altLang="zh-CN" sz="2400"/>
                        <a:t>Phone number</a:t>
                      </a:r>
                      <a:endParaRPr lang="en-US" altLang="zh-CN" sz="240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1562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1625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1625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圆角矩形 8"/>
          <p:cNvSpPr/>
          <p:nvPr/>
        </p:nvSpPr>
        <p:spPr>
          <a:xfrm>
            <a:off x="10871835" y="1257300"/>
            <a:ext cx="1355090" cy="8064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作业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黑体" panose="02010609060101010101" charset="-122"/>
              </a:rPr>
              <a:t>Homework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8200" y="1830705"/>
            <a:ext cx="749109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</a:rPr>
              <a:t>Please interview 2 or 3 Chinese and fill in the following form. Make a presentation to the class.</a:t>
            </a:r>
            <a:endParaRPr lang="en-US" altLang="zh-CN" sz="2000">
              <a:latin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871835" y="1257300"/>
            <a:ext cx="1355090" cy="8064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生词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charset="0"/>
                <a:ea typeface="黑体" panose="02010609060101010101" charset="-122"/>
              </a:rPr>
              <a:t>Words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167" name=" 167"/>
          <p:cNvSpPr/>
          <p:nvPr/>
        </p:nvSpPr>
        <p:spPr>
          <a:xfrm>
            <a:off x="1212215" y="1046480"/>
            <a:ext cx="2148840" cy="4222750"/>
          </a:xfrm>
          <a:prstGeom prst="roundRect">
            <a:avLst/>
          </a:prstGeom>
          <a:solidFill>
            <a:schemeClr val="bg2">
              <a:lumMod val="40000"/>
              <a:lumOff val="6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这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那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妈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爸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阿姨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真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不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年轻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多大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岁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出生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属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年纪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4" name=" 167"/>
          <p:cNvSpPr/>
          <p:nvPr/>
        </p:nvSpPr>
        <p:spPr>
          <a:xfrm>
            <a:off x="6367780" y="3608705"/>
            <a:ext cx="2474595" cy="2467610"/>
          </a:xfrm>
          <a:prstGeom prst="roundRect">
            <a:avLst/>
          </a:prstGeom>
          <a:solidFill>
            <a:schemeClr val="bg2">
              <a:lumMod val="40000"/>
              <a:lumOff val="6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猜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觉得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左右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对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的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多少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哪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6" name=" 6"/>
          <p:cNvSpPr/>
          <p:nvPr/>
        </p:nvSpPr>
        <p:spPr>
          <a:xfrm>
            <a:off x="3475355" y="1047115"/>
            <a:ext cx="2306955" cy="4222115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zhè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nà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mā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bà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āyí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zhēn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bú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niánqīng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duōdà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suì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chūshēng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shǔ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niánjì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7" name=" 6"/>
          <p:cNvSpPr/>
          <p:nvPr/>
        </p:nvSpPr>
        <p:spPr>
          <a:xfrm>
            <a:off x="8915400" y="3608070"/>
            <a:ext cx="2306955" cy="2468245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cāi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juédé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zuǒyòu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duì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de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duōshǎo</a:t>
            </a:r>
            <a:endParaRPr lang="zh-CN" altLang="en-US" sz="200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>
                <a:solidFill>
                  <a:schemeClr val="tx1"/>
                </a:solidFill>
              </a:rPr>
              <a:t>nǎ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10967085" y="1087120"/>
            <a:ext cx="1273175" cy="6013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导 入</a:t>
            </a:r>
            <a:endParaRPr kumimoji="0" lang="zh-CN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6" name="图片 5" descr="7FZX5D3V)KY)%[MCT3%QY0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185" y="393700"/>
            <a:ext cx="8261985" cy="1294765"/>
          </a:xfrm>
          <a:prstGeom prst="rect">
            <a:avLst/>
          </a:prstGeom>
        </p:spPr>
      </p:pic>
      <p:pic>
        <p:nvPicPr>
          <p:cNvPr id="13" name="图片 12" descr="@4Y%R2VT_ES%N1X%%PVG5)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230" y="1688465"/>
            <a:ext cx="7775575" cy="1802130"/>
          </a:xfrm>
          <a:prstGeom prst="rect">
            <a:avLst/>
          </a:prstGeom>
        </p:spPr>
      </p:pic>
      <p:pic>
        <p:nvPicPr>
          <p:cNvPr id="14" name="图片 13" descr="VA047S@)X@6I{JS{Y0ZNU{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370" y="5069840"/>
            <a:ext cx="7287895" cy="1583690"/>
          </a:xfrm>
          <a:prstGeom prst="rect">
            <a:avLst/>
          </a:prstGeom>
        </p:spPr>
      </p:pic>
      <p:pic>
        <p:nvPicPr>
          <p:cNvPr id="15" name="图片 14" descr="LZC]%W{`N_@F[A@DXO8EYZ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730" y="3258185"/>
            <a:ext cx="1464945" cy="1595755"/>
          </a:xfrm>
          <a:prstGeom prst="rect">
            <a:avLst/>
          </a:prstGeom>
        </p:spPr>
      </p:pic>
      <p:pic>
        <p:nvPicPr>
          <p:cNvPr id="16" name="图片 15" descr="7`31860~%7S%V{{D3V[N~S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70" y="3451225"/>
            <a:ext cx="991235" cy="1449705"/>
          </a:xfrm>
          <a:prstGeom prst="rect">
            <a:avLst/>
          </a:prstGeom>
        </p:spPr>
      </p:pic>
      <p:pic>
        <p:nvPicPr>
          <p:cNvPr id="17" name="图片 16" descr="%D9A]@4RQ`_]V]0SP6)W36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5965" y="3451225"/>
            <a:ext cx="995045" cy="155067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4315" y="3451225"/>
            <a:ext cx="1365885" cy="16179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9136380" y="8890"/>
            <a:ext cx="1961515" cy="62420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生词总动员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655" y="347980"/>
            <a:ext cx="6619240" cy="3282315"/>
          </a:xfrm>
          <a:prstGeom prst="rect">
            <a:avLst/>
          </a:prstGeom>
        </p:spPr>
      </p:pic>
      <p:pic>
        <p:nvPicPr>
          <p:cNvPr id="14" name="图片 13" descr="$MG0M`9B8EUY{7A4OH})@@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55" y="3630295"/>
            <a:ext cx="5749925" cy="892175"/>
          </a:xfrm>
          <a:prstGeom prst="rect">
            <a:avLst/>
          </a:prstGeom>
        </p:spPr>
      </p:pic>
      <p:pic>
        <p:nvPicPr>
          <p:cNvPr id="15" name="图片 14" descr="NLYL[YH$4BN[TG~6QA%9PY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290" y="5461000"/>
            <a:ext cx="8532495" cy="965835"/>
          </a:xfrm>
          <a:prstGeom prst="rect">
            <a:avLst/>
          </a:prstGeom>
        </p:spPr>
      </p:pic>
      <p:pic>
        <p:nvPicPr>
          <p:cNvPr id="17" name="图片 16" descr="~)%C4U}61V{O8SFA17C0~%J"/>
          <p:cNvPicPr>
            <a:picLocks noChangeAspect="1"/>
          </p:cNvPicPr>
          <p:nvPr/>
        </p:nvPicPr>
        <p:blipFill>
          <a:blip r:embed="rId4"/>
          <a:srcRect b="17985"/>
          <a:stretch>
            <a:fillRect/>
          </a:stretch>
        </p:blipFill>
        <p:spPr>
          <a:xfrm>
            <a:off x="795655" y="4637405"/>
            <a:ext cx="5859780" cy="878840"/>
          </a:xfrm>
          <a:prstGeom prst="rect">
            <a:avLst/>
          </a:prstGeom>
        </p:spPr>
      </p:pic>
      <p:pic>
        <p:nvPicPr>
          <p:cNvPr id="18" name="图片 17" descr="`3_03`B`BB7%$CWQ${$MWR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145" y="6045835"/>
            <a:ext cx="2106930" cy="86677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9136380" y="8890"/>
            <a:ext cx="1961515" cy="62420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文化小贴士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2" name="图片 1" descr="6GK_9K]P3JQ[9RNS5FR@I6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835" y="257810"/>
            <a:ext cx="6395085" cy="1481455"/>
          </a:xfrm>
          <a:prstGeom prst="rect">
            <a:avLst/>
          </a:prstGeom>
        </p:spPr>
      </p:pic>
      <p:pic>
        <p:nvPicPr>
          <p:cNvPr id="3" name="图片 2" descr="75CV1@_[_ZHMB4]CONI32W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45" y="1875790"/>
            <a:ext cx="10032365" cy="2069465"/>
          </a:xfrm>
          <a:prstGeom prst="rect">
            <a:avLst/>
          </a:prstGeom>
        </p:spPr>
      </p:pic>
      <p:pic>
        <p:nvPicPr>
          <p:cNvPr id="4" name="图片 3" descr="$$4A(G0DT[%KD}S[H6`ZO4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105275"/>
            <a:ext cx="9354820" cy="16929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761345" y="1355725"/>
            <a:ext cx="1453515" cy="7448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话题一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年龄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5" name="图片 4" descr="U}3ST]N6TUSZLH0VRY0I$U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095" y="298450"/>
            <a:ext cx="5113020" cy="1489710"/>
          </a:xfrm>
          <a:prstGeom prst="rect">
            <a:avLst/>
          </a:prstGeom>
        </p:spPr>
      </p:pic>
      <p:pic>
        <p:nvPicPr>
          <p:cNvPr id="10" name="图片 9" descr="BZER25RQ650`D8GSRQMPEX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70" y="2013585"/>
            <a:ext cx="9347835" cy="22383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582420" y="4567555"/>
            <a:ext cx="8293100" cy="518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A.1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岁suì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      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B.7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岁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      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C.19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岁 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      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D.40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岁</a:t>
            </a:r>
            <a:r>
              <a:rPr lang="zh-CN" altLang="en-US" sz="2800">
                <a:latin typeface="Times New Roman" panose="02020603050405020304" charset="0"/>
                <a:ea typeface="宋体" panose="02010600030101010101" pitchFamily="2" charset="-122"/>
              </a:rPr>
              <a:t>        </a:t>
            </a:r>
            <a:r>
              <a:rPr lang="en-US" altLang="zh-CN" sz="2800">
                <a:latin typeface="Times New Roman" panose="02020603050405020304" charset="0"/>
                <a:ea typeface="宋体" panose="02010600030101010101" pitchFamily="2" charset="-122"/>
              </a:rPr>
              <a:t>E.62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岁</a:t>
            </a:r>
            <a:endParaRPr lang="zh-CN" altLang="en-US" sz="280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12" name="图片 11" descr=")~T1~`{2LD77KA642Z8Z@(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205" y="5250180"/>
            <a:ext cx="3470275" cy="13398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761345" y="1355725"/>
            <a:ext cx="1453515" cy="7448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话题一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年龄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6" name="图片 5" descr="{QBV7DM7]OA_EEH5J@V[1F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475" y="485775"/>
            <a:ext cx="5891530" cy="925830"/>
          </a:xfrm>
          <a:prstGeom prst="rect">
            <a:avLst/>
          </a:prstGeom>
        </p:spPr>
      </p:pic>
      <p:pic>
        <p:nvPicPr>
          <p:cNvPr id="10" name="图片 9" descr="SM5JST}J_EENWNY{8BN2W@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90" y="1564640"/>
            <a:ext cx="2523490" cy="1700530"/>
          </a:xfrm>
          <a:prstGeom prst="rect">
            <a:avLst/>
          </a:prstGeom>
        </p:spPr>
      </p:pic>
      <p:pic>
        <p:nvPicPr>
          <p:cNvPr id="11" name="图片 10" descr="EV4F%RTK5KAWXLE7O4L69T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90" y="3346450"/>
            <a:ext cx="2594610" cy="15544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465" y="1522095"/>
            <a:ext cx="1870710" cy="2574290"/>
          </a:xfrm>
          <a:prstGeom prst="rect">
            <a:avLst/>
          </a:prstGeom>
        </p:spPr>
      </p:pic>
      <p:pic>
        <p:nvPicPr>
          <p:cNvPr id="15" name="图片 14" descr="$X3US[2CZ{_PY8N]]O1V(V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255" y="1522095"/>
            <a:ext cx="2623820" cy="1559560"/>
          </a:xfrm>
          <a:prstGeom prst="rect">
            <a:avLst/>
          </a:prstGeom>
        </p:spPr>
      </p:pic>
      <p:pic>
        <p:nvPicPr>
          <p:cNvPr id="16" name="图片 15" descr="VWP~$WK3EW8EVVB@(5448I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4270" y="3081655"/>
            <a:ext cx="2867660" cy="1858010"/>
          </a:xfrm>
          <a:prstGeom prst="rect">
            <a:avLst/>
          </a:prstGeom>
        </p:spPr>
      </p:pic>
      <p:pic>
        <p:nvPicPr>
          <p:cNvPr id="17" name="图片 16" descr="_8YGIUOG)HW]B6C%F2[IVN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0975" y="5070475"/>
            <a:ext cx="2560955" cy="1490980"/>
          </a:xfrm>
          <a:prstGeom prst="rect">
            <a:avLst/>
          </a:prstGeom>
        </p:spPr>
      </p:pic>
      <p:pic>
        <p:nvPicPr>
          <p:cNvPr id="18" name="图片 17" descr="Y{4LW)SLX)9EZF864RL76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9325" y="4885055"/>
            <a:ext cx="2259330" cy="1851025"/>
          </a:xfrm>
          <a:prstGeom prst="rect">
            <a:avLst/>
          </a:prstGeom>
        </p:spPr>
      </p:pic>
      <p:pic>
        <p:nvPicPr>
          <p:cNvPr id="19" name="图片 18" descr="EY}T4UMF%W`ATELF4XIGY`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1530" y="4274820"/>
            <a:ext cx="2926080" cy="172656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0761345" y="1355725"/>
            <a:ext cx="1453515" cy="7448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话题一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年龄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6" name="图片 5" descr="8D7C6QYTHQGR`COCF17NY1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530" y="165100"/>
            <a:ext cx="8395970" cy="1190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60" y="1119505"/>
            <a:ext cx="6579870" cy="1241425"/>
          </a:xfrm>
          <a:prstGeom prst="rect">
            <a:avLst/>
          </a:prstGeom>
        </p:spPr>
      </p:pic>
      <p:pic>
        <p:nvPicPr>
          <p:cNvPr id="14" name="图片 13" descr="ZV`I%(FMD84ZF$M$LMC`F{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270" y="2360930"/>
            <a:ext cx="2693670" cy="314960"/>
          </a:xfrm>
          <a:prstGeom prst="rect">
            <a:avLst/>
          </a:prstGeom>
        </p:spPr>
      </p:pic>
      <p:pic>
        <p:nvPicPr>
          <p:cNvPr id="15" name="图片 14" descr="QT`QEQ_U2~6KJZ4P@W1[V4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805" y="2848610"/>
            <a:ext cx="1613535" cy="2138680"/>
          </a:xfrm>
          <a:prstGeom prst="rect">
            <a:avLst/>
          </a:prstGeom>
        </p:spPr>
      </p:pic>
      <p:pic>
        <p:nvPicPr>
          <p:cNvPr id="16" name="图片 15" descr="D_L)T(Z0KOR[`PBPLG0$Z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170" y="2848610"/>
            <a:ext cx="1619250" cy="2138045"/>
          </a:xfrm>
          <a:prstGeom prst="rect">
            <a:avLst/>
          </a:prstGeom>
        </p:spPr>
      </p:pic>
      <p:pic>
        <p:nvPicPr>
          <p:cNvPr id="17" name="图片 16" descr="W3~_4([}{EV)OIJT0HV{FM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495" y="2848610"/>
            <a:ext cx="1516380" cy="2138680"/>
          </a:xfrm>
          <a:prstGeom prst="rect">
            <a:avLst/>
          </a:prstGeom>
        </p:spPr>
      </p:pic>
      <p:pic>
        <p:nvPicPr>
          <p:cNvPr id="18" name="图片 17" descr="BR%{)@}_2(0J0}S3Z7Z]SF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1730" y="2848610"/>
            <a:ext cx="1626235" cy="21380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rcRect l="34514" r="4623"/>
          <a:stretch>
            <a:fillRect/>
          </a:stretch>
        </p:blipFill>
        <p:spPr>
          <a:xfrm>
            <a:off x="9731375" y="2848610"/>
            <a:ext cx="1917700" cy="2138045"/>
          </a:xfrm>
          <a:prstGeom prst="rect">
            <a:avLst/>
          </a:prstGeom>
        </p:spPr>
      </p:pic>
      <p:pic>
        <p:nvPicPr>
          <p:cNvPr id="20" name="图片 19" descr="_WNFK$)S5DB9{3K`R`}}N]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0490" y="5317490"/>
            <a:ext cx="7823200" cy="63309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0128885" y="5317490"/>
            <a:ext cx="134302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   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章子怡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  <a:p>
            <a:pPr algn="l"/>
            <a:r>
              <a:rPr lang="en-US" altLang="zh-CN" sz="2000">
                <a:latin typeface="宋体" panose="02010600030101010101" pitchFamily="2" charset="-122"/>
                <a:ea typeface="宋体" panose="02010600030101010101" pitchFamily="2" charset="-122"/>
              </a:rPr>
              <a:t>Z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hāngzǐyí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395730" y="1441450"/>
            <a:ext cx="5421630" cy="43522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：我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岁左右（zuǒyòu）。</a:t>
            </a:r>
            <a:r>
              <a:rPr lang="zh-CN" altLang="en-US" sz="2800" dirty="0">
                <a:latin typeface="Times New Roman" panose="02020603050405020304" charset="0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latin typeface="Times New Roman" panose="02020603050405020304" charset="0"/>
                <a:ea typeface="宋体" panose="02010600030101010101" pitchFamily="2" charset="-122"/>
              </a:rPr>
              <a:t>Tell your age range.</a:t>
            </a:r>
            <a:r>
              <a:rPr lang="zh-CN" altLang="en-US" sz="2800" dirty="0">
                <a:latin typeface="Times New Roman" panose="02020603050405020304" charset="0"/>
                <a:ea typeface="宋体" panose="02010600030101010101" pitchFamily="2" charset="-122"/>
              </a:rPr>
              <a:t>）</a:t>
            </a:r>
            <a:endParaRPr lang="zh-CN" altLang="en-US" sz="280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21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岁吗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r>
              <a:rPr lang="en-US" altLang="zh-CN" sz="2800" dirty="0">
                <a:latin typeface="Times New Roman" panose="02020603050405020304" charset="0"/>
                <a:ea typeface="宋体" panose="02010600030101010101" pitchFamily="2" charset="-122"/>
              </a:rPr>
              <a:t>(Guess)</a:t>
            </a:r>
            <a:endParaRPr lang="en-US" altLang="zh-CN" sz="280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800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我不是</a:t>
            </a:r>
            <a:r>
              <a:rPr lang="en-US" altLang="zh-CN" sz="2800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21</a:t>
            </a:r>
            <a:r>
              <a:rPr lang="zh-CN" altLang="en-US" sz="2800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岁。</a:t>
            </a:r>
            <a:endParaRPr lang="zh-CN" altLang="en-US" sz="2800" u="sng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：你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22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岁吗？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Clr>
                <a:srgbClr val="FE8238"/>
              </a:buClr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：对，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我今年（jīnnián）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22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岁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0764520" y="1441450"/>
            <a:ext cx="1453515" cy="74485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话题一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charset="-122"/>
              </a:rPr>
              <a:t>年龄</a:t>
            </a:r>
            <a:endParaRPr kumimoji="0" lang="zh-CN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16" name="图片 15" descr="W5UWV`M0{ETOEC1%B5D5]7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015" y="379730"/>
            <a:ext cx="4372610" cy="908050"/>
          </a:xfrm>
          <a:prstGeom prst="rect">
            <a:avLst/>
          </a:prstGeom>
        </p:spPr>
      </p:pic>
      <p:pic>
        <p:nvPicPr>
          <p:cNvPr id="17" name="图片 16" descr="HNWB`}Y279Q$NXL)WWECRX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35" y="2002790"/>
            <a:ext cx="4571365" cy="1948180"/>
          </a:xfrm>
          <a:prstGeom prst="rect">
            <a:avLst/>
          </a:prstGeom>
        </p:spPr>
      </p:pic>
      <p:graphicFrame>
        <p:nvGraphicFramePr>
          <p:cNvPr id="18" name="表格 17"/>
          <p:cNvGraphicFramePr/>
          <p:nvPr/>
        </p:nvGraphicFramePr>
        <p:xfrm>
          <a:off x="6904355" y="3967480"/>
          <a:ext cx="3462020" cy="252539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31010"/>
                <a:gridCol w="1731010"/>
              </a:tblGrid>
              <a:tr h="5048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</a:t>
                      </a: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姓名</a:t>
                      </a:r>
                      <a:r>
                        <a:rPr lang="en-US" altLang="zh-CN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Name</a:t>
                      </a:r>
                      <a:endParaRPr lang="en-US" altLang="zh-CN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</a:t>
                      </a: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年龄</a:t>
                      </a:r>
                      <a:r>
                        <a:rPr lang="en-US" altLang="zh-CN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Age</a:t>
                      </a:r>
                      <a:endParaRPr lang="en-US" altLang="zh-CN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50546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0482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0546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504825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UNIT_TYPE" val="i"/>
  <p:tag name="KSO_WM_UNIT_ID" val="257*i*2"/>
</p:tagLst>
</file>

<file path=ppt/tags/tag10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1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2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3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4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f"/>
  <p:tag name="KSO_WM_UNIT_INDEX" val="1"/>
  <p:tag name="KSO_WM_UNIT_ID" val="custom160041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6"/>
  <p:tag name="KSO_WM_UNIT_PRESET_TEXT_LEN" val="50"/>
</p:tagLst>
</file>

<file path=ppt/tags/tag16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58*138"/>
  <p:tag name="KSO_WM_SLIDE_SIZE" val="836*343"/>
</p:tagLst>
</file>

<file path=ppt/tags/tag17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8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19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.xml><?xml version="1.0" encoding="utf-8"?>
<p:tagLst xmlns:p="http://schemas.openxmlformats.org/presentationml/2006/main">
  <p:tag name="KSO_WM_BEAUTIFY_FLAG" val="#wm#"/>
  <p:tag name="KSO_WM_UNIT_TYPE" val="i"/>
  <p:tag name="KSO_WM_UNIT_ID" val="257*i*5"/>
</p:tagLst>
</file>

<file path=ppt/tags/tag20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1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2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3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4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5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6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7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a"/>
  <p:tag name="KSO_WM_UNIT_INDEX" val="1"/>
  <p:tag name="KSO_WM_UNIT_ID" val="custom160041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29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3.xml><?xml version="1.0" encoding="utf-8"?>
<p:tagLst xmlns:p="http://schemas.openxmlformats.org/presentationml/2006/main">
  <p:tag name="KSO_WM_BEAUTIFY_FLAG" val="#wm#"/>
  <p:tag name="KSO_WM_UNIT_TYPE" val="i"/>
  <p:tag name="KSO_WM_UNIT_ID" val="257*i*6"/>
</p:tagLst>
</file>

<file path=ppt/tags/tag30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a"/>
  <p:tag name="KSO_WM_UNIT_INDEX" val="1"/>
  <p:tag name="KSO_WM_UNIT_ID" val="custom160041_1*a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家有萌宠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b"/>
  <p:tag name="KSO_WM_UNIT_INDEX" val="1"/>
  <p:tag name="KSO_WM_UNIT_ID" val="custom160041_1*b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1"/>
  <p:tag name="KSO_WM_UNIT_PRESET_TEXT_LEN" val="10"/>
</p:tagLst>
</file>

<file path=ppt/tags/tag6.xml><?xml version="1.0" encoding="utf-8"?>
<p:tagLst xmlns:p="http://schemas.openxmlformats.org/presentationml/2006/main">
  <p:tag name="KSO_WM_TEMPLATE_THUMBS_INDEX" val="1、7、11、16、17、21、24、28、33、34"/>
  <p:tag name="KSO_WM_TEMPLATE_CATEGORY" val="custom"/>
  <p:tag name="KSO_WM_TEMPLATE_INDEX" val="160041"/>
  <p:tag name="KSO_WM_TAG_VERSION" val="1.0"/>
  <p:tag name="KSO_WM_SLIDE_ID" val="custom16004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41"/>
  <p:tag name="KSO_WM_UNIT_TYPE" val="a"/>
  <p:tag name="KSO_WM_UNIT_INDEX" val="1"/>
  <p:tag name="KSO_WM_UNIT_ID" val="custom160041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8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9.xml><?xml version="1.0" encoding="utf-8"?>
<p:tagLst xmlns:p="http://schemas.openxmlformats.org/presentationml/2006/main">
  <p:tag name="KSO_WM_TEMPLATE_CATEGORY" val="custom"/>
  <p:tag name="KSO_WM_TEMPLATE_INDEX" val="160041"/>
  <p:tag name="KSO_WM_TAG_VERSION" val="1.0"/>
  <p:tag name="KSO_WM_SLIDE_ID" val="custom160041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heme/theme1.xml><?xml version="1.0" encoding="utf-8"?>
<a:theme xmlns:a="http://schemas.openxmlformats.org/drawingml/2006/main" name="1_默认设计模板">
  <a:themeElements>
    <a:clrScheme name="自定义 2">
      <a:dk1>
        <a:srgbClr val="000000"/>
      </a:dk1>
      <a:lt1>
        <a:srgbClr val="FFFFFF"/>
      </a:lt1>
      <a:dk2>
        <a:srgbClr val="96D0B8"/>
      </a:dk2>
      <a:lt2>
        <a:srgbClr val="FE8238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2223</Words>
  <Application>WPS 演示</Application>
  <PresentationFormat>宽屏</PresentationFormat>
  <Paragraphs>260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黑体</vt:lpstr>
      <vt:lpstr>Times New Roman</vt:lpstr>
      <vt:lpstr>楷体</vt:lpstr>
      <vt:lpstr>微软雅黑</vt:lpstr>
      <vt:lpstr>Calibri</vt:lpstr>
      <vt:lpstr>BatangChe</vt:lpstr>
      <vt:lpstr>1_默认设计模板</vt:lpstr>
      <vt:lpstr>新目标汉语 口语课本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15</cp:revision>
  <dcterms:created xsi:type="dcterms:W3CDTF">2015-05-05T08:02:00Z</dcterms:created>
  <dcterms:modified xsi:type="dcterms:W3CDTF">2017-03-29T01:06:48Z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