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8"/>
  </p:notesMasterIdLst>
  <p:sldIdLst>
    <p:sldId id="256" r:id="rId3"/>
    <p:sldId id="257" r:id="rId4"/>
    <p:sldId id="258" r:id="rId5"/>
    <p:sldId id="263" r:id="rId6"/>
    <p:sldId id="583" r:id="rId7"/>
    <p:sldId id="496" r:id="rId8"/>
    <p:sldId id="610" r:id="rId9"/>
    <p:sldId id="611" r:id="rId10"/>
    <p:sldId id="612" r:id="rId11"/>
    <p:sldId id="608" r:id="rId12"/>
    <p:sldId id="609" r:id="rId13"/>
    <p:sldId id="363" r:id="rId14"/>
    <p:sldId id="309" r:id="rId15"/>
    <p:sldId id="304" r:id="rId16"/>
    <p:sldId id="303" r:id="rId17"/>
    <p:sldId id="364" r:id="rId18"/>
    <p:sldId id="365" r:id="rId19"/>
    <p:sldId id="306" r:id="rId20"/>
    <p:sldId id="366" r:id="rId21"/>
    <p:sldId id="367" r:id="rId22"/>
    <p:sldId id="368" r:id="rId23"/>
    <p:sldId id="369" r:id="rId24"/>
    <p:sldId id="370" r:id="rId25"/>
    <p:sldId id="371" r:id="rId26"/>
    <p:sldId id="372" r:id="rId27"/>
    <p:sldId id="518" r:id="rId28"/>
    <p:sldId id="519" r:id="rId29"/>
    <p:sldId id="373" r:id="rId30"/>
    <p:sldId id="497" r:id="rId31"/>
    <p:sldId id="498" r:id="rId32"/>
    <p:sldId id="499" r:id="rId33"/>
    <p:sldId id="500" r:id="rId34"/>
    <p:sldId id="501" r:id="rId35"/>
    <p:sldId id="502" r:id="rId36"/>
    <p:sldId id="503" r:id="rId37"/>
    <p:sldId id="504" r:id="rId38"/>
    <p:sldId id="505" r:id="rId39"/>
    <p:sldId id="506" r:id="rId40"/>
    <p:sldId id="507" r:id="rId41"/>
    <p:sldId id="508" r:id="rId42"/>
    <p:sldId id="509" r:id="rId43"/>
    <p:sldId id="510" r:id="rId44"/>
    <p:sldId id="511" r:id="rId45"/>
    <p:sldId id="512" r:id="rId46"/>
    <p:sldId id="513" r:id="rId47"/>
    <p:sldId id="514" r:id="rId48"/>
    <p:sldId id="515" r:id="rId49"/>
    <p:sldId id="516" r:id="rId50"/>
    <p:sldId id="259" r:id="rId51"/>
    <p:sldId id="576" r:id="rId52"/>
    <p:sldId id="375" r:id="rId53"/>
    <p:sldId id="376" r:id="rId54"/>
    <p:sldId id="431" r:id="rId55"/>
    <p:sldId id="432" r:id="rId56"/>
    <p:sldId id="433" r:id="rId57"/>
    <p:sldId id="287" r:id="rId58"/>
    <p:sldId id="288" r:id="rId59"/>
    <p:sldId id="290" r:id="rId60"/>
    <p:sldId id="434" r:id="rId61"/>
    <p:sldId id="435" r:id="rId62"/>
    <p:sldId id="292" r:id="rId63"/>
    <p:sldId id="293" r:id="rId64"/>
    <p:sldId id="291" r:id="rId65"/>
    <p:sldId id="289" r:id="rId66"/>
    <p:sldId id="294" r:id="rId67"/>
    <p:sldId id="295" r:id="rId68"/>
    <p:sldId id="297" r:id="rId69"/>
    <p:sldId id="296" r:id="rId70"/>
    <p:sldId id="581" r:id="rId71"/>
    <p:sldId id="582" r:id="rId72"/>
    <p:sldId id="299" r:id="rId73"/>
    <p:sldId id="298" r:id="rId74"/>
    <p:sldId id="613" r:id="rId75"/>
    <p:sldId id="261" r:id="rId76"/>
    <p:sldId id="521" r:id="rId77"/>
    <p:sldId id="578" r:id="rId78"/>
    <p:sldId id="522" r:id="rId79"/>
    <p:sldId id="523" r:id="rId80"/>
    <p:sldId id="601" r:id="rId81"/>
    <p:sldId id="602" r:id="rId82"/>
    <p:sldId id="524" r:id="rId83"/>
    <p:sldId id="526" r:id="rId84"/>
    <p:sldId id="603" r:id="rId85"/>
    <p:sldId id="604" r:id="rId86"/>
    <p:sldId id="605" r:id="rId87"/>
    <p:sldId id="528" r:id="rId88"/>
    <p:sldId id="606" r:id="rId89"/>
    <p:sldId id="607" r:id="rId90"/>
    <p:sldId id="529" r:id="rId91"/>
    <p:sldId id="530" r:id="rId92"/>
    <p:sldId id="531" r:id="rId93"/>
    <p:sldId id="532" r:id="rId94"/>
    <p:sldId id="533" r:id="rId95"/>
    <p:sldId id="534" r:id="rId96"/>
    <p:sldId id="584" r:id="rId97"/>
    <p:sldId id="585" r:id="rId98"/>
    <p:sldId id="586" r:id="rId99"/>
    <p:sldId id="587" r:id="rId100"/>
    <p:sldId id="588" r:id="rId101"/>
    <p:sldId id="589" r:id="rId102"/>
    <p:sldId id="592" r:id="rId103"/>
    <p:sldId id="593" r:id="rId104"/>
    <p:sldId id="594" r:id="rId105"/>
    <p:sldId id="595" r:id="rId106"/>
    <p:sldId id="596" r:id="rId107"/>
    <p:sldId id="597" r:id="rId108"/>
    <p:sldId id="598" r:id="rId109"/>
    <p:sldId id="599" r:id="rId110"/>
    <p:sldId id="600" r:id="rId111"/>
    <p:sldId id="572" r:id="rId112"/>
    <p:sldId id="567" r:id="rId113"/>
    <p:sldId id="568" r:id="rId114"/>
    <p:sldId id="573" r:id="rId115"/>
    <p:sldId id="571" r:id="rId116"/>
    <p:sldId id="575" r:id="rId117"/>
  </p:sldIdLst>
  <p:sldSz cx="12192000" cy="6858000"/>
  <p:notesSz cx="6858000" cy="9144000"/>
  <p:embeddedFontLst>
    <p:embeddedFont>
      <p:font typeface="楷体" panose="02010609060101010101" pitchFamily="49" charset="-122"/>
      <p:regular r:id="rId122"/>
    </p:embeddedFont>
    <p:embeddedFont>
      <p:font typeface="微软雅黑" panose="020B0503020204020204" pitchFamily="34" charset="-122"/>
      <p:regular r:id="rId123"/>
    </p:embeddedFont>
    <p:embeddedFont>
      <p:font typeface="华文行楷" panose="02010800040101010101" pitchFamily="2" charset="-122"/>
      <p:regular r:id="rId124"/>
    </p:embeddedFont>
    <p:embeddedFont>
      <p:font typeface="Monotype Corsiva" panose="03010101010201010101" charset="0"/>
      <p:italic r:id="rId125"/>
    </p:embeddedFont>
    <p:embeddedFont>
      <p:font typeface="DotumChe" panose="020B0609000101010101" charset="-127"/>
      <p:regular r:id="rId126"/>
    </p:embeddedFont>
    <p:embeddedFont>
      <p:font typeface="等线" panose="02010600030101010101" charset="-122"/>
      <p:regular r:id="rId127"/>
    </p:embeddedFont>
    <p:embeddedFont>
      <p:font typeface="等线 Light" panose="02010600030101010101" charset="-122"/>
      <p:regular r:id="rId128"/>
    </p:embeddedFont>
    <p:embeddedFont>
      <p:font typeface="Comic Sans MS" panose="030F0702030302020204" pitchFamily="66" charset="0"/>
      <p:regular r:id="rId129"/>
      <p:bold r:id="rId130"/>
      <p:italic r:id="rId131"/>
      <p:boldItalic r:id="rId132"/>
    </p:embeddedFont>
    <p:embeddedFont>
      <p:font typeface="华文新魏" panose="02010800040101010101" pitchFamily="2" charset="-122"/>
      <p:regular r:id="rId133"/>
    </p:embeddedFont>
    <p:embeddedFont>
      <p:font typeface="华文仿宋" panose="02010600040101010101" pitchFamily="2" charset="-122"/>
      <p:regular r:id="rId134"/>
    </p:embeddedFont>
    <p:embeddedFont>
      <p:font typeface="Constantia" panose="02030602050306030303" pitchFamily="18" charset="0"/>
      <p:regular r:id="rId135"/>
      <p:bold r:id="rId136"/>
      <p:italic r:id="rId137"/>
      <p:boldItalic r:id="rId1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Xqm82efmycXjxSB4VNlwCA==" hashData="Phbe7kryzp+vgeDZ+DCR/z4hLuM="/>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279" autoAdjust="0"/>
    <p:restoredTop sz="94660"/>
  </p:normalViewPr>
  <p:slideViewPr>
    <p:cSldViewPr snapToGrid="0" showGuides="1">
      <p:cViewPr>
        <p:scale>
          <a:sx n="80" d="100"/>
          <a:sy n="80" d="100"/>
        </p:scale>
        <p:origin x="-828" y="-168"/>
      </p:cViewPr>
      <p:guideLst>
        <p:guide orient="horz" pos="2204"/>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7.xml"/><Relationship Id="rId98" Type="http://schemas.openxmlformats.org/officeDocument/2006/relationships/slide" Target="slides/slide96.xml"/><Relationship Id="rId97" Type="http://schemas.openxmlformats.org/officeDocument/2006/relationships/slide" Target="slides/slide95.xml"/><Relationship Id="rId96" Type="http://schemas.openxmlformats.org/officeDocument/2006/relationships/slide" Target="slides/slide94.xml"/><Relationship Id="rId95" Type="http://schemas.openxmlformats.org/officeDocument/2006/relationships/slide" Target="slides/slide93.xml"/><Relationship Id="rId94" Type="http://schemas.openxmlformats.org/officeDocument/2006/relationships/slide" Target="slides/slide92.xml"/><Relationship Id="rId93" Type="http://schemas.openxmlformats.org/officeDocument/2006/relationships/slide" Target="slides/slide91.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8" Type="http://schemas.openxmlformats.org/officeDocument/2006/relationships/font" Target="fonts/font17.fntdata"/><Relationship Id="rId137" Type="http://schemas.openxmlformats.org/officeDocument/2006/relationships/font" Target="fonts/font16.fntdata"/><Relationship Id="rId136" Type="http://schemas.openxmlformats.org/officeDocument/2006/relationships/font" Target="fonts/font15.fntdata"/><Relationship Id="rId135" Type="http://schemas.openxmlformats.org/officeDocument/2006/relationships/font" Target="fonts/font14.fntdata"/><Relationship Id="rId134" Type="http://schemas.openxmlformats.org/officeDocument/2006/relationships/font" Target="fonts/font13.fntdata"/><Relationship Id="rId133" Type="http://schemas.openxmlformats.org/officeDocument/2006/relationships/font" Target="fonts/font12.fntdata"/><Relationship Id="rId132" Type="http://schemas.openxmlformats.org/officeDocument/2006/relationships/font" Target="fonts/font11.fntdata"/><Relationship Id="rId131" Type="http://schemas.openxmlformats.org/officeDocument/2006/relationships/font" Target="fonts/font10.fntdata"/><Relationship Id="rId130" Type="http://schemas.openxmlformats.org/officeDocument/2006/relationships/font" Target="fonts/font9.fntdata"/><Relationship Id="rId13" Type="http://schemas.openxmlformats.org/officeDocument/2006/relationships/slide" Target="slides/slide11.xml"/><Relationship Id="rId129" Type="http://schemas.openxmlformats.org/officeDocument/2006/relationships/font" Target="fonts/font8.fntdata"/><Relationship Id="rId128" Type="http://schemas.openxmlformats.org/officeDocument/2006/relationships/font" Target="fonts/font7.fntdata"/><Relationship Id="rId127" Type="http://schemas.openxmlformats.org/officeDocument/2006/relationships/font" Target="fonts/font6.fntdata"/><Relationship Id="rId126" Type="http://schemas.openxmlformats.org/officeDocument/2006/relationships/font" Target="fonts/font5.fntdata"/><Relationship Id="rId125" Type="http://schemas.openxmlformats.org/officeDocument/2006/relationships/font" Target="fonts/font4.fntdata"/><Relationship Id="rId124" Type="http://schemas.openxmlformats.org/officeDocument/2006/relationships/font" Target="fonts/font3.fntdata"/><Relationship Id="rId123" Type="http://schemas.openxmlformats.org/officeDocument/2006/relationships/font" Target="fonts/font2.fntdata"/><Relationship Id="rId122" Type="http://schemas.openxmlformats.org/officeDocument/2006/relationships/font" Target="fonts/font1.fntdata"/><Relationship Id="rId121" Type="http://schemas.openxmlformats.org/officeDocument/2006/relationships/tableStyles" Target="tableStyles.xml"/><Relationship Id="rId120" Type="http://schemas.openxmlformats.org/officeDocument/2006/relationships/viewProps" Target="viewProps.xml"/><Relationship Id="rId12" Type="http://schemas.openxmlformats.org/officeDocument/2006/relationships/slide" Target="slides/slide10.xml"/><Relationship Id="rId119" Type="http://schemas.openxmlformats.org/officeDocument/2006/relationships/presProps" Target="presProps.xml"/><Relationship Id="rId118" Type="http://schemas.openxmlformats.org/officeDocument/2006/relationships/notesMaster" Target="notesMasters/notesMaster1.xml"/><Relationship Id="rId117" Type="http://schemas.openxmlformats.org/officeDocument/2006/relationships/slide" Target="slides/slide115.xml"/><Relationship Id="rId116" Type="http://schemas.openxmlformats.org/officeDocument/2006/relationships/slide" Target="slides/slide114.xml"/><Relationship Id="rId115" Type="http://schemas.openxmlformats.org/officeDocument/2006/relationships/slide" Target="slides/slide113.xml"/><Relationship Id="rId114" Type="http://schemas.openxmlformats.org/officeDocument/2006/relationships/slide" Target="slides/slide112.xml"/><Relationship Id="rId113" Type="http://schemas.openxmlformats.org/officeDocument/2006/relationships/slide" Target="slides/slide111.xml"/><Relationship Id="rId112" Type="http://schemas.openxmlformats.org/officeDocument/2006/relationships/slide" Target="slides/slide110.xml"/><Relationship Id="rId111" Type="http://schemas.openxmlformats.org/officeDocument/2006/relationships/slide" Target="slides/slide109.xml"/><Relationship Id="rId110" Type="http://schemas.openxmlformats.org/officeDocument/2006/relationships/slide" Target="slides/slide108.xml"/><Relationship Id="rId11" Type="http://schemas.openxmlformats.org/officeDocument/2006/relationships/slide" Target="slides/slide9.xml"/><Relationship Id="rId109" Type="http://schemas.openxmlformats.org/officeDocument/2006/relationships/slide" Target="slides/slide107.xml"/><Relationship Id="rId108" Type="http://schemas.openxmlformats.org/officeDocument/2006/relationships/slide" Target="slides/slide106.xml"/><Relationship Id="rId107" Type="http://schemas.openxmlformats.org/officeDocument/2006/relationships/slide" Target="slides/slide105.xml"/><Relationship Id="rId106" Type="http://schemas.openxmlformats.org/officeDocument/2006/relationships/slide" Target="slides/slide104.xml"/><Relationship Id="rId105" Type="http://schemas.openxmlformats.org/officeDocument/2006/relationships/slide" Target="slides/slide103.xml"/><Relationship Id="rId104" Type="http://schemas.openxmlformats.org/officeDocument/2006/relationships/slide" Target="slides/slide102.xml"/><Relationship Id="rId103" Type="http://schemas.openxmlformats.org/officeDocument/2006/relationships/slide" Target="slides/slide101.xml"/><Relationship Id="rId102" Type="http://schemas.openxmlformats.org/officeDocument/2006/relationships/slide" Target="slides/slide100.xml"/><Relationship Id="rId101" Type="http://schemas.openxmlformats.org/officeDocument/2006/relationships/slide" Target="slides/slide99.xml"/><Relationship Id="rId100" Type="http://schemas.openxmlformats.org/officeDocument/2006/relationships/slide" Target="slides/slide98.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15BA7-788C-48E7-B7AF-05D3DD72934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6F93C9-35A6-44FD-B27F-4C51606C791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FD48B287-8B85-4664-A285-5D94167513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4D6FF46-A086-49E2-98DE-F011DE75A74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D48B287-8B85-4664-A285-5D94167513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4D6FF46-A086-49E2-98DE-F011DE75A74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D48B287-8B85-4664-A285-5D94167513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4D6FF46-A086-49E2-98DE-F011DE75A74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p>
        </p:txBody>
      </p:sp>
      <p:sp>
        <p:nvSpPr>
          <p:cNvPr id="6" name="页脚占位符 5"/>
          <p:cNvSpPr>
            <a:spLocks noGrp="1"/>
          </p:cNvSpPr>
          <p:nvPr>
            <p:ph type="ftr" sz="quarter" idx="11"/>
          </p:nvPr>
        </p:nvSpPr>
        <p:spPr/>
        <p:txBody>
          <a:bodyPr/>
          <a:lstStyle/>
          <a:p>
            <a:pPr lvl="0"/>
            <a:endParaRPr lang="zh-CN"/>
          </a:p>
        </p:txBody>
      </p:sp>
      <p:sp>
        <p:nvSpPr>
          <p:cNvPr id="7" name="灯片编号占位符 6"/>
          <p:cNvSpPr>
            <a:spLocks noGrp="1"/>
          </p:cNvSpPr>
          <p:nvPr>
            <p:ph type="sldNum" sz="quarter" idx="12"/>
          </p:nvPr>
        </p:nvSpPr>
        <p:spPr/>
        <p:txBody>
          <a:bodyPr/>
          <a:lstStyle/>
          <a:p>
            <a:pPr lvl="0"/>
            <a:fld id="{9A0DB2DC-4C9A-4742-B13C-FB6460FD3503}" type="slidenum">
              <a:rPr lang="en-US" altLang="zh-CN"/>
            </a:fld>
            <a:endParaRPr lang="zh-CN"/>
          </a:p>
        </p:txBody>
      </p:sp>
    </p:spTree>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CN" altLang="en-US"/>
          </a:p>
        </p:txBody>
      </p:sp>
      <p:sp>
        <p:nvSpPr>
          <p:cNvPr id="6" name="页脚占位符 5"/>
          <p:cNvSpPr>
            <a:spLocks noGrp="1"/>
          </p:cNvSpPr>
          <p:nvPr>
            <p:ph type="ftr" sz="quarter" idx="11"/>
          </p:nvPr>
        </p:nvSpPr>
        <p:spPr/>
        <p:txBody>
          <a:bodyPr/>
          <a:lstStyle/>
          <a:p>
            <a:pPr lvl="0"/>
            <a:endParaRPr lang="zh-CN"/>
          </a:p>
        </p:txBody>
      </p:sp>
      <p:sp>
        <p:nvSpPr>
          <p:cNvPr id="7" name="灯片编号占位符 6"/>
          <p:cNvSpPr>
            <a:spLocks noGrp="1"/>
          </p:cNvSpPr>
          <p:nvPr>
            <p:ph type="sldNum" sz="quarter" idx="12"/>
          </p:nvPr>
        </p:nvSpPr>
        <p:spPr/>
        <p:txBody>
          <a:bodyPr/>
          <a:lstStyle/>
          <a:p>
            <a:pPr lvl="0"/>
            <a:fld id="{9A0DB2DC-4C9A-4742-B13C-FB6460FD3503}" type="slidenum">
              <a:rPr lang="en-US" altLang="zh-CN"/>
            </a:fld>
            <a:endParaRPr lang="zh-CN"/>
          </a:p>
        </p:txBody>
      </p:sp>
    </p:spTree>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02167" y="685800"/>
            <a:ext cx="11387667"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06401" y="1981200"/>
            <a:ext cx="5592233" cy="18669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6201834" y="1981200"/>
            <a:ext cx="5592233" cy="18669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406401" y="4000500"/>
            <a:ext cx="5592233" cy="18669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内容占位符 5"/>
          <p:cNvSpPr>
            <a:spLocks noGrp="1"/>
          </p:cNvSpPr>
          <p:nvPr>
            <p:ph sz="quarter" idx="4"/>
          </p:nvPr>
        </p:nvSpPr>
        <p:spPr>
          <a:xfrm>
            <a:off x="6201834" y="4000500"/>
            <a:ext cx="5592233" cy="18669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402167" y="6019800"/>
            <a:ext cx="3052233" cy="476250"/>
          </a:xfrm>
        </p:spPr>
        <p:txBody>
          <a:bodyPr/>
          <a:lstStyle>
            <a:lvl1pPr>
              <a:defRPr/>
            </a:lvl1pPr>
          </a:lstStyle>
          <a:p>
            <a:endParaRPr lang="en-US" altLang="zh-CN"/>
          </a:p>
        </p:txBody>
      </p:sp>
      <p:sp>
        <p:nvSpPr>
          <p:cNvPr id="8" name="页脚占位符 7"/>
          <p:cNvSpPr>
            <a:spLocks noGrp="1"/>
          </p:cNvSpPr>
          <p:nvPr>
            <p:ph type="ftr" sz="quarter" idx="11"/>
          </p:nvPr>
        </p:nvSpPr>
        <p:spPr>
          <a:xfrm>
            <a:off x="4165600" y="6019800"/>
            <a:ext cx="3860800" cy="476250"/>
          </a:xfrm>
        </p:spPr>
        <p:txBody>
          <a:bodyPr/>
          <a:lstStyle>
            <a:lvl1pPr>
              <a:defRPr/>
            </a:lvl1pPr>
          </a:lstStyle>
          <a:p>
            <a:endParaRPr lang="en-US" altLang="zh-CN"/>
          </a:p>
        </p:txBody>
      </p:sp>
      <p:sp>
        <p:nvSpPr>
          <p:cNvPr id="9" name="灯片编号占位符 8"/>
          <p:cNvSpPr>
            <a:spLocks noGrp="1"/>
          </p:cNvSpPr>
          <p:nvPr>
            <p:ph type="sldNum" sz="quarter" idx="12"/>
          </p:nvPr>
        </p:nvSpPr>
        <p:spPr>
          <a:xfrm>
            <a:off x="8737601" y="6019800"/>
            <a:ext cx="3052233" cy="476250"/>
          </a:xfrm>
        </p:spPr>
        <p:txBody>
          <a:bodyPr/>
          <a:lstStyle>
            <a:lvl1pPr>
              <a:defRPr/>
            </a:lvl1pPr>
          </a:lstStyle>
          <a:p>
            <a:fld id="{44C288D1-3399-4A62-BD7F-A554A3A41871}" type="slidenum">
              <a:rPr lang="en-US" altLang="zh-CN"/>
            </a:fld>
            <a:endParaRPr lang="en-US" altLang="zh-CN"/>
          </a:p>
        </p:txBody>
      </p:sp>
    </p:spTree>
  </p:cSld>
  <p:clrMapOvr>
    <a:masterClrMapping/>
  </p:clrMapOvr>
  <p:transitio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02167" y="685800"/>
            <a:ext cx="11387667"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06401" y="1981200"/>
            <a:ext cx="5592233" cy="38862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6201834" y="1981200"/>
            <a:ext cx="5592233" cy="18669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6201834" y="4000500"/>
            <a:ext cx="5592233" cy="18669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日期占位符 5"/>
          <p:cNvSpPr>
            <a:spLocks noGrp="1"/>
          </p:cNvSpPr>
          <p:nvPr>
            <p:ph type="dt" sz="half" idx="10"/>
          </p:nvPr>
        </p:nvSpPr>
        <p:spPr>
          <a:xfrm>
            <a:off x="402167" y="6019800"/>
            <a:ext cx="3052233" cy="476250"/>
          </a:xfrm>
        </p:spPr>
        <p:txBody>
          <a:bodyPr/>
          <a:lstStyle>
            <a:lvl1pPr>
              <a:defRPr/>
            </a:lvl1pPr>
          </a:lstStyle>
          <a:p>
            <a:endParaRPr lang="en-US" altLang="zh-CN"/>
          </a:p>
        </p:txBody>
      </p:sp>
      <p:sp>
        <p:nvSpPr>
          <p:cNvPr id="7" name="页脚占位符 6"/>
          <p:cNvSpPr>
            <a:spLocks noGrp="1"/>
          </p:cNvSpPr>
          <p:nvPr>
            <p:ph type="ftr" sz="quarter" idx="11"/>
          </p:nvPr>
        </p:nvSpPr>
        <p:spPr>
          <a:xfrm>
            <a:off x="4165600" y="6019800"/>
            <a:ext cx="3860800" cy="476250"/>
          </a:xfrm>
        </p:spPr>
        <p:txBody>
          <a:bodyPr/>
          <a:lstStyle>
            <a:lvl1pPr>
              <a:defRPr/>
            </a:lvl1pPr>
          </a:lstStyle>
          <a:p>
            <a:endParaRPr lang="en-US" altLang="zh-CN"/>
          </a:p>
        </p:txBody>
      </p:sp>
      <p:sp>
        <p:nvSpPr>
          <p:cNvPr id="8" name="灯片编号占位符 7"/>
          <p:cNvSpPr>
            <a:spLocks noGrp="1"/>
          </p:cNvSpPr>
          <p:nvPr>
            <p:ph type="sldNum" sz="quarter" idx="12"/>
          </p:nvPr>
        </p:nvSpPr>
        <p:spPr>
          <a:xfrm>
            <a:off x="8737601" y="6019800"/>
            <a:ext cx="3052233" cy="476250"/>
          </a:xfrm>
        </p:spPr>
        <p:txBody>
          <a:bodyPr/>
          <a:lstStyle>
            <a:lvl1pPr>
              <a:defRPr/>
            </a:lvl1pPr>
          </a:lstStyle>
          <a:p>
            <a:fld id="{0483C338-2954-4F89-8CC1-CB606E5CA23B}" type="slidenum">
              <a:rPr lang="en-US" altLang="zh-CN"/>
            </a:fld>
            <a:endParaRPr lang="en-US" altLang="zh-CN"/>
          </a:p>
        </p:txBody>
      </p:sp>
    </p:spTree>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FD48B287-8B85-4664-A285-5D94167513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4D6FF46-A086-49E2-98DE-F011DE75A74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FD48B287-8B85-4664-A285-5D94167513A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4D6FF46-A086-49E2-98DE-F011DE75A74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FD48B287-8B85-4664-A285-5D94167513A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4D6FF46-A086-49E2-98DE-F011DE75A74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FD48B287-8B85-4664-A285-5D94167513A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4D6FF46-A086-49E2-98DE-F011DE75A74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D48B287-8B85-4664-A285-5D94167513A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4D6FF46-A086-49E2-98DE-F011DE75A74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D48B287-8B85-4664-A285-5D94167513A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4D6FF46-A086-49E2-98DE-F011DE75A74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D48B287-8B85-4664-A285-5D94167513A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4D6FF46-A086-49E2-98DE-F011DE75A74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FD48B287-8B85-4664-A285-5D94167513A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4D6FF46-A086-49E2-98DE-F011DE75A74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48B287-8B85-4664-A285-5D94167513A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6FF46-A086-49E2-98DE-F011DE75A74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hyperlink" Target="http://hi.baidu.com/louhoulouhou/album/item/d0471d127ac225dfc3fd78cc.html" TargetMode="External"/></Relationships>
</file>

<file path=ppt/slides/_rels/slide10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61.jpeg"/><Relationship Id="rId4" Type="http://schemas.openxmlformats.org/officeDocument/2006/relationships/image" Target="../media/image160.jpeg"/><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image" Target="../media/image157.jpe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3.jpeg"/><Relationship Id="rId1" Type="http://schemas.openxmlformats.org/officeDocument/2006/relationships/image" Target="../media/image162.jpe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4.jpeg"/><Relationship Id="rId1" Type="http://schemas.openxmlformats.org/officeDocument/2006/relationships/image" Target="../media/image162.jpe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5.jpeg"/><Relationship Id="rId1" Type="http://schemas.openxmlformats.org/officeDocument/2006/relationships/image" Target="../media/image162.jpe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6.jpeg"/></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7.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9.jpeg"/><Relationship Id="rId1" Type="http://schemas.openxmlformats.org/officeDocument/2006/relationships/image" Target="../media/image168.jpe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0.jpe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2.jpeg"/><Relationship Id="rId1" Type="http://schemas.openxmlformats.org/officeDocument/2006/relationships/image" Target="../media/image171.jpe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4.jpeg"/><Relationship Id="rId1" Type="http://schemas.openxmlformats.org/officeDocument/2006/relationships/image" Target="../media/image17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7.jpeg"/></Relationships>
</file>

<file path=ppt/slides/_rels/slide1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176.jpeg"/><Relationship Id="rId1" Type="http://schemas.openxmlformats.org/officeDocument/2006/relationships/image" Target="../media/image175.jpeg"/></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77.jpe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78.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jpeg"/><Relationship Id="rId3" Type="http://schemas.openxmlformats.org/officeDocument/2006/relationships/image" Target="../media/image19.jpeg"/><Relationship Id="rId2" Type="http://schemas.openxmlformats.org/officeDocument/2006/relationships/image" Target="../media/image5.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5.jpe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6.jpeg"/><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jpe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8.jpeg"/><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9.jpeg"/><Relationship Id="rId3" Type="http://schemas.openxmlformats.org/officeDocument/2006/relationships/image" Target="../media/image36.jpeg"/><Relationship Id="rId2" Type="http://schemas.openxmlformats.org/officeDocument/2006/relationships/image" Target="../media/image5.png"/><Relationship Id="rId1" Type="http://schemas.openxmlformats.org/officeDocument/2006/relationships/image" Target="../media/image7.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5.jpeg"/><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7.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5.pn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5.jpeg"/><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image" Target="../media/image52.jpe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4.png"/><Relationship Id="rId1" Type="http://schemas.openxmlformats.org/officeDocument/2006/relationships/image" Target="../media/image63.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5.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8.jpeg"/><Relationship Id="rId1" Type="http://schemas.openxmlformats.org/officeDocument/2006/relationships/image" Target="../media/image67.jpe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2.jpe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jpeg"/><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7.jpeg"/><Relationship Id="rId1"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9.jpeg"/><Relationship Id="rId1" Type="http://schemas.openxmlformats.org/officeDocument/2006/relationships/image" Target="../media/image78.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0.jpeg"/></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image" Target="../media/image7.pn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2.jpeg"/><Relationship Id="rId3" Type="http://schemas.openxmlformats.org/officeDocument/2006/relationships/image" Target="../media/image81.jpeg"/><Relationship Id="rId2" Type="http://schemas.openxmlformats.org/officeDocument/2006/relationships/image" Target="../media/image5.png"/><Relationship Id="rId1" Type="http://schemas.openxmlformats.org/officeDocument/2006/relationships/image" Target="../media/image7.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83.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84.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85.jpeg"/></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hyperlink" Target="http://en.wikipedia.org/wiki/Forbidden_City" TargetMode="External"/></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8.jpeg"/><Relationship Id="rId2" Type="http://schemas.openxmlformats.org/officeDocument/2006/relationships/image" Target="../media/image5.png"/><Relationship Id="rId1" Type="http://schemas.openxmlformats.org/officeDocument/2006/relationships/image" Target="../media/image7.pn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9.jpeg"/><Relationship Id="rId2" Type="http://schemas.openxmlformats.org/officeDocument/2006/relationships/image" Target="../media/image5.png"/><Relationship Id="rId1" Type="http://schemas.openxmlformats.org/officeDocument/2006/relationships/image" Target="../media/image7.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8.jpeg"/><Relationship Id="rId2" Type="http://schemas.openxmlformats.org/officeDocument/2006/relationships/image" Target="../media/image5.png"/><Relationship Id="rId1" Type="http://schemas.openxmlformats.org/officeDocument/2006/relationships/image" Target="../media/image7.png"/></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png"/><Relationship Id="rId3" Type="http://schemas.openxmlformats.org/officeDocument/2006/relationships/image" Target="../media/image90.png"/><Relationship Id="rId2" Type="http://schemas.openxmlformats.org/officeDocument/2006/relationships/image" Target="../media/image5.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6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4.png"/><Relationship Id="rId3" Type="http://schemas.openxmlformats.org/officeDocument/2006/relationships/image" Target="../media/image93.png"/><Relationship Id="rId2" Type="http://schemas.openxmlformats.org/officeDocument/2006/relationships/image" Target="../media/image5.png"/><Relationship Id="rId1" Type="http://schemas.openxmlformats.org/officeDocument/2006/relationships/image" Target="../media/image7.png"/></Relationships>
</file>

<file path=ppt/slides/_rels/slide6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99.jpeg"/><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 Id="rId3" Type="http://schemas.openxmlformats.org/officeDocument/2006/relationships/image" Target="../media/image95.jpeg"/><Relationship Id="rId2" Type="http://schemas.openxmlformats.org/officeDocument/2006/relationships/image" Target="../media/image5.png"/><Relationship Id="rId1" Type="http://schemas.openxmlformats.org/officeDocument/2006/relationships/image" Target="../media/image7.png"/></Relationships>
</file>

<file path=ppt/slides/_rels/slide6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0.jpeg"/><Relationship Id="rId3" Type="http://schemas.openxmlformats.org/officeDocument/2006/relationships/image" Target="../media/image98.jpeg"/><Relationship Id="rId2" Type="http://schemas.openxmlformats.org/officeDocument/2006/relationships/image" Target="../media/image5.png"/><Relationship Id="rId1" Type="http://schemas.openxmlformats.org/officeDocument/2006/relationships/image" Target="../media/image7.png"/></Relationships>
</file>

<file path=ppt/slides/_rels/slide6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1.jpeg"/><Relationship Id="rId3" Type="http://schemas.openxmlformats.org/officeDocument/2006/relationships/image" Target="../media/image99.jpeg"/><Relationship Id="rId2" Type="http://schemas.openxmlformats.org/officeDocument/2006/relationships/image" Target="../media/image5.png"/><Relationship Id="rId1" Type="http://schemas.openxmlformats.org/officeDocument/2006/relationships/image" Target="../media/image7.png"/></Relationships>
</file>

<file path=ppt/slides/_rels/slide6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3.jpeg"/><Relationship Id="rId3" Type="http://schemas.openxmlformats.org/officeDocument/2006/relationships/image" Target="../media/image102.jpeg"/><Relationship Id="rId2" Type="http://schemas.openxmlformats.org/officeDocument/2006/relationships/image" Target="../media/image5.png"/><Relationship Id="rId1" Type="http://schemas.openxmlformats.org/officeDocument/2006/relationships/image" Target="../media/image7.png"/></Relationships>
</file>

<file path=ppt/slides/_rels/slide6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5.jpeg"/><Relationship Id="rId3" Type="http://schemas.openxmlformats.org/officeDocument/2006/relationships/image" Target="../media/image104.jpeg"/><Relationship Id="rId2" Type="http://schemas.openxmlformats.org/officeDocument/2006/relationships/image" Target="../media/image5.png"/><Relationship Id="rId1" Type="http://schemas.openxmlformats.org/officeDocument/2006/relationships/image" Target="../media/image7.png"/></Relationships>
</file>

<file path=ppt/slides/_rels/slide6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07.jpeg"/><Relationship Id="rId3" Type="http://schemas.openxmlformats.org/officeDocument/2006/relationships/image" Target="../media/image106.jpeg"/><Relationship Id="rId2" Type="http://schemas.openxmlformats.org/officeDocument/2006/relationships/image" Target="../media/image5.png"/><Relationship Id="rId1" Type="http://schemas.openxmlformats.org/officeDocument/2006/relationships/image" Target="../media/image7.png"/></Relationships>
</file>

<file path=ppt/slides/_rels/slide6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3" Type="http://schemas.openxmlformats.org/officeDocument/2006/relationships/image" Target="../media/image108.jpeg"/><Relationship Id="rId2" Type="http://schemas.openxmlformats.org/officeDocument/2006/relationships/image" Target="../media/image5.png"/><Relationship Id="rId1" Type="http://schemas.openxmlformats.org/officeDocument/2006/relationships/image" Target="../media/image7.png"/></Relationships>
</file>

<file path=ppt/slides/_rels/slide6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3.jpeg"/><Relationship Id="rId3" Type="http://schemas.openxmlformats.org/officeDocument/2006/relationships/image" Target="../media/image112.jpeg"/><Relationship Id="rId2" Type="http://schemas.openxmlformats.org/officeDocument/2006/relationships/image" Target="../media/image5.png"/><Relationship Id="rId1" Type="http://schemas.openxmlformats.org/officeDocument/2006/relationships/image" Target="../media/image7.png"/></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7.jpeg"/><Relationship Id="rId2" Type="http://schemas.openxmlformats.org/officeDocument/2006/relationships/image" Target="../media/image5.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jpeg"/><Relationship Id="rId2" Type="http://schemas.openxmlformats.org/officeDocument/2006/relationships/hyperlink" Target="http://0772.oo16t.com/new_view.asp?id=11178" TargetMode="External"/><Relationship Id="rId1" Type="http://schemas.openxmlformats.org/officeDocument/2006/relationships/image" Target="../media/image11.jpeg"/></Relationships>
</file>

<file path=ppt/slides/_rels/slide7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15.jpeg"/><Relationship Id="rId4" Type="http://schemas.openxmlformats.org/officeDocument/2006/relationships/image" Target="../media/image114.jpeg"/><Relationship Id="rId3" Type="http://schemas.openxmlformats.org/officeDocument/2006/relationships/image" Target="../media/image96.jpeg"/><Relationship Id="rId2" Type="http://schemas.openxmlformats.org/officeDocument/2006/relationships/image" Target="../media/image5.png"/><Relationship Id="rId1" Type="http://schemas.openxmlformats.org/officeDocument/2006/relationships/image" Target="../media/image7.pn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6.jpeg"/><Relationship Id="rId2" Type="http://schemas.openxmlformats.org/officeDocument/2006/relationships/image" Target="../media/image5.png"/><Relationship Id="rId1" Type="http://schemas.openxmlformats.org/officeDocument/2006/relationships/image" Target="../media/image7.png"/></Relationships>
</file>

<file path=ppt/slides/_rels/slide7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7.jpeg"/><Relationship Id="rId2" Type="http://schemas.openxmlformats.org/officeDocument/2006/relationships/image" Target="../media/image5.png"/><Relationship Id="rId1" Type="http://schemas.openxmlformats.org/officeDocument/2006/relationships/image" Target="../media/image7.png"/></Relationships>
</file>

<file path=ppt/slides/_rels/slide7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12.jpeg"/><Relationship Id="rId7" Type="http://schemas.openxmlformats.org/officeDocument/2006/relationships/image" Target="../media/image107.jpeg"/><Relationship Id="rId6" Type="http://schemas.openxmlformats.org/officeDocument/2006/relationships/image" Target="../media/image99.jpeg"/><Relationship Id="rId5" Type="http://schemas.openxmlformats.org/officeDocument/2006/relationships/image" Target="../media/image111.jpeg"/><Relationship Id="rId4" Type="http://schemas.openxmlformats.org/officeDocument/2006/relationships/image" Target="../media/image97.jpeg"/><Relationship Id="rId3" Type="http://schemas.openxmlformats.org/officeDocument/2006/relationships/image" Target="../media/image96.jpeg"/><Relationship Id="rId2" Type="http://schemas.openxmlformats.org/officeDocument/2006/relationships/image" Target="../media/image5.png"/><Relationship Id="rId1" Type="http://schemas.openxmlformats.org/officeDocument/2006/relationships/image" Target="../media/image7.png"/></Relationships>
</file>

<file path=ppt/slides/_rels/slide7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jpeg"/></Relationships>
</file>

<file path=ppt/slides/_rels/slide75.xml.rels><?xml version="1.0" encoding="UTF-8" standalone="yes"?>
<Relationships xmlns="http://schemas.openxmlformats.org/package/2006/relationships"><Relationship Id="rId9" Type="http://schemas.openxmlformats.org/officeDocument/2006/relationships/image" Target="../media/image126.jpeg"/><Relationship Id="rId8" Type="http://schemas.openxmlformats.org/officeDocument/2006/relationships/image" Target="../media/image125.jpeg"/><Relationship Id="rId7" Type="http://schemas.openxmlformats.org/officeDocument/2006/relationships/image" Target="../media/image124.jpeg"/><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 Id="rId3" Type="http://schemas.openxmlformats.org/officeDocument/2006/relationships/image" Target="../media/image120.jpeg"/><Relationship Id="rId2" Type="http://schemas.openxmlformats.org/officeDocument/2006/relationships/image" Target="../media/image119.jpeg"/><Relationship Id="rId11" Type="http://schemas.openxmlformats.org/officeDocument/2006/relationships/slideLayout" Target="../slideLayouts/slideLayout7.xml"/><Relationship Id="rId10" Type="http://schemas.openxmlformats.org/officeDocument/2006/relationships/image" Target="../media/image127.jpeg"/><Relationship Id="rId1" Type="http://schemas.openxmlformats.org/officeDocument/2006/relationships/image" Target="../media/image118.jpe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image" Target="../media/image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9.jpeg"/><Relationship Id="rId1" Type="http://schemas.openxmlformats.org/officeDocument/2006/relationships/image" Target="../media/image128.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0.jpeg"/><Relationship Id="rId1" Type="http://schemas.openxmlformats.org/officeDocument/2006/relationships/hyperlink" Target="http://www.i3721.com/cz/tbctk/bnj/xjcywd4c/200606/90142.html" TargetMode="Externa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hyperlink" Target="http://sharound.lotour.com/z/20080201/n277576_1.shtml" TargetMode="External"/></Relationships>
</file>

<file path=ppt/slides/_rels/slide8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2.jpeg"/><Relationship Id="rId3" Type="http://schemas.openxmlformats.org/officeDocument/2006/relationships/hyperlink" Target="http://100hh.com/photo/PictureDetails.aspx?pid=000105000177" TargetMode="External"/><Relationship Id="rId2" Type="http://schemas.openxmlformats.org/officeDocument/2006/relationships/image" Target="../media/image131.jpeg"/><Relationship Id="rId1" Type="http://schemas.openxmlformats.org/officeDocument/2006/relationships/hyperlink" Target="http://307.baa.com.cn/Discussions,60785.html" TargetMode="Externa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3.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5.jpeg"/><Relationship Id="rId1" Type="http://schemas.openxmlformats.org/officeDocument/2006/relationships/image" Target="../media/image134.jpeg"/></Relationships>
</file>

<file path=ppt/slides/_rels/slide8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hyperlink" Target="http://www.eku.cc/xzy/sctx/88053.htm" TargetMode="Externa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8.jpeg"/><Relationship Id="rId1" Type="http://schemas.openxmlformats.org/officeDocument/2006/relationships/hyperlink" Target="http://www.bomoco.cn/fengjingmingsheng/qita/List8.htm" TargetMode="Externa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5.jpe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9.jpe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0.jpeg"/><Relationship Id="rId1" Type="http://schemas.openxmlformats.org/officeDocument/2006/relationships/hyperlink" Target="http://www.foto-video.cn/forum/viewtopic.php?p=22106" TargetMode="Externa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1.jpeg"/><Relationship Id="rId1" Type="http://schemas.openxmlformats.org/officeDocument/2006/relationships/hyperlink" Target="http://bbs.csnm.com.cn/index.php?mods=topicdisplay&amp;forumid=3&amp;postid=238"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3.jpeg"/><Relationship Id="rId2" Type="http://schemas.openxmlformats.org/officeDocument/2006/relationships/hyperlink" Target="http://www.huizhou99.com/read.php?tid=28159" TargetMode="External"/><Relationship Id="rId1" Type="http://schemas.openxmlformats.org/officeDocument/2006/relationships/image" Target="../media/image142.jpeg"/></Relationships>
</file>

<file path=ppt/slides/_rels/slide9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5.jpeg"/><Relationship Id="rId3" Type="http://schemas.openxmlformats.org/officeDocument/2006/relationships/hyperlink" Target="http://bbs.cdt168.com/dispbbs.asp?boardid=20&amp;id=1101" TargetMode="External"/><Relationship Id="rId2" Type="http://schemas.openxmlformats.org/officeDocument/2006/relationships/image" Target="../media/image144.jpeg"/><Relationship Id="rId1" Type="http://schemas.openxmlformats.org/officeDocument/2006/relationships/hyperlink" Target="http://www.nikerchina.com/xinchuantongwenhua/qiaoliang/qiaoshangjianting.htm" TargetMode="External"/></Relationships>
</file>

<file path=ppt/slides/_rels/slide9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7.jpeg"/><Relationship Id="rId3" Type="http://schemas.openxmlformats.org/officeDocument/2006/relationships/hyperlink" Target="http://www.up37.com/gw/ms_pho_end.asp?id=43000&amp;page=1" TargetMode="External"/><Relationship Id="rId2" Type="http://schemas.openxmlformats.org/officeDocument/2006/relationships/image" Target="../media/image146.jpeg"/><Relationship Id="rId1" Type="http://schemas.openxmlformats.org/officeDocument/2006/relationships/hyperlink" Target="http://www.szphoto.com/bbs/dispbbs.asp?boardid=33&amp;id=15285" TargetMode="External"/></Relationships>
</file>

<file path=ppt/slides/_rels/slide9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9.jpeg"/><Relationship Id="rId3" Type="http://schemas.openxmlformats.org/officeDocument/2006/relationships/hyperlink" Target="http://www.szphoto.com/bbs/dispbbs.asp?boardid=33&amp;id=12301" TargetMode="External"/><Relationship Id="rId2" Type="http://schemas.openxmlformats.org/officeDocument/2006/relationships/image" Target="../media/image148.jpeg"/><Relationship Id="rId1" Type="http://schemas.openxmlformats.org/officeDocument/2006/relationships/hyperlink" Target="http://blog.feeyo.com/list/1/1438.html" TargetMode="External"/></Relationships>
</file>

<file path=ppt/slides/_rels/slide9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1.jpeg"/><Relationship Id="rId3" Type="http://schemas.openxmlformats.org/officeDocument/2006/relationships/hyperlink" Target="http://world.lvren.cn/displayimageinfo/188091" TargetMode="External"/><Relationship Id="rId2" Type="http://schemas.openxmlformats.org/officeDocument/2006/relationships/image" Target="../media/image150.jpeg"/><Relationship Id="rId1" Type="http://schemas.openxmlformats.org/officeDocument/2006/relationships/hyperlink" Target="http://www.nikerchina.com/xinchuantongwenhua/qiaoliang/zhaozhouyongtongqiao.htm" TargetMode="External"/></Relationships>
</file>

<file path=ppt/slides/_rels/slide9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image" Target="../media/image6.png"/></Relationships>
</file>

<file path=ppt/slides/_rels/slide9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image" Target="../media/image7.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53.jpeg"/><Relationship Id="rId1" Type="http://schemas.openxmlformats.org/officeDocument/2006/relationships/image" Target="../media/image152.jpe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4.jpe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56.jpeg"/><Relationship Id="rId1" Type="http://schemas.openxmlformats.org/officeDocument/2006/relationships/image" Target="../media/image15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58" name="文本框 57"/>
          <p:cNvSpPr txBox="1"/>
          <p:nvPr/>
        </p:nvSpPr>
        <p:spPr>
          <a:xfrm>
            <a:off x="754298" y="1105983"/>
            <a:ext cx="5311857" cy="3108960"/>
          </a:xfrm>
          <a:prstGeom prst="rect">
            <a:avLst/>
          </a:prstGeom>
          <a:noFill/>
        </p:spPr>
        <p:txBody>
          <a:bodyPr wrap="square" rtlCol="0">
            <a:spAutoFit/>
          </a:bodyPr>
          <a:lstStyle/>
          <a:p>
            <a:r>
              <a:rPr lang="en-US" altLang="zh-CN" sz="6600" dirty="0">
                <a:latin typeface="禹卫书法行书简体" panose="02000603000000000000" pitchFamily="2" charset="-122"/>
                <a:ea typeface="禹卫书法行书简体" panose="02000603000000000000" pitchFamily="2" charset="-122"/>
              </a:rPr>
              <a:t>Chinese Classical Architecture</a:t>
            </a:r>
            <a:endParaRPr lang="en-US" altLang="zh-CN" sz="6600" dirty="0">
              <a:latin typeface="禹卫书法行书简体" panose="02000603000000000000" pitchFamily="2" charset="-122"/>
              <a:ea typeface="禹卫书法行书简体" panose="02000603000000000000" pitchFamily="2" charset="-122"/>
            </a:endParaRPr>
          </a:p>
        </p:txBody>
      </p:sp>
      <p:sp>
        <p:nvSpPr>
          <p:cNvPr id="61" name="文本框 60"/>
          <p:cNvSpPr txBox="1"/>
          <p:nvPr/>
        </p:nvSpPr>
        <p:spPr>
          <a:xfrm>
            <a:off x="1016000" y="3612109"/>
            <a:ext cx="4833257" cy="465455"/>
          </a:xfrm>
          <a:prstGeom prst="rect">
            <a:avLst/>
          </a:prstGeom>
          <a:noFill/>
        </p:spPr>
        <p:txBody>
          <a:bodyPr wrap="square" rtlCol="0">
            <a:spAutoFit/>
          </a:bodyPr>
          <a:lstStyle/>
          <a:p>
            <a:pPr algn="dist"/>
            <a:r>
              <a:rPr lang="en-US" sz="2000" dirty="0"/>
              <a:t> </a:t>
            </a:r>
            <a:endParaRPr lang="en-US" sz="2000" dirty="0"/>
          </a:p>
        </p:txBody>
      </p:sp>
      <p:pic>
        <p:nvPicPr>
          <p:cNvPr id="25602" name="Picture 2" descr="http://www.jzmu.edu.cn/upload/Image/20160316/20160316094013_21327.jpg"/>
          <p:cNvPicPr>
            <a:picLocks noChangeAspect="1" noChangeArrowheads="1"/>
          </p:cNvPicPr>
          <p:nvPr/>
        </p:nvPicPr>
        <p:blipFill>
          <a:blip r:embed="rId2">
            <a:grayscl/>
          </a:blip>
          <a:srcRect l="33722" t="9779" r="30754" b="39336"/>
          <a:stretch>
            <a:fillRect/>
          </a:stretch>
        </p:blipFill>
        <p:spPr bwMode="auto">
          <a:xfrm>
            <a:off x="9035625" y="2765776"/>
            <a:ext cx="1833318" cy="1896535"/>
          </a:xfrm>
          <a:prstGeom prst="rect">
            <a:avLst/>
          </a:prstGeom>
          <a:ln>
            <a:noFill/>
          </a:ln>
          <a:effectLst/>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5872" y="1414872"/>
            <a:ext cx="5994400" cy="439675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88076" y="614690"/>
            <a:ext cx="4100830" cy="579120"/>
          </a:xfrm>
          <a:prstGeom prst="rect">
            <a:avLst/>
          </a:prstGeom>
        </p:spPr>
        <p:txBody>
          <a:bodyPr wrap="none">
            <a:spAutoFit/>
          </a:bodyPr>
          <a:lstStyle/>
          <a:p>
            <a:r>
              <a:rPr lang="zh-CN" altLang="en-US" sz="3200" b="1" dirty="0" smtClean="0"/>
              <a:t>◆ </a:t>
            </a:r>
            <a:r>
              <a:rPr lang="en-US" altLang="zh-CN" sz="3200" b="1" dirty="0" smtClean="0">
                <a:latin typeface="Times New Roman" panose="02020603050405020304" pitchFamily="18" charset="0"/>
              </a:rPr>
              <a:t>Landscape Gardens </a:t>
            </a:r>
            <a:endParaRPr lang="en-US" altLang="zh-CN" sz="3200" dirty="0" smtClean="0">
              <a:latin typeface="Times New Roman" panose="02020603050405020304" pitchFamily="18" charset="0"/>
            </a:endParaRPr>
          </a:p>
        </p:txBody>
      </p:sp>
      <p:sp>
        <p:nvSpPr>
          <p:cNvPr id="3" name="Rectangle 16"/>
          <p:cNvSpPr>
            <a:spLocks noChangeArrowheads="1"/>
          </p:cNvSpPr>
          <p:nvPr/>
        </p:nvSpPr>
        <p:spPr bwMode="auto">
          <a:xfrm>
            <a:off x="2333625" y="1201420"/>
            <a:ext cx="4262755" cy="518160"/>
          </a:xfrm>
          <a:prstGeom prst="rect">
            <a:avLst/>
          </a:prstGeom>
          <a:noFill/>
          <a:ln w="9525">
            <a:noFill/>
            <a:miter lim="800000"/>
          </a:ln>
        </p:spPr>
        <p:txBody>
          <a:bodyPr wrap="none" anchor="ctr">
            <a:spAutoFit/>
          </a:bodyPr>
          <a:lstStyle/>
          <a:p>
            <a:pPr>
              <a:defRPr/>
            </a:pPr>
            <a:r>
              <a:rPr lang="en-US" altLang="zh-CN" sz="2800" dirty="0">
                <a:latin typeface="Times New Roman" panose="02020603050405020304" pitchFamily="18" charset="0"/>
              </a:rPr>
              <a:t>Places for public recreation. </a:t>
            </a:r>
            <a:endParaRPr lang="en-US" altLang="zh-CN" sz="2800" dirty="0">
              <a:latin typeface="Times New Roman" panose="02020603050405020304" pitchFamily="18" charset="0"/>
            </a:endParaRPr>
          </a:p>
        </p:txBody>
      </p:sp>
      <p:sp>
        <p:nvSpPr>
          <p:cNvPr id="4" name="Rectangle 17"/>
          <p:cNvSpPr>
            <a:spLocks noChangeArrowheads="1"/>
          </p:cNvSpPr>
          <p:nvPr/>
        </p:nvSpPr>
        <p:spPr bwMode="auto">
          <a:xfrm>
            <a:off x="2405062" y="1716733"/>
            <a:ext cx="4321175" cy="457200"/>
          </a:xfrm>
          <a:prstGeom prst="rect">
            <a:avLst/>
          </a:prstGeom>
          <a:noFill/>
          <a:ln w="9525">
            <a:noFill/>
            <a:miter lim="800000"/>
          </a:ln>
        </p:spPr>
        <p:txBody>
          <a:bodyPr anchor="ctr">
            <a:spAutoFit/>
          </a:bodyPr>
          <a:lstStyle/>
          <a:p>
            <a:pPr>
              <a:defRPr/>
            </a:pPr>
            <a:r>
              <a:rPr lang="en-US" altLang="zh-CN" sz="2400" b="1" dirty="0">
                <a:solidFill>
                  <a:srgbClr val="920000"/>
                </a:solidFill>
                <a:latin typeface="Times New Roman" panose="02020603050405020304" pitchFamily="18" charset="0"/>
              </a:rPr>
              <a:t>West </a:t>
            </a:r>
            <a:r>
              <a:rPr lang="en-US" altLang="zh-CN" sz="2400" b="1" dirty="0" smtClean="0">
                <a:solidFill>
                  <a:srgbClr val="920000"/>
                </a:solidFill>
                <a:latin typeface="Times New Roman" panose="02020603050405020304" pitchFamily="18" charset="0"/>
              </a:rPr>
              <a:t>Lake ; </a:t>
            </a:r>
            <a:r>
              <a:rPr lang="en-US" altLang="zh-CN" sz="2400" b="1" dirty="0" err="1">
                <a:solidFill>
                  <a:srgbClr val="920000"/>
                </a:solidFill>
                <a:latin typeface="Times New Roman" panose="02020603050405020304" pitchFamily="18" charset="0"/>
              </a:rPr>
              <a:t>Daming</a:t>
            </a:r>
            <a:r>
              <a:rPr lang="en-US" altLang="zh-CN" sz="2400" b="1" dirty="0">
                <a:solidFill>
                  <a:srgbClr val="920000"/>
                </a:solidFill>
                <a:latin typeface="Times New Roman" panose="02020603050405020304" pitchFamily="18" charset="0"/>
              </a:rPr>
              <a:t> Lake</a:t>
            </a:r>
            <a:endParaRPr lang="en-US" altLang="zh-CN" sz="2400" b="1" dirty="0">
              <a:solidFill>
                <a:srgbClr val="920000"/>
              </a:solidFill>
              <a:latin typeface="Times New Roman" panose="02020603050405020304" pitchFamily="18" charset="0"/>
            </a:endParaRPr>
          </a:p>
        </p:txBody>
      </p:sp>
      <p:pic>
        <p:nvPicPr>
          <p:cNvPr id="5" name="Picture 5" descr="d0471d127ac225dfc3fd78cc">
            <a:hlinkClick r:id="rId1"/>
          </p:cNvPr>
          <p:cNvPicPr>
            <a:picLocks noChangeAspect="1" noChangeArrowheads="1"/>
          </p:cNvPicPr>
          <p:nvPr/>
        </p:nvPicPr>
        <p:blipFill>
          <a:blip r:embed="rId2"/>
          <a:srcRect/>
          <a:stretch>
            <a:fillRect/>
          </a:stretch>
        </p:blipFill>
        <p:spPr bwMode="auto">
          <a:xfrm>
            <a:off x="1452562" y="2500313"/>
            <a:ext cx="4624388" cy="3095625"/>
          </a:xfrm>
          <a:prstGeom prst="rect">
            <a:avLst/>
          </a:prstGeom>
          <a:noFill/>
          <a:ln w="9525">
            <a:noFill/>
            <a:miter lim="800000"/>
            <a:headEnd/>
            <a:tailEnd/>
          </a:ln>
        </p:spPr>
      </p:pic>
      <p:pic>
        <p:nvPicPr>
          <p:cNvPr id="6" name="Picture 2" descr="http://pic4.nipic.com/20091203/1259309_141249074039_2.jpg"/>
          <p:cNvPicPr>
            <a:picLocks noChangeAspect="1" noChangeArrowheads="1"/>
          </p:cNvPicPr>
          <p:nvPr/>
        </p:nvPicPr>
        <p:blipFill>
          <a:blip r:embed="rId3"/>
          <a:srcRect b="4443"/>
          <a:stretch>
            <a:fillRect/>
          </a:stretch>
        </p:blipFill>
        <p:spPr bwMode="auto">
          <a:xfrm>
            <a:off x="6024563" y="2500313"/>
            <a:ext cx="4643437" cy="3071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lide(fromBottom)">
                                      <p:cBhvr>
                                        <p:cTn id="15" dur="500"/>
                                        <p:tgtEl>
                                          <p:spTgt spid="5"/>
                                        </p:tgtEl>
                                      </p:cBhvr>
                                    </p:animEffect>
                                  </p:childTnLst>
                                </p:cTn>
                              </p:par>
                              <p:par>
                                <p:cTn id="16" presetID="1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本框 21505"/>
          <p:cNvSpPr txBox="1"/>
          <p:nvPr/>
        </p:nvSpPr>
        <p:spPr>
          <a:xfrm>
            <a:off x="8112125" y="6021388"/>
            <a:ext cx="2087563" cy="640080"/>
          </a:xfrm>
          <a:prstGeom prst="rect">
            <a:avLst/>
          </a:prstGeom>
          <a:noFill/>
          <a:ln w="9525">
            <a:noFill/>
          </a:ln>
        </p:spPr>
        <p:txBody>
          <a:bodyPr>
            <a:spAutoFit/>
          </a:bodyPr>
          <a:lstStyle/>
          <a:p>
            <a:pPr lvl="0"/>
            <a:endParaRPr lang="en-US" altLang="zh-CN">
              <a:solidFill>
                <a:srgbClr val="663300"/>
              </a:solidFill>
              <a:latin typeface="Arial" panose="020B0604020202020204" pitchFamily="34" charset="0"/>
              <a:ea typeface="楷体" panose="02010609060101010101" pitchFamily="49" charset="-122"/>
            </a:endParaRPr>
          </a:p>
          <a:p>
            <a:pPr lvl="0"/>
            <a:r>
              <a:rPr lang="zh-CN" altLang="en-US" b="1">
                <a:solidFill>
                  <a:srgbClr val="663300"/>
                </a:solidFill>
                <a:latin typeface="Arial" panose="020B0604020202020204" pitchFamily="34" charset="0"/>
                <a:ea typeface="楷体" panose="02010609060101010101" pitchFamily="49" charset="-122"/>
              </a:rPr>
              <a:t>陕西西安大雁塔</a:t>
            </a:r>
            <a:endParaRPr lang="zh-CN" altLang="en-US" b="1">
              <a:solidFill>
                <a:srgbClr val="663300"/>
              </a:solidFill>
              <a:latin typeface="Arial" panose="020B0604020202020204" pitchFamily="34" charset="0"/>
              <a:ea typeface="楷体" panose="02010609060101010101" pitchFamily="49" charset="-122"/>
            </a:endParaRPr>
          </a:p>
        </p:txBody>
      </p:sp>
      <p:sp>
        <p:nvSpPr>
          <p:cNvPr id="21507" name="文本框 21506"/>
          <p:cNvSpPr txBox="1"/>
          <p:nvPr/>
        </p:nvSpPr>
        <p:spPr>
          <a:xfrm>
            <a:off x="6672263" y="6021388"/>
            <a:ext cx="1227137" cy="365760"/>
          </a:xfrm>
          <a:prstGeom prst="rect">
            <a:avLst/>
          </a:prstGeom>
          <a:noFill/>
          <a:ln w="9525">
            <a:noFill/>
          </a:ln>
        </p:spPr>
        <p:txBody>
          <a:bodyPr>
            <a:spAutoFit/>
          </a:bodyPr>
          <a:lstStyle/>
          <a:p>
            <a:pPr lvl="0"/>
            <a:r>
              <a:rPr lang="zh-CN" altLang="en-US" b="1">
                <a:solidFill>
                  <a:srgbClr val="663300"/>
                </a:solidFill>
                <a:latin typeface="Arial" panose="020B0604020202020204" pitchFamily="34" charset="0"/>
                <a:ea typeface="楷体" panose="02010609060101010101" pitchFamily="49" charset="-122"/>
              </a:rPr>
              <a:t>应县木塔</a:t>
            </a:r>
            <a:endParaRPr lang="zh-CN" altLang="en-US" b="1">
              <a:solidFill>
                <a:srgbClr val="663300"/>
              </a:solidFill>
              <a:latin typeface="Arial" panose="020B0604020202020204" pitchFamily="34" charset="0"/>
              <a:ea typeface="楷体" panose="02010609060101010101" pitchFamily="49" charset="-122"/>
            </a:endParaRPr>
          </a:p>
        </p:txBody>
      </p:sp>
      <p:sp>
        <p:nvSpPr>
          <p:cNvPr id="21508" name="文本框 21507"/>
          <p:cNvSpPr txBox="1"/>
          <p:nvPr/>
        </p:nvSpPr>
        <p:spPr>
          <a:xfrm>
            <a:off x="4727575" y="5229225"/>
            <a:ext cx="1368425" cy="640080"/>
          </a:xfrm>
          <a:prstGeom prst="rect">
            <a:avLst/>
          </a:prstGeom>
          <a:noFill/>
          <a:ln w="9525">
            <a:noFill/>
          </a:ln>
        </p:spPr>
        <p:txBody>
          <a:bodyPr>
            <a:spAutoFit/>
          </a:bodyPr>
          <a:lstStyle/>
          <a:p>
            <a:pPr lvl="0"/>
            <a:r>
              <a:rPr lang="zh-CN" altLang="en-US" b="1">
                <a:solidFill>
                  <a:srgbClr val="663300"/>
                </a:solidFill>
                <a:latin typeface="Arial" panose="020B0604020202020204" pitchFamily="34" charset="0"/>
                <a:ea typeface="楷体" panose="02010609060101010101" pitchFamily="49" charset="-122"/>
              </a:rPr>
              <a:t>福建泉州</a:t>
            </a:r>
            <a:endParaRPr lang="zh-CN" altLang="en-US" b="1">
              <a:solidFill>
                <a:srgbClr val="663300"/>
              </a:solidFill>
              <a:latin typeface="Arial" panose="020B0604020202020204" pitchFamily="34" charset="0"/>
              <a:ea typeface="楷体" panose="02010609060101010101" pitchFamily="49" charset="-122"/>
            </a:endParaRPr>
          </a:p>
          <a:p>
            <a:pPr lvl="0"/>
            <a:r>
              <a:rPr lang="zh-CN" altLang="en-US" b="1">
                <a:solidFill>
                  <a:srgbClr val="663300"/>
                </a:solidFill>
                <a:latin typeface="Arial" panose="020B0604020202020204" pitchFamily="34" charset="0"/>
                <a:ea typeface="楷体" panose="02010609060101010101" pitchFamily="49" charset="-122"/>
              </a:rPr>
              <a:t>开元寺石塔</a:t>
            </a:r>
            <a:endParaRPr lang="zh-CN" altLang="en-US" b="1">
              <a:solidFill>
                <a:srgbClr val="663300"/>
              </a:solidFill>
              <a:latin typeface="Arial" panose="020B0604020202020204" pitchFamily="34" charset="0"/>
              <a:ea typeface="楷体" panose="02010609060101010101" pitchFamily="49" charset="-122"/>
            </a:endParaRPr>
          </a:p>
        </p:txBody>
      </p:sp>
      <p:sp>
        <p:nvSpPr>
          <p:cNvPr id="21509" name="文本框 21508"/>
          <p:cNvSpPr txBox="1"/>
          <p:nvPr/>
        </p:nvSpPr>
        <p:spPr>
          <a:xfrm>
            <a:off x="2135188" y="4724400"/>
            <a:ext cx="2251710" cy="640080"/>
          </a:xfrm>
          <a:prstGeom prst="rect">
            <a:avLst/>
          </a:prstGeom>
          <a:noFill/>
          <a:ln w="9525">
            <a:noFill/>
          </a:ln>
        </p:spPr>
        <p:txBody>
          <a:bodyPr wrap="none">
            <a:spAutoFit/>
          </a:bodyPr>
          <a:lstStyle/>
          <a:p>
            <a:pPr lvl="0"/>
            <a:endParaRPr lang="en-US" altLang="zh-CN">
              <a:solidFill>
                <a:srgbClr val="663300"/>
              </a:solidFill>
              <a:latin typeface="Arial" panose="020B0604020202020204" pitchFamily="34" charset="0"/>
              <a:ea typeface="楷体" panose="02010609060101010101" pitchFamily="49" charset="-122"/>
            </a:endParaRPr>
          </a:p>
          <a:p>
            <a:pPr lvl="0"/>
            <a:r>
              <a:rPr lang="zh-CN" altLang="en-US" b="1">
                <a:solidFill>
                  <a:srgbClr val="663300"/>
                </a:solidFill>
                <a:latin typeface="Arial" panose="020B0604020202020204" pitchFamily="34" charset="0"/>
                <a:ea typeface="楷体" panose="02010609060101010101" pitchFamily="49" charset="-122"/>
              </a:rPr>
              <a:t>湖南当阳玉泉寺铁塔</a:t>
            </a:r>
            <a:endParaRPr lang="zh-CN" altLang="en-US" b="1">
              <a:solidFill>
                <a:srgbClr val="663300"/>
              </a:solidFill>
              <a:latin typeface="Arial" panose="020B0604020202020204" pitchFamily="34" charset="0"/>
              <a:ea typeface="楷体" panose="02010609060101010101" pitchFamily="49" charset="-122"/>
            </a:endParaRPr>
          </a:p>
        </p:txBody>
      </p:sp>
      <p:sp>
        <p:nvSpPr>
          <p:cNvPr id="21510" name="文本框 21509"/>
          <p:cNvSpPr txBox="1"/>
          <p:nvPr/>
        </p:nvSpPr>
        <p:spPr>
          <a:xfrm>
            <a:off x="2495550" y="1341438"/>
            <a:ext cx="1511300" cy="701040"/>
          </a:xfrm>
          <a:prstGeom prst="rect">
            <a:avLst/>
          </a:prstGeom>
          <a:noFill/>
          <a:ln w="9525">
            <a:noFill/>
          </a:ln>
        </p:spPr>
        <p:txBody>
          <a:bodyPr>
            <a:spAutoFit/>
          </a:bodyPr>
          <a:lstStyle/>
          <a:p>
            <a:pPr lvl="0"/>
            <a:r>
              <a:rPr lang="zh-CN" altLang="en-US" sz="4000">
                <a:latin typeface="Arial" panose="020B0604020202020204" pitchFamily="34" charset="0"/>
                <a:ea typeface="楷体" panose="02010609060101010101" pitchFamily="49" charset="-122"/>
              </a:rPr>
              <a:t>铁塔</a:t>
            </a:r>
            <a:endParaRPr lang="zh-CN" altLang="en-US" sz="4000">
              <a:latin typeface="Arial" panose="020B0604020202020204" pitchFamily="34" charset="0"/>
              <a:ea typeface="楷体" panose="02010609060101010101" pitchFamily="49" charset="-122"/>
            </a:endParaRPr>
          </a:p>
        </p:txBody>
      </p:sp>
      <p:sp>
        <p:nvSpPr>
          <p:cNvPr id="21511" name="文本框 21510"/>
          <p:cNvSpPr txBox="1"/>
          <p:nvPr/>
        </p:nvSpPr>
        <p:spPr>
          <a:xfrm>
            <a:off x="4656138" y="1628775"/>
            <a:ext cx="1289050" cy="701040"/>
          </a:xfrm>
          <a:prstGeom prst="rect">
            <a:avLst/>
          </a:prstGeom>
          <a:noFill/>
          <a:ln w="9525">
            <a:noFill/>
          </a:ln>
        </p:spPr>
        <p:txBody>
          <a:bodyPr>
            <a:spAutoFit/>
          </a:bodyPr>
          <a:lstStyle/>
          <a:p>
            <a:pPr lvl="0"/>
            <a:r>
              <a:rPr lang="zh-CN" altLang="en-US" sz="4000">
                <a:latin typeface="Arial" panose="020B0604020202020204" pitchFamily="34" charset="0"/>
                <a:ea typeface="楷体" panose="02010609060101010101" pitchFamily="49" charset="-122"/>
              </a:rPr>
              <a:t>石塔</a:t>
            </a:r>
            <a:endParaRPr lang="zh-CN" altLang="en-US" sz="4000">
              <a:latin typeface="Arial" panose="020B0604020202020204" pitchFamily="34" charset="0"/>
              <a:ea typeface="楷体" panose="02010609060101010101" pitchFamily="49" charset="-122"/>
            </a:endParaRPr>
          </a:p>
        </p:txBody>
      </p:sp>
      <p:sp>
        <p:nvSpPr>
          <p:cNvPr id="21512" name="文本框 21511"/>
          <p:cNvSpPr txBox="1"/>
          <p:nvPr/>
        </p:nvSpPr>
        <p:spPr>
          <a:xfrm>
            <a:off x="6672263" y="2349500"/>
            <a:ext cx="1231900" cy="701040"/>
          </a:xfrm>
          <a:prstGeom prst="rect">
            <a:avLst/>
          </a:prstGeom>
          <a:noFill/>
          <a:ln w="9525">
            <a:noFill/>
          </a:ln>
        </p:spPr>
        <p:txBody>
          <a:bodyPr>
            <a:spAutoFit/>
          </a:bodyPr>
          <a:lstStyle/>
          <a:p>
            <a:pPr lvl="0"/>
            <a:r>
              <a:rPr lang="zh-CN" altLang="en-US" sz="4000">
                <a:latin typeface="Arial" panose="020B0604020202020204" pitchFamily="34" charset="0"/>
                <a:ea typeface="楷体" panose="02010609060101010101" pitchFamily="49" charset="-122"/>
              </a:rPr>
              <a:t>木塔</a:t>
            </a:r>
            <a:endParaRPr lang="zh-CN" altLang="en-US" sz="4000">
              <a:latin typeface="Arial" panose="020B0604020202020204" pitchFamily="34" charset="0"/>
              <a:ea typeface="楷体" panose="02010609060101010101" pitchFamily="49" charset="-122"/>
            </a:endParaRPr>
          </a:p>
        </p:txBody>
      </p:sp>
      <p:sp>
        <p:nvSpPr>
          <p:cNvPr id="21513" name="文本框 21512"/>
          <p:cNvSpPr txBox="1"/>
          <p:nvPr/>
        </p:nvSpPr>
        <p:spPr>
          <a:xfrm>
            <a:off x="8401050" y="2924175"/>
            <a:ext cx="1655763" cy="701040"/>
          </a:xfrm>
          <a:prstGeom prst="rect">
            <a:avLst/>
          </a:prstGeom>
          <a:noFill/>
          <a:ln w="9525">
            <a:noFill/>
          </a:ln>
        </p:spPr>
        <p:txBody>
          <a:bodyPr>
            <a:spAutoFit/>
          </a:bodyPr>
          <a:lstStyle/>
          <a:p>
            <a:pPr lvl="0"/>
            <a:r>
              <a:rPr lang="zh-CN" altLang="en-US" sz="4000">
                <a:latin typeface="Arial" panose="020B0604020202020204" pitchFamily="34" charset="0"/>
                <a:ea typeface="楷体" panose="02010609060101010101" pitchFamily="49" charset="-122"/>
              </a:rPr>
              <a:t>砖塔</a:t>
            </a:r>
            <a:endParaRPr lang="zh-CN" altLang="en-US" sz="4000">
              <a:latin typeface="Arial" panose="020B0604020202020204" pitchFamily="34" charset="0"/>
              <a:ea typeface="楷体" panose="02010609060101010101" pitchFamily="49" charset="-122"/>
            </a:endParaRPr>
          </a:p>
        </p:txBody>
      </p:sp>
      <p:pic>
        <p:nvPicPr>
          <p:cNvPr id="21514" name="图片 21513" descr="大雁塔"/>
          <p:cNvPicPr>
            <a:picLocks noChangeAspect="1"/>
          </p:cNvPicPr>
          <p:nvPr/>
        </p:nvPicPr>
        <p:blipFill>
          <a:blip r:embed="rId1"/>
          <a:stretch>
            <a:fillRect/>
          </a:stretch>
        </p:blipFill>
        <p:spPr>
          <a:xfrm>
            <a:off x="8175625" y="3667125"/>
            <a:ext cx="1728788" cy="2598738"/>
          </a:xfrm>
          <a:prstGeom prst="rect">
            <a:avLst/>
          </a:prstGeom>
          <a:noFill/>
          <a:ln w="9525">
            <a:noFill/>
          </a:ln>
        </p:spPr>
      </p:pic>
      <p:pic>
        <p:nvPicPr>
          <p:cNvPr id="21515" name="图片 21514" descr="应县木塔"/>
          <p:cNvPicPr>
            <a:picLocks noChangeAspect="1"/>
          </p:cNvPicPr>
          <p:nvPr/>
        </p:nvPicPr>
        <p:blipFill>
          <a:blip r:embed="rId2"/>
          <a:stretch>
            <a:fillRect/>
          </a:stretch>
        </p:blipFill>
        <p:spPr>
          <a:xfrm>
            <a:off x="6302375" y="3162300"/>
            <a:ext cx="1871663" cy="2762250"/>
          </a:xfrm>
          <a:prstGeom prst="rect">
            <a:avLst/>
          </a:prstGeom>
          <a:noFill/>
          <a:ln w="9525">
            <a:noFill/>
          </a:ln>
        </p:spPr>
      </p:pic>
      <p:pic>
        <p:nvPicPr>
          <p:cNvPr id="21516" name="图片 21515" descr="福建泉州开元寺石塔"/>
          <p:cNvPicPr>
            <a:picLocks noChangeAspect="1"/>
          </p:cNvPicPr>
          <p:nvPr/>
        </p:nvPicPr>
        <p:blipFill>
          <a:blip r:embed="rId3"/>
          <a:stretch>
            <a:fillRect/>
          </a:stretch>
        </p:blipFill>
        <p:spPr>
          <a:xfrm>
            <a:off x="4357688" y="2441575"/>
            <a:ext cx="1943100" cy="2849563"/>
          </a:xfrm>
          <a:prstGeom prst="rect">
            <a:avLst/>
          </a:prstGeom>
          <a:noFill/>
          <a:ln w="9525">
            <a:noFill/>
          </a:ln>
        </p:spPr>
      </p:pic>
      <p:pic>
        <p:nvPicPr>
          <p:cNvPr id="21517" name="图片 21516" descr="湖南荡漾玉泉寺铁塔"/>
          <p:cNvPicPr>
            <a:picLocks noChangeAspect="1"/>
          </p:cNvPicPr>
          <p:nvPr/>
        </p:nvPicPr>
        <p:blipFill>
          <a:blip r:embed="rId4"/>
          <a:stretch>
            <a:fillRect/>
          </a:stretch>
        </p:blipFill>
        <p:spPr>
          <a:xfrm>
            <a:off x="2339975" y="2009775"/>
            <a:ext cx="1943100" cy="2859088"/>
          </a:xfrm>
          <a:prstGeom prst="rect">
            <a:avLst/>
          </a:prstGeom>
          <a:noFill/>
          <a:ln w="9525">
            <a:noFill/>
          </a:ln>
        </p:spPr>
      </p:pic>
      <p:sp>
        <p:nvSpPr>
          <p:cNvPr id="21518" name="标题 21517"/>
          <p:cNvSpPr>
            <a:spLocks noGrp="1"/>
          </p:cNvSpPr>
          <p:nvPr>
            <p:ph type="title"/>
          </p:nvPr>
        </p:nvSpPr>
        <p:spPr>
          <a:xfrm>
            <a:off x="677333" y="668162"/>
            <a:ext cx="10758311" cy="792163"/>
          </a:xfrm>
        </p:spPr>
        <p:txBody>
          <a:bodyPr vert="horz" wrap="square" anchor="ctr">
            <a:normAutofit fontScale="90000"/>
          </a:bodyPr>
          <a:lstStyle/>
          <a:p>
            <a:r>
              <a:rPr lang="en-US" altLang="zh-CN" sz="4000" dirty="0" smtClean="0">
                <a:latin typeface="Constantia" panose="02030602050306030303" pitchFamily="18" charset="0"/>
                <a:ea typeface="+mn-ea"/>
                <a:cs typeface="+mn-cs"/>
              </a:rPr>
              <a:t>Materials of pagoda</a:t>
            </a:r>
            <a:r>
              <a:rPr lang="en-US" altLang="zh-CN" sz="3100" dirty="0" smtClean="0">
                <a:latin typeface="Times New Roman" panose="02020603050405020304" pitchFamily="18" charset="0"/>
                <a:ea typeface="+mn-ea"/>
                <a:cs typeface="+mn-cs"/>
              </a:rPr>
              <a:t>:</a:t>
            </a:r>
            <a:br>
              <a:rPr lang="en-US" altLang="zh-CN" sz="3100" dirty="0" smtClean="0">
                <a:latin typeface="Times New Roman" panose="02020603050405020304" pitchFamily="18" charset="0"/>
                <a:ea typeface="+mn-ea"/>
                <a:cs typeface="+mn-cs"/>
              </a:rPr>
            </a:br>
            <a:r>
              <a:rPr lang="en-US" altLang="zh-CN" sz="3100" dirty="0" smtClean="0">
                <a:latin typeface="Times New Roman" panose="02020603050405020304" pitchFamily="18" charset="0"/>
                <a:ea typeface="+mn-ea"/>
                <a:cs typeface="+mn-cs"/>
              </a:rPr>
              <a:t>    According to the materials it can be divided into mood pagoda, bricks pagoda, stone pagoda and metal pagoda, etc.</a:t>
            </a:r>
            <a:br>
              <a:rPr lang="en-US" sz="2800" dirty="0" smtClean="0"/>
            </a:br>
            <a:endParaRPr lang="zh-CN" altLang="en-US" sz="3200" dirty="0"/>
          </a:p>
        </p:txBody>
      </p:sp>
      <p:pic>
        <p:nvPicPr>
          <p:cNvPr id="63490" name="Picture 2" descr="http://img.zol.com.cn/group/36/a350615.jpg"/>
          <p:cNvPicPr>
            <a:picLocks noChangeAspect="1" noChangeArrowheads="1"/>
          </p:cNvPicPr>
          <p:nvPr/>
        </p:nvPicPr>
        <p:blipFill>
          <a:blip r:embed="rId5"/>
          <a:srcRect b="23566"/>
          <a:stretch>
            <a:fillRect/>
          </a:stretch>
        </p:blipFill>
        <p:spPr bwMode="auto">
          <a:xfrm>
            <a:off x="1750182" y="1446635"/>
            <a:ext cx="9076267" cy="5215465"/>
          </a:xfrm>
          <a:prstGeom prst="rect">
            <a:avLst/>
          </a:prstGeom>
          <a:noFill/>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blinds(horizontal)">
                                      <p:cBhvr>
                                        <p:cTn id="7" dur="500"/>
                                        <p:tgtEl>
                                          <p:spTgt spid="6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标题 35841" descr="淡雅ppt背景（扒土梦幻馆搜集） (48)"/>
          <p:cNvPicPr>
            <a:picLocks noGrp="1" noChangeAspect="1"/>
          </p:cNvPicPr>
          <p:nvPr>
            <p:ph type="title"/>
          </p:nvPr>
        </p:nvPicPr>
        <p:blipFill>
          <a:blip r:embed="rId1"/>
          <a:stretch>
            <a:fillRect/>
          </a:stretch>
        </p:blipFill>
        <p:spPr>
          <a:xfrm>
            <a:off x="1524000" y="0"/>
            <a:ext cx="9144000" cy="6858000"/>
          </a:xfrm>
        </p:spPr>
      </p:pic>
      <p:sp>
        <p:nvSpPr>
          <p:cNvPr id="35843" name="文本占位符 35842"/>
          <p:cNvSpPr>
            <a:spLocks noGrp="1"/>
          </p:cNvSpPr>
          <p:nvPr>
            <p:ph type="body" idx="1"/>
          </p:nvPr>
        </p:nvSpPr>
        <p:spPr/>
        <p:txBody>
          <a:bodyPr/>
          <a:lstStyle/>
          <a:p/>
        </p:txBody>
      </p:sp>
      <p:pic>
        <p:nvPicPr>
          <p:cNvPr id="35844" name="图片 35843" descr="han"/>
          <p:cNvPicPr>
            <a:picLocks noChangeAspect="1"/>
          </p:cNvPicPr>
          <p:nvPr/>
        </p:nvPicPr>
        <p:blipFill>
          <a:blip r:embed="rId2"/>
          <a:stretch>
            <a:fillRect/>
          </a:stretch>
        </p:blipFill>
        <p:spPr>
          <a:xfrm>
            <a:off x="5951538" y="0"/>
            <a:ext cx="4716462" cy="6858000"/>
          </a:xfrm>
          <a:prstGeom prst="rect">
            <a:avLst/>
          </a:prstGeom>
          <a:noFill/>
          <a:ln w="9525">
            <a:noFill/>
          </a:ln>
        </p:spPr>
      </p:pic>
      <p:sp>
        <p:nvSpPr>
          <p:cNvPr id="35845" name="文本框 35844"/>
          <p:cNvSpPr txBox="1"/>
          <p:nvPr/>
        </p:nvSpPr>
        <p:spPr>
          <a:xfrm>
            <a:off x="1524000" y="0"/>
            <a:ext cx="4356100" cy="1005840"/>
          </a:xfrm>
          <a:prstGeom prst="rect">
            <a:avLst/>
          </a:prstGeom>
          <a:noFill/>
          <a:ln w="9525">
            <a:noFill/>
          </a:ln>
        </p:spPr>
        <p:txBody>
          <a:bodyPr>
            <a:spAutoFit/>
          </a:bodyPr>
          <a:lstStyle/>
          <a:p>
            <a:pPr lvl="0">
              <a:spcBef>
                <a:spcPct val="50000"/>
              </a:spcBef>
            </a:pPr>
            <a:r>
              <a:rPr lang="en-US" altLang="zh-CN" sz="6000" b="1" i="1">
                <a:latin typeface="Times New Roman" panose="02020603050405020304" pitchFamily="18" charset="0"/>
                <a:ea typeface="宋体" panose="02010600030101010101" pitchFamily="2" charset="-122"/>
              </a:rPr>
              <a:t>Han Dynasty</a:t>
            </a:r>
            <a:endParaRPr lang="en-US" altLang="zh-CN" sz="6000" b="1" i="1">
              <a:latin typeface="Times New Roman" panose="02020603050405020304" pitchFamily="18" charset="0"/>
              <a:ea typeface="宋体" panose="02010600030101010101" pitchFamily="2" charset="-122"/>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randombar(horizontal)">
                                      <p:cBhvr>
                                        <p:cTn id="7" dur="5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标题 36865"/>
          <p:cNvSpPr>
            <a:spLocks noGrp="1"/>
          </p:cNvSpPr>
          <p:nvPr>
            <p:ph type="title"/>
          </p:nvPr>
        </p:nvSpPr>
        <p:spPr/>
        <p:txBody>
          <a:bodyPr anchor="ctr"/>
          <a:lstStyle/>
          <a:p/>
        </p:txBody>
      </p:sp>
      <p:sp>
        <p:nvSpPr>
          <p:cNvPr id="36867" name="文本占位符 36866"/>
          <p:cNvSpPr>
            <a:spLocks noGrp="1"/>
          </p:cNvSpPr>
          <p:nvPr>
            <p:ph type="body" idx="1"/>
          </p:nvPr>
        </p:nvSpPr>
        <p:spPr/>
        <p:txBody>
          <a:bodyPr/>
          <a:lstStyle/>
          <a:p/>
        </p:txBody>
      </p:sp>
      <p:pic>
        <p:nvPicPr>
          <p:cNvPr id="36868" name="图片 36867" descr="淡雅ppt背景（扒土梦幻馆搜集） (48)"/>
          <p:cNvPicPr>
            <a:picLocks noChangeAspect="1"/>
          </p:cNvPicPr>
          <p:nvPr/>
        </p:nvPicPr>
        <p:blipFill>
          <a:blip r:embed="rId1"/>
          <a:stretch>
            <a:fillRect/>
          </a:stretch>
        </p:blipFill>
        <p:spPr>
          <a:xfrm>
            <a:off x="1524000" y="0"/>
            <a:ext cx="9144000" cy="6858000"/>
          </a:xfrm>
          <a:prstGeom prst="rect">
            <a:avLst/>
          </a:prstGeom>
          <a:noFill/>
          <a:ln w="9525">
            <a:noFill/>
          </a:ln>
        </p:spPr>
      </p:pic>
      <p:pic>
        <p:nvPicPr>
          <p:cNvPr id="36869" name="图片 36868" descr="5c0751f548ca8da38c1b8bc83378f2c0"/>
          <p:cNvPicPr>
            <a:picLocks noChangeAspect="1"/>
          </p:cNvPicPr>
          <p:nvPr/>
        </p:nvPicPr>
        <p:blipFill>
          <a:blip r:embed="rId2"/>
          <a:srcRect b="5514"/>
          <a:stretch>
            <a:fillRect/>
          </a:stretch>
        </p:blipFill>
        <p:spPr>
          <a:xfrm>
            <a:off x="6102174" y="0"/>
            <a:ext cx="4859337" cy="6858000"/>
          </a:xfrm>
          <a:prstGeom prst="rect">
            <a:avLst/>
          </a:prstGeom>
          <a:noFill/>
          <a:ln w="9525">
            <a:noFill/>
          </a:ln>
        </p:spPr>
      </p:pic>
      <p:sp>
        <p:nvSpPr>
          <p:cNvPr id="36870" name="文本框 36869"/>
          <p:cNvSpPr txBox="1"/>
          <p:nvPr/>
        </p:nvSpPr>
        <p:spPr>
          <a:xfrm>
            <a:off x="1524000" y="0"/>
            <a:ext cx="4787900" cy="1432560"/>
          </a:xfrm>
          <a:prstGeom prst="rect">
            <a:avLst/>
          </a:prstGeom>
          <a:noFill/>
          <a:ln w="9525">
            <a:noFill/>
          </a:ln>
        </p:spPr>
        <p:txBody>
          <a:bodyPr>
            <a:spAutoFit/>
          </a:bodyPr>
          <a:lstStyle/>
          <a:p>
            <a:pPr lvl="0">
              <a:spcBef>
                <a:spcPct val="50000"/>
              </a:spcBef>
            </a:pPr>
            <a:r>
              <a:rPr lang="en-US" altLang="zh-CN" sz="4400" b="1" i="1">
                <a:latin typeface="Times New Roman" panose="02020603050405020304" pitchFamily="18" charset="0"/>
                <a:ea typeface="宋体" panose="02010600030101010101" pitchFamily="2" charset="-122"/>
              </a:rPr>
              <a:t>  Northern  and Southern</a:t>
            </a:r>
            <a:r>
              <a:rPr lang="en-US" altLang="zh-CN">
                <a:latin typeface="Arial" panose="020B0604020202020204" pitchFamily="34" charset="0"/>
                <a:ea typeface="宋体" panose="02010600030101010101" pitchFamily="2" charset="-122"/>
              </a:rPr>
              <a:t>   </a:t>
            </a:r>
            <a:r>
              <a:rPr lang="en-US" altLang="zh-CN" sz="4400" b="1" i="1">
                <a:latin typeface="Times New Roman" panose="02020603050405020304" pitchFamily="18" charset="0"/>
                <a:ea typeface="宋体" panose="02010600030101010101" pitchFamily="2" charset="-122"/>
              </a:rPr>
              <a:t>Dynasty</a:t>
            </a:r>
            <a:endParaRPr lang="en-US" altLang="zh-CN" sz="4400" b="1" i="1">
              <a:latin typeface="Times New Roman" panose="02020603050405020304" pitchFamily="18" charset="0"/>
              <a:ea typeface="宋体" panose="02010600030101010101" pitchFamily="2" charset="-122"/>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randombar(horizontal)">
                                      <p:cBhvr>
                                        <p:cTn id="7"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37889"/>
          <p:cNvSpPr>
            <a:spLocks noGrp="1"/>
          </p:cNvSpPr>
          <p:nvPr>
            <p:ph type="title"/>
          </p:nvPr>
        </p:nvSpPr>
        <p:spPr/>
        <p:txBody>
          <a:bodyPr anchor="ctr"/>
          <a:lstStyle/>
          <a:p/>
        </p:txBody>
      </p:sp>
      <p:sp>
        <p:nvSpPr>
          <p:cNvPr id="37891" name="文本占位符 37890"/>
          <p:cNvSpPr>
            <a:spLocks noGrp="1"/>
          </p:cNvSpPr>
          <p:nvPr>
            <p:ph type="body" idx="1"/>
          </p:nvPr>
        </p:nvSpPr>
        <p:spPr/>
        <p:txBody>
          <a:bodyPr/>
          <a:lstStyle/>
          <a:p/>
        </p:txBody>
      </p:sp>
      <p:pic>
        <p:nvPicPr>
          <p:cNvPr id="37892" name="图片 37891" descr="淡雅ppt背景（扒土梦幻馆搜集） (48)"/>
          <p:cNvPicPr>
            <a:picLocks noChangeAspect="1"/>
          </p:cNvPicPr>
          <p:nvPr/>
        </p:nvPicPr>
        <p:blipFill>
          <a:blip r:embed="rId1"/>
          <a:stretch>
            <a:fillRect/>
          </a:stretch>
        </p:blipFill>
        <p:spPr>
          <a:xfrm>
            <a:off x="1524000" y="0"/>
            <a:ext cx="9144000" cy="6858000"/>
          </a:xfrm>
          <a:prstGeom prst="rect">
            <a:avLst/>
          </a:prstGeom>
          <a:noFill/>
          <a:ln w="9525">
            <a:noFill/>
          </a:ln>
        </p:spPr>
      </p:pic>
      <p:pic>
        <p:nvPicPr>
          <p:cNvPr id="37893" name="图片 37892" descr="2005122812192951165"/>
          <p:cNvPicPr>
            <a:picLocks noChangeAspect="1"/>
          </p:cNvPicPr>
          <p:nvPr/>
        </p:nvPicPr>
        <p:blipFill>
          <a:blip r:embed="rId2"/>
          <a:stretch>
            <a:fillRect/>
          </a:stretch>
        </p:blipFill>
        <p:spPr>
          <a:xfrm>
            <a:off x="5808663" y="0"/>
            <a:ext cx="4859337" cy="6858000"/>
          </a:xfrm>
          <a:prstGeom prst="rect">
            <a:avLst/>
          </a:prstGeom>
          <a:noFill/>
          <a:ln w="9525">
            <a:noFill/>
          </a:ln>
        </p:spPr>
      </p:pic>
      <p:sp>
        <p:nvSpPr>
          <p:cNvPr id="37894" name="文本框 37893"/>
          <p:cNvSpPr txBox="1"/>
          <p:nvPr/>
        </p:nvSpPr>
        <p:spPr>
          <a:xfrm>
            <a:off x="-93662" y="0"/>
            <a:ext cx="6008687" cy="914400"/>
          </a:xfrm>
          <a:prstGeom prst="rect">
            <a:avLst/>
          </a:prstGeom>
          <a:noFill/>
          <a:ln w="9525">
            <a:noFill/>
          </a:ln>
        </p:spPr>
        <p:txBody>
          <a:bodyPr>
            <a:spAutoFit/>
          </a:bodyPr>
          <a:lstStyle/>
          <a:p>
            <a:pPr lvl="0">
              <a:spcBef>
                <a:spcPct val="50000"/>
              </a:spcBef>
            </a:pPr>
            <a:r>
              <a:rPr lang="en-US" altLang="zh-CN" sz="5400" b="1" i="1">
                <a:latin typeface="Times New Roman" panose="02020603050405020304" pitchFamily="18" charset="0"/>
                <a:ea typeface="宋体" panose="02010600030101010101" pitchFamily="2" charset="-122"/>
              </a:rPr>
              <a:t>         Tang  Dynasty</a:t>
            </a:r>
            <a:endParaRPr lang="en-US" altLang="zh-CN" sz="5400" b="1" i="1">
              <a:latin typeface="Times New Roman" panose="02020603050405020304" pitchFamily="18" charset="0"/>
              <a:ea typeface="宋体" panose="02010600030101010101" pitchFamily="2" charset="-122"/>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randombar(horizontal)">
                                      <p:cBhvr>
                                        <p:cTn id="7"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图片 23553" descr="1"/>
          <p:cNvPicPr>
            <a:picLocks noChangeAspect="1"/>
          </p:cNvPicPr>
          <p:nvPr/>
        </p:nvPicPr>
        <p:blipFill>
          <a:blip r:embed="rId1" cstate="print"/>
          <a:stretch>
            <a:fillRect/>
          </a:stretch>
        </p:blipFill>
        <p:spPr>
          <a:xfrm>
            <a:off x="1524000" y="1115695"/>
            <a:ext cx="9144000" cy="2997200"/>
          </a:xfrm>
          <a:prstGeom prst="rect">
            <a:avLst/>
          </a:prstGeom>
          <a:noFill/>
          <a:ln w="9525">
            <a:noFill/>
          </a:ln>
        </p:spPr>
      </p:pic>
      <p:sp>
        <p:nvSpPr>
          <p:cNvPr id="23555" name="标题 23554"/>
          <p:cNvSpPr>
            <a:spLocks noGrp="1"/>
          </p:cNvSpPr>
          <p:nvPr>
            <p:ph type="title"/>
          </p:nvPr>
        </p:nvSpPr>
        <p:spPr>
          <a:xfrm>
            <a:off x="1490028" y="135890"/>
            <a:ext cx="8229600" cy="1143000"/>
          </a:xfrm>
        </p:spPr>
        <p:txBody>
          <a:bodyPr anchor="ctr"/>
          <a:lstStyle/>
          <a:p>
            <a:r>
              <a:rPr lang="zh-CN" altLang="en-US" dirty="0"/>
              <a:t>雷峰塔  </a:t>
            </a:r>
            <a:r>
              <a:rPr lang="en-US" altLang="zh-CN" dirty="0" err="1">
                <a:latin typeface="Times New Roman" panose="02020603050405020304" pitchFamily="18" charset="0"/>
                <a:sym typeface="+mn-ea"/>
              </a:rPr>
              <a:t>Leifeng</a:t>
            </a:r>
            <a:r>
              <a:rPr lang="en-US" altLang="zh-CN" dirty="0">
                <a:latin typeface="Times New Roman" panose="02020603050405020304" pitchFamily="18" charset="0"/>
                <a:sym typeface="+mn-ea"/>
              </a:rPr>
              <a:t> tower</a:t>
            </a:r>
            <a:endParaRPr lang="zh-CN" altLang="en-US" dirty="0"/>
          </a:p>
        </p:txBody>
      </p:sp>
      <p:sp>
        <p:nvSpPr>
          <p:cNvPr id="23556" name="文本占位符 23555"/>
          <p:cNvSpPr>
            <a:spLocks noGrp="1"/>
          </p:cNvSpPr>
          <p:nvPr>
            <p:ph type="body" idx="1"/>
          </p:nvPr>
        </p:nvSpPr>
        <p:spPr>
          <a:xfrm>
            <a:off x="1655445" y="4408805"/>
            <a:ext cx="8064500" cy="4743450"/>
          </a:xfrm>
        </p:spPr>
        <p:txBody>
          <a:bodyPr/>
          <a:lstStyle/>
          <a:p>
            <a:pPr algn="just"/>
            <a:r>
              <a:rPr lang="en-US" altLang="zh-CN">
                <a:latin typeface="Times New Roman" panose="02020603050405020304" pitchFamily="18" charset="0"/>
              </a:rPr>
              <a:t>Leifeng tower is on the north of Jingci temple and on south of Westlake. In NanSong Dynasty, “Lei Feng Xi Zhao” was selected as the ten views of Westlake.</a:t>
            </a:r>
            <a:endParaRPr lang="en-US" altLang="zh-CN">
              <a:latin typeface="Times New Roman" panose="02020603050405020304" pitchFamily="18" charset="0"/>
            </a:endParaRPr>
          </a:p>
        </p:txBody>
      </p:sp>
    </p:spTree>
  </p:cSld>
  <p:clrMapOvr>
    <a:masterClrMapping/>
  </p:clrMapOvr>
  <p:transition spd="med">
    <p:rand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文本占位符 24577"/>
          <p:cNvSpPr>
            <a:spLocks noGrp="1"/>
          </p:cNvSpPr>
          <p:nvPr>
            <p:ph type="body" idx="1"/>
          </p:nvPr>
        </p:nvSpPr>
        <p:spPr>
          <a:xfrm>
            <a:off x="1247277" y="1168400"/>
            <a:ext cx="4464050" cy="5689600"/>
          </a:xfrm>
        </p:spPr>
        <p:txBody>
          <a:bodyPr/>
          <a:lstStyle/>
          <a:p>
            <a:pPr algn="just">
              <a:lnSpc>
                <a:spcPct val="80000"/>
              </a:lnSpc>
            </a:pPr>
            <a:r>
              <a:rPr lang="en-US" altLang="zh-CN" sz="2800" dirty="0">
                <a:latin typeface="Times New Roman" panose="02020603050405020304" pitchFamily="18" charset="0"/>
              </a:rPr>
              <a:t>Because </a:t>
            </a:r>
            <a:r>
              <a:rPr lang="en-US" altLang="zh-CN" sz="2800" dirty="0" err="1">
                <a:latin typeface="Times New Roman" panose="02020603050405020304" pitchFamily="18" charset="0"/>
              </a:rPr>
              <a:t>Leifeng</a:t>
            </a:r>
            <a:r>
              <a:rPr lang="en-US" altLang="zh-CN" sz="2800" dirty="0">
                <a:latin typeface="Times New Roman" panose="02020603050405020304" pitchFamily="18" charset="0"/>
              </a:rPr>
              <a:t> tower was not repaired for long years and </a:t>
            </a:r>
            <a:r>
              <a:rPr lang="en-US" altLang="zh-CN" sz="2800" dirty="0" smtClean="0">
                <a:latin typeface="Times New Roman" panose="02020603050405020304" pitchFamily="18" charset="0"/>
              </a:rPr>
              <a:t>superstition </a:t>
            </a:r>
            <a:r>
              <a:rPr lang="en-US" altLang="zh-CN" sz="2800" dirty="0">
                <a:latin typeface="Times New Roman" panose="02020603050405020304" pitchFamily="18" charset="0"/>
              </a:rPr>
              <a:t>man believed that the bricks of the tower could keep the evil </a:t>
            </a:r>
            <a:r>
              <a:rPr lang="en-US" altLang="zh-CN" sz="2800" dirty="0" smtClean="0">
                <a:latin typeface="Times New Roman" panose="02020603050405020304" pitchFamily="18" charset="0"/>
              </a:rPr>
              <a:t>out, so </a:t>
            </a:r>
            <a:r>
              <a:rPr lang="en-US" altLang="zh-CN" sz="2800" dirty="0">
                <a:latin typeface="Times New Roman" panose="02020603050405020304" pitchFamily="18" charset="0"/>
              </a:rPr>
              <a:t>the thieves become more and more. Day after day, in September </a:t>
            </a:r>
            <a:r>
              <a:rPr lang="en-US" altLang="zh-CN" sz="2800" dirty="0" smtClean="0">
                <a:latin typeface="Times New Roman" panose="02020603050405020304" pitchFamily="18" charset="0"/>
              </a:rPr>
              <a:t>1924, the </a:t>
            </a:r>
            <a:r>
              <a:rPr lang="en-US" altLang="zh-CN" sz="2800" dirty="0">
                <a:latin typeface="Times New Roman" panose="02020603050405020304" pitchFamily="18" charset="0"/>
              </a:rPr>
              <a:t>remaining of the tower </a:t>
            </a:r>
            <a:r>
              <a:rPr lang="en-US" altLang="zh-CN" sz="2800" dirty="0" smtClean="0">
                <a:latin typeface="Times New Roman" panose="02020603050405020304" pitchFamily="18" charset="0"/>
              </a:rPr>
              <a:t>collapsed. At </a:t>
            </a:r>
            <a:r>
              <a:rPr lang="en-US" altLang="zh-CN" sz="2800" dirty="0">
                <a:latin typeface="Times New Roman" panose="02020603050405020304" pitchFamily="18" charset="0"/>
              </a:rPr>
              <a:t>that </a:t>
            </a:r>
            <a:r>
              <a:rPr lang="en-US" altLang="zh-CN" sz="2800" dirty="0" smtClean="0">
                <a:latin typeface="Times New Roman" panose="02020603050405020304" pitchFamily="18" charset="0"/>
              </a:rPr>
              <a:t>time, almost </a:t>
            </a:r>
            <a:r>
              <a:rPr lang="en-US" altLang="zh-CN" sz="2800" dirty="0">
                <a:latin typeface="Times New Roman" panose="02020603050405020304" pitchFamily="18" charset="0"/>
              </a:rPr>
              <a:t>all the residents in Hangzhou city came out to take a look at the collapsing view.</a:t>
            </a:r>
            <a:endParaRPr lang="en-US" altLang="zh-CN" sz="2800" dirty="0">
              <a:latin typeface="Times New Roman" panose="02020603050405020304" pitchFamily="18" charset="0"/>
            </a:endParaRPr>
          </a:p>
        </p:txBody>
      </p:sp>
      <p:pic>
        <p:nvPicPr>
          <p:cNvPr id="24579" name="图片 24578" descr="远古5"/>
          <p:cNvPicPr>
            <a:picLocks noChangeAspect="1"/>
          </p:cNvPicPr>
          <p:nvPr/>
        </p:nvPicPr>
        <p:blipFill>
          <a:blip r:embed="rId1"/>
          <a:stretch>
            <a:fillRect/>
          </a:stretch>
        </p:blipFill>
        <p:spPr>
          <a:xfrm>
            <a:off x="6672263" y="549275"/>
            <a:ext cx="3562350" cy="5516563"/>
          </a:xfrm>
          <a:prstGeom prst="rect">
            <a:avLst/>
          </a:prstGeom>
          <a:noFill/>
          <a:ln w="9525">
            <a:noFill/>
          </a:ln>
        </p:spPr>
      </p:pic>
      <p:sp>
        <p:nvSpPr>
          <p:cNvPr id="4" name="矩形 3"/>
          <p:cNvSpPr/>
          <p:nvPr/>
        </p:nvSpPr>
        <p:spPr>
          <a:xfrm>
            <a:off x="1683831" y="501134"/>
            <a:ext cx="3496470" cy="523220"/>
          </a:xfrm>
          <a:prstGeom prst="rect">
            <a:avLst/>
          </a:prstGeom>
        </p:spPr>
        <p:txBody>
          <a:bodyPr wrap="none">
            <a:spAutoFit/>
          </a:bodyPr>
          <a:lstStyle/>
          <a:p>
            <a:r>
              <a:rPr lang="zh-CN" altLang="en-US" sz="2800" dirty="0" smtClean="0"/>
              <a:t>雷峰塔  </a:t>
            </a:r>
            <a:r>
              <a:rPr lang="en-US" altLang="zh-CN" sz="2800" dirty="0" err="1" smtClean="0">
                <a:latin typeface="Times New Roman" panose="02020603050405020304" pitchFamily="18" charset="0"/>
                <a:sym typeface="+mn-ea"/>
              </a:rPr>
              <a:t>Leifeng</a:t>
            </a:r>
            <a:r>
              <a:rPr lang="en-US" altLang="zh-CN" sz="2800" dirty="0" smtClean="0">
                <a:latin typeface="Times New Roman" panose="02020603050405020304" pitchFamily="18" charset="0"/>
                <a:sym typeface="+mn-ea"/>
              </a:rPr>
              <a:t> tower</a:t>
            </a:r>
            <a:endParaRPr lang="zh-CN" altLang="en-US" sz="2800" dirty="0"/>
          </a:p>
        </p:txBody>
      </p:sp>
    </p:spTree>
  </p:cSld>
  <p:clrMapOvr>
    <a:masterClrMapping/>
  </p:clrMapOvr>
  <p:transition spd="med">
    <p:rand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图片 25601" descr="discoverychp20080926-2"/>
          <p:cNvPicPr>
            <a:picLocks noChangeAspect="1"/>
          </p:cNvPicPr>
          <p:nvPr/>
        </p:nvPicPr>
        <p:blipFill>
          <a:blip r:embed="rId1"/>
          <a:stretch>
            <a:fillRect/>
          </a:stretch>
        </p:blipFill>
        <p:spPr>
          <a:xfrm>
            <a:off x="1759903" y="2160905"/>
            <a:ext cx="3824287" cy="4581525"/>
          </a:xfrm>
          <a:prstGeom prst="rect">
            <a:avLst/>
          </a:prstGeom>
          <a:noFill/>
          <a:ln w="9525">
            <a:noFill/>
          </a:ln>
        </p:spPr>
      </p:pic>
      <p:sp>
        <p:nvSpPr>
          <p:cNvPr id="25603" name="文本框 25602"/>
          <p:cNvSpPr txBox="1"/>
          <p:nvPr/>
        </p:nvSpPr>
        <p:spPr>
          <a:xfrm rot="16200000">
            <a:off x="5545455" y="-3944620"/>
            <a:ext cx="1645920" cy="10102850"/>
          </a:xfrm>
          <a:prstGeom prst="rect">
            <a:avLst/>
          </a:prstGeom>
          <a:noFill/>
          <a:ln w="9525">
            <a:noFill/>
          </a:ln>
        </p:spPr>
        <p:txBody>
          <a:bodyPr vert="eaVert" wrap="square">
            <a:spAutoFit/>
          </a:bodyPr>
          <a:lstStyle/>
          <a:p>
            <a:pPr lvl="0" algn="just"/>
            <a:r>
              <a:rPr lang="en-US" altLang="zh-CN" sz="3200">
                <a:latin typeface="Times New Roman" panose="02020603050405020304" pitchFamily="18" charset="0"/>
                <a:ea typeface="宋体" panose="02010600030101010101" pitchFamily="2" charset="-122"/>
              </a:rPr>
              <a:t>On 26th in December, 2000 the celebration of foundation laying of rebuilding of Leifeng tower was held on the ruins of the tower on Xizhao mountain.</a:t>
            </a:r>
            <a:endParaRPr lang="en-US" altLang="zh-CN" sz="3200">
              <a:latin typeface="Times New Roman" panose="02020603050405020304" pitchFamily="18" charset="0"/>
              <a:ea typeface="宋体" panose="02010600030101010101" pitchFamily="2" charset="-122"/>
            </a:endParaRPr>
          </a:p>
        </p:txBody>
      </p:sp>
      <p:pic>
        <p:nvPicPr>
          <p:cNvPr id="25604" name="图片 25603" descr="2"/>
          <p:cNvPicPr>
            <a:picLocks noChangeAspect="1"/>
          </p:cNvPicPr>
          <p:nvPr/>
        </p:nvPicPr>
        <p:blipFill>
          <a:blip r:embed="rId2"/>
          <a:stretch>
            <a:fillRect/>
          </a:stretch>
        </p:blipFill>
        <p:spPr>
          <a:xfrm>
            <a:off x="6495733" y="2531745"/>
            <a:ext cx="4537075" cy="3438525"/>
          </a:xfrm>
          <a:prstGeom prst="rect">
            <a:avLst/>
          </a:prstGeom>
          <a:noFill/>
          <a:ln w="9525">
            <a:noFill/>
          </a:ln>
        </p:spPr>
      </p:pic>
    </p:spTree>
  </p:cSld>
  <p:clrMapOvr>
    <a:masterClrMapping/>
  </p:clrMapOvr>
  <p:transition spd="med">
    <p:random/>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图片 26625" descr="2942318_141338055_2"/>
          <p:cNvPicPr>
            <a:picLocks noChangeAspect="1"/>
          </p:cNvPicPr>
          <p:nvPr/>
        </p:nvPicPr>
        <p:blipFill>
          <a:blip r:embed="rId1"/>
          <a:stretch>
            <a:fillRect/>
          </a:stretch>
        </p:blipFill>
        <p:spPr>
          <a:xfrm>
            <a:off x="1287145" y="848043"/>
            <a:ext cx="5040313" cy="5256212"/>
          </a:xfrm>
          <a:prstGeom prst="rect">
            <a:avLst/>
          </a:prstGeom>
          <a:noFill/>
          <a:ln w="9525">
            <a:noFill/>
          </a:ln>
        </p:spPr>
      </p:pic>
      <p:sp>
        <p:nvSpPr>
          <p:cNvPr id="26627" name="副标题 26626"/>
          <p:cNvSpPr>
            <a:spLocks noGrp="1"/>
          </p:cNvSpPr>
          <p:nvPr>
            <p:ph type="subTitle" idx="1"/>
          </p:nvPr>
        </p:nvSpPr>
        <p:spPr>
          <a:xfrm>
            <a:off x="7468235" y="919163"/>
            <a:ext cx="3744913" cy="5184775"/>
          </a:xfrm>
        </p:spPr>
        <p:txBody>
          <a:bodyPr>
            <a:normAutofit/>
          </a:bodyPr>
          <a:lstStyle/>
          <a:p>
            <a:pPr algn="just" defTabSz="914400">
              <a:lnSpc>
                <a:spcPct val="90000"/>
              </a:lnSpc>
              <a:buNone/>
            </a:pPr>
            <a:r>
              <a:rPr lang="en-US" altLang="zh-CN" sz="2800" kern="1200" baseline="0" dirty="0">
                <a:latin typeface="Times New Roman" panose="02020603050405020304" pitchFamily="18" charset="0"/>
                <a:ea typeface="宋体" panose="02010600030101010101" pitchFamily="2" charset="-122"/>
              </a:rPr>
              <a:t>After </a:t>
            </a:r>
            <a:r>
              <a:rPr lang="en-US" altLang="zh-CN" sz="2800" kern="1200" baseline="0" dirty="0" smtClean="0">
                <a:latin typeface="Times New Roman" panose="02020603050405020304" pitchFamily="18" charset="0"/>
                <a:ea typeface="宋体" panose="02010600030101010101" pitchFamily="2" charset="-122"/>
              </a:rPr>
              <a:t>rebuilding, the </a:t>
            </a:r>
            <a:r>
              <a:rPr lang="en-US" altLang="zh-CN" sz="2800" kern="1200" baseline="0" dirty="0">
                <a:latin typeface="Times New Roman" panose="02020603050405020304" pitchFamily="18" charset="0"/>
                <a:ea typeface="宋体" panose="02010600030101010101" pitchFamily="2" charset="-122"/>
              </a:rPr>
              <a:t>new </a:t>
            </a:r>
            <a:r>
              <a:rPr lang="en-US" altLang="zh-CN" sz="2800" kern="1200" baseline="0" dirty="0" err="1">
                <a:latin typeface="Times New Roman" panose="02020603050405020304" pitchFamily="18" charset="0"/>
                <a:ea typeface="宋体" panose="02010600030101010101" pitchFamily="2" charset="-122"/>
              </a:rPr>
              <a:t>Leifeng</a:t>
            </a:r>
            <a:r>
              <a:rPr lang="en-US" altLang="zh-CN" sz="2800" kern="1200" baseline="0" dirty="0">
                <a:latin typeface="Times New Roman" panose="02020603050405020304" pitchFamily="18" charset="0"/>
                <a:ea typeface="宋体" panose="02010600030101010101" pitchFamily="2" charset="-122"/>
              </a:rPr>
              <a:t> tower is a five floor tower with the flying ledges on eight sides . The  new is made of steel on the former basis, the total height of the tower is </a:t>
            </a:r>
            <a:r>
              <a:rPr lang="en-US" altLang="zh-CN" sz="2800" kern="1200" baseline="0" dirty="0" smtClean="0">
                <a:latin typeface="Times New Roman" panose="02020603050405020304" pitchFamily="18" charset="0"/>
                <a:ea typeface="宋体" panose="02010600030101010101" pitchFamily="2" charset="-122"/>
              </a:rPr>
              <a:t>71.96 meters</a:t>
            </a:r>
            <a:r>
              <a:rPr lang="en-US" altLang="zh-CN" sz="2800" kern="1200" baseline="0" dirty="0">
                <a:latin typeface="Times New Roman" panose="02020603050405020304" pitchFamily="18" charset="0"/>
                <a:ea typeface="宋体" panose="02010600030101010101" pitchFamily="2" charset="-122"/>
              </a:rPr>
              <a:t>. </a:t>
            </a:r>
            <a:endParaRPr lang="en-US" altLang="zh-CN" sz="2800" kern="1200" baseline="0" dirty="0">
              <a:latin typeface="Times New Roman" panose="02020603050405020304" pitchFamily="18" charset="0"/>
              <a:ea typeface="宋体" panose="02010600030101010101" pitchFamily="2" charset="-122"/>
            </a:endParaRPr>
          </a:p>
        </p:txBody>
      </p:sp>
    </p:spTree>
  </p:cSld>
  <p:clrMapOvr>
    <a:masterClrMapping/>
  </p:clrMapOvr>
  <p:transition spd="med">
    <p:rand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yiji8"/>
          <p:cNvPicPr>
            <a:picLocks noChangeAspect="1" noChangeArrowheads="1"/>
          </p:cNvPicPr>
          <p:nvPr/>
        </p:nvPicPr>
        <p:blipFill>
          <a:blip r:embed="rId1"/>
          <a:srcRect/>
          <a:stretch>
            <a:fillRect/>
          </a:stretch>
        </p:blipFill>
        <p:spPr bwMode="auto">
          <a:xfrm>
            <a:off x="6177140" y="2534534"/>
            <a:ext cx="5712883" cy="3730799"/>
          </a:xfrm>
          <a:prstGeom prst="rect">
            <a:avLst/>
          </a:prstGeom>
          <a:noFill/>
          <a:ln w="9525">
            <a:noFill/>
            <a:miter lim="800000"/>
            <a:headEnd/>
            <a:tailEnd/>
          </a:ln>
        </p:spPr>
      </p:pic>
      <p:pic>
        <p:nvPicPr>
          <p:cNvPr id="27653" name="Picture 5" descr="遗迹2"/>
          <p:cNvPicPr>
            <a:picLocks noChangeAspect="1" noChangeArrowheads="1"/>
          </p:cNvPicPr>
          <p:nvPr/>
        </p:nvPicPr>
        <p:blipFill>
          <a:blip r:embed="rId2"/>
          <a:srcRect/>
          <a:stretch>
            <a:fillRect/>
          </a:stretch>
        </p:blipFill>
        <p:spPr bwMode="auto">
          <a:xfrm>
            <a:off x="261763" y="2488317"/>
            <a:ext cx="5471583" cy="3822172"/>
          </a:xfrm>
          <a:prstGeom prst="rect">
            <a:avLst/>
          </a:prstGeom>
          <a:noFill/>
          <a:ln w="9525">
            <a:noFill/>
            <a:miter lim="800000"/>
            <a:headEnd/>
            <a:tailEnd/>
          </a:ln>
        </p:spPr>
      </p:pic>
      <p:sp>
        <p:nvSpPr>
          <p:cNvPr id="8" name="矩形 7"/>
          <p:cNvSpPr/>
          <p:nvPr/>
        </p:nvSpPr>
        <p:spPr>
          <a:xfrm>
            <a:off x="575733" y="915790"/>
            <a:ext cx="8985956" cy="954107"/>
          </a:xfrm>
          <a:prstGeom prst="rect">
            <a:avLst/>
          </a:prstGeom>
        </p:spPr>
        <p:txBody>
          <a:bodyPr wrap="square">
            <a:spAutoFit/>
          </a:bodyPr>
          <a:lstStyle/>
          <a:p>
            <a:r>
              <a:rPr lang="en-US" altLang="zh-CN" sz="2800" dirty="0" smtClean="0">
                <a:latin typeface="Times New Roman" panose="02020603050405020304" pitchFamily="18" charset="0"/>
                <a:ea typeface="宋体" panose="02010600030101010101" pitchFamily="2" charset="-122"/>
              </a:rPr>
              <a:t>When the visitors come into the tower, they can see the ruins of </a:t>
            </a:r>
            <a:r>
              <a:rPr lang="en-US" altLang="zh-CN" sz="2800" dirty="0" err="1" smtClean="0">
                <a:latin typeface="Times New Roman" panose="02020603050405020304" pitchFamily="18" charset="0"/>
                <a:ea typeface="宋体" panose="02010600030101010101" pitchFamily="2" charset="-122"/>
              </a:rPr>
              <a:t>Leifeng</a:t>
            </a:r>
            <a:r>
              <a:rPr lang="en-US" altLang="zh-CN" sz="2800" dirty="0" smtClean="0">
                <a:latin typeface="Times New Roman" panose="02020603050405020304" pitchFamily="18" charset="0"/>
                <a:ea typeface="宋体" panose="02010600030101010101" pitchFamily="2" charset="-122"/>
              </a:rPr>
              <a:t> tower through a glass protecting cover.</a:t>
            </a:r>
            <a:endParaRPr lang="zh-CN" alt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 to="" calcmode="lin" valueType="num">
                                      <p:cBhvr>
                                        <p:cTn id="7" dur="1" fill="hold"/>
                                        <p:tgtEl>
                                          <p:spTgt spid="2765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7653"/>
                                        </p:tgtEl>
                                        <p:attrNameLst>
                                          <p:attrName>style.visibility</p:attrName>
                                        </p:attrNameLst>
                                      </p:cBhvr>
                                      <p:to>
                                        <p:strVal val="visible"/>
                                      </p:to>
                                    </p:set>
                                    <p:anim to="" calcmode="lin" valueType="num">
                                      <p:cBhvr>
                                        <p:cTn id="12" dur="1" fill="hold"/>
                                        <p:tgtEl>
                                          <p:spTgt spid="2765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文本占位符 28673"/>
          <p:cNvSpPr>
            <a:spLocks noGrp="1"/>
          </p:cNvSpPr>
          <p:nvPr>
            <p:ph type="body" idx="1"/>
          </p:nvPr>
        </p:nvSpPr>
        <p:spPr>
          <a:xfrm>
            <a:off x="7272973" y="895985"/>
            <a:ext cx="3754437" cy="5434013"/>
          </a:xfrm>
        </p:spPr>
        <p:txBody>
          <a:bodyPr/>
          <a:lstStyle/>
          <a:p>
            <a:pPr algn="just" fontAlgn="auto">
              <a:lnSpc>
                <a:spcPct val="140000"/>
              </a:lnSpc>
              <a:buNone/>
            </a:pPr>
            <a:r>
              <a:rPr lang="en-US" altLang="zh-CN" dirty="0" smtClean="0">
                <a:latin typeface="Times New Roman" panose="02020603050405020304" pitchFamily="18" charset="0"/>
              </a:rPr>
              <a:t> The </a:t>
            </a:r>
            <a:r>
              <a:rPr lang="en-US" altLang="zh-CN" dirty="0" err="1">
                <a:latin typeface="Times New Roman" panose="02020603050405020304" pitchFamily="18" charset="0"/>
              </a:rPr>
              <a:t>Leifeng</a:t>
            </a:r>
            <a:r>
              <a:rPr lang="en-US" altLang="zh-CN" dirty="0">
                <a:latin typeface="Times New Roman" panose="02020603050405020304" pitchFamily="18" charset="0"/>
              </a:rPr>
              <a:t> is </a:t>
            </a:r>
            <a:r>
              <a:rPr lang="en-US" altLang="zh-CN" dirty="0" smtClean="0">
                <a:latin typeface="Times New Roman" panose="02020603050405020304" pitchFamily="18" charset="0"/>
              </a:rPr>
              <a:t>rebuilt, the </a:t>
            </a:r>
            <a:r>
              <a:rPr lang="en-US" altLang="zh-CN" dirty="0">
                <a:latin typeface="Times New Roman" panose="02020603050405020304" pitchFamily="18" charset="0"/>
              </a:rPr>
              <a:t>wonderful scenery is back. The new </a:t>
            </a:r>
            <a:r>
              <a:rPr lang="en-US" altLang="zh-CN" dirty="0" err="1">
                <a:latin typeface="Times New Roman" panose="02020603050405020304" pitchFamily="18" charset="0"/>
              </a:rPr>
              <a:t>Leifeng</a:t>
            </a:r>
            <a:r>
              <a:rPr lang="en-US" altLang="zh-CN" dirty="0">
                <a:latin typeface="Times New Roman" panose="02020603050405020304" pitchFamily="18" charset="0"/>
              </a:rPr>
              <a:t> tower makes the dream of </a:t>
            </a:r>
            <a:r>
              <a:rPr lang="en-US" altLang="zh-CN" dirty="0" smtClean="0">
                <a:latin typeface="Times New Roman" panose="02020603050405020304" pitchFamily="18" charset="0"/>
              </a:rPr>
              <a:t>ten </a:t>
            </a:r>
            <a:r>
              <a:rPr lang="en-US" altLang="zh-CN" dirty="0">
                <a:latin typeface="Times New Roman" panose="02020603050405020304" pitchFamily="18" charset="0"/>
              </a:rPr>
              <a:t>views of </a:t>
            </a:r>
            <a:r>
              <a:rPr lang="en-US" altLang="zh-CN" dirty="0" smtClean="0">
                <a:latin typeface="Times New Roman" panose="02020603050405020304" pitchFamily="18" charset="0"/>
              </a:rPr>
              <a:t>Westlake </a:t>
            </a:r>
            <a:r>
              <a:rPr lang="en-US" altLang="zh-CN" dirty="0">
                <a:latin typeface="Times New Roman" panose="02020603050405020304" pitchFamily="18" charset="0"/>
              </a:rPr>
              <a:t>of resident in Hangzhou.</a:t>
            </a:r>
            <a:endParaRPr lang="en-US" altLang="zh-CN" dirty="0">
              <a:latin typeface="Times New Roman" panose="02020603050405020304" pitchFamily="18" charset="0"/>
            </a:endParaRPr>
          </a:p>
        </p:txBody>
      </p:sp>
      <p:pic>
        <p:nvPicPr>
          <p:cNvPr id="28675" name="图片 28674" descr="C:\Users\Sophia\Desktop\3.jpg3"/>
          <p:cNvPicPr>
            <a:picLocks noChangeAspect="1"/>
          </p:cNvPicPr>
          <p:nvPr/>
        </p:nvPicPr>
        <p:blipFill>
          <a:blip r:embed="rId1"/>
          <a:stretch>
            <a:fillRect/>
          </a:stretch>
        </p:blipFill>
        <p:spPr>
          <a:xfrm rot="20996391">
            <a:off x="1847850" y="407988"/>
            <a:ext cx="3924300" cy="2943225"/>
          </a:xfrm>
          <a:prstGeom prst="rect">
            <a:avLst/>
          </a:prstGeom>
          <a:noFill/>
          <a:ln w="9525">
            <a:noFill/>
          </a:ln>
        </p:spPr>
      </p:pic>
      <p:pic>
        <p:nvPicPr>
          <p:cNvPr id="28676" name="图片 28675" descr="夜景"/>
          <p:cNvPicPr>
            <a:picLocks noChangeAspect="1"/>
          </p:cNvPicPr>
          <p:nvPr/>
        </p:nvPicPr>
        <p:blipFill>
          <a:blip r:embed="rId2"/>
          <a:stretch>
            <a:fillRect/>
          </a:stretch>
        </p:blipFill>
        <p:spPr>
          <a:xfrm rot="21222675">
            <a:off x="1919288" y="3573463"/>
            <a:ext cx="4067175" cy="3049587"/>
          </a:xfrm>
          <a:prstGeom prst="rect">
            <a:avLst/>
          </a:prstGeom>
          <a:noFill/>
          <a:ln w="9525">
            <a:noFill/>
          </a:ln>
        </p:spPr>
      </p:pic>
    </p:spTree>
  </p:cSld>
  <p:clrMapOvr>
    <a:masterClrMapping/>
  </p:clrMapOvr>
  <p:transition spd="med">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88076" y="614690"/>
            <a:ext cx="3472180" cy="579120"/>
          </a:xfrm>
          <a:prstGeom prst="rect">
            <a:avLst/>
          </a:prstGeom>
        </p:spPr>
        <p:txBody>
          <a:bodyPr wrap="none">
            <a:spAutoFit/>
          </a:bodyPr>
          <a:lstStyle/>
          <a:p>
            <a:r>
              <a:rPr lang="zh-CN" altLang="en-US" sz="3200" b="1" dirty="0" smtClean="0"/>
              <a:t>◆ </a:t>
            </a:r>
            <a:r>
              <a:rPr lang="en-US" altLang="zh-CN" sz="3200" b="1" dirty="0" smtClean="0">
                <a:latin typeface="Times New Roman" panose="02020603050405020304" pitchFamily="18" charset="0"/>
              </a:rPr>
              <a:t>Temple Gardens</a:t>
            </a:r>
            <a:endParaRPr lang="en-US" altLang="zh-CN" sz="3200" b="1" dirty="0" smtClean="0">
              <a:latin typeface="Times New Roman" panose="02020603050405020304" pitchFamily="18" charset="0"/>
            </a:endParaRPr>
          </a:p>
        </p:txBody>
      </p:sp>
      <p:pic>
        <p:nvPicPr>
          <p:cNvPr id="3" name="Picture 3" descr="杭州灵隐寺1"/>
          <p:cNvPicPr>
            <a:picLocks noChangeAspect="1" noChangeArrowheads="1"/>
          </p:cNvPicPr>
          <p:nvPr/>
        </p:nvPicPr>
        <p:blipFill>
          <a:blip r:embed="rId1"/>
          <a:srcRect/>
          <a:stretch>
            <a:fillRect/>
          </a:stretch>
        </p:blipFill>
        <p:spPr bwMode="auto">
          <a:xfrm>
            <a:off x="1524000" y="2571750"/>
            <a:ext cx="4786313" cy="3363913"/>
          </a:xfrm>
          <a:prstGeom prst="rect">
            <a:avLst/>
          </a:prstGeom>
          <a:noFill/>
          <a:ln w="9525">
            <a:noFill/>
            <a:miter lim="800000"/>
            <a:headEnd/>
            <a:tailEnd/>
          </a:ln>
        </p:spPr>
      </p:pic>
      <p:pic>
        <p:nvPicPr>
          <p:cNvPr id="4" name="Picture 7" descr="北京碧云寺"/>
          <p:cNvPicPr>
            <a:picLocks noChangeAspect="1" noChangeArrowheads="1"/>
          </p:cNvPicPr>
          <p:nvPr/>
        </p:nvPicPr>
        <p:blipFill>
          <a:blip r:embed="rId2"/>
          <a:srcRect/>
          <a:stretch>
            <a:fillRect/>
          </a:stretch>
        </p:blipFill>
        <p:spPr bwMode="auto">
          <a:xfrm>
            <a:off x="6310313" y="2571750"/>
            <a:ext cx="4357687" cy="33607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lide(fromBottom)">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69419" y="1379971"/>
            <a:ext cx="5748854" cy="4216652"/>
          </a:xfrm>
          <a:prstGeom prst="rect">
            <a:avLst/>
          </a:prstGeom>
        </p:spPr>
      </p:pic>
      <p:pic>
        <p:nvPicPr>
          <p:cNvPr id="59" name="图片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6334" y="1395599"/>
            <a:ext cx="1243877" cy="989316"/>
          </a:xfrm>
          <a:prstGeom prst="rect">
            <a:avLst/>
          </a:prstGeom>
        </p:spPr>
      </p:pic>
      <p:pic>
        <p:nvPicPr>
          <p:cNvPr id="60" name="图片 59"/>
          <p:cNvPicPr>
            <a:picLocks noChangeAspect="1"/>
          </p:cNvPicPr>
          <p:nvPr/>
        </p:nvPicPr>
        <p:blipFill rotWithShape="1">
          <a:blip r:embed="rId3">
            <a:extLst>
              <a:ext uri="{28A0092B-C50C-407E-A947-70E740481C1C}">
                <a14:useLocalDpi xmlns:a14="http://schemas.microsoft.com/office/drawing/2010/main" val="0"/>
              </a:ext>
            </a:extLst>
          </a:blip>
          <a:srcRect l="4126" t="17658" r="1349" b="16129"/>
          <a:stretch>
            <a:fillRect/>
          </a:stretch>
        </p:blipFill>
        <p:spPr>
          <a:xfrm>
            <a:off x="400304" y="911397"/>
            <a:ext cx="1542362" cy="859316"/>
          </a:xfrm>
          <a:prstGeom prst="rect">
            <a:avLst/>
          </a:prstGeom>
        </p:spPr>
      </p:pic>
      <p:sp>
        <p:nvSpPr>
          <p:cNvPr id="580" name="文本框 579"/>
          <p:cNvSpPr txBox="1"/>
          <p:nvPr/>
        </p:nvSpPr>
        <p:spPr>
          <a:xfrm>
            <a:off x="5243846" y="2384915"/>
            <a:ext cx="728821" cy="1862048"/>
          </a:xfrm>
          <a:prstGeom prst="rect">
            <a:avLst/>
          </a:prstGeom>
          <a:noFill/>
        </p:spPr>
        <p:txBody>
          <a:bodyPr wrap="square" rtlCol="0">
            <a:spAutoFit/>
          </a:bodyPr>
          <a:lstStyle/>
          <a:p>
            <a:r>
              <a:rPr lang="zh-CN" altLang="en-US" sz="11500" dirty="0" smtClean="0">
                <a:latin typeface="禹卫书法行书简体" panose="02000603000000000000" pitchFamily="2" charset="-122"/>
                <a:ea typeface="禹卫书法行书简体" panose="02000603000000000000" pitchFamily="2" charset="-122"/>
              </a:rPr>
              <a:t>五</a:t>
            </a:r>
            <a:endParaRPr lang="zh-CN" altLang="en-US" sz="11500" dirty="0">
              <a:latin typeface="禹卫书法行书简体" panose="02000603000000000000" pitchFamily="2" charset="-122"/>
              <a:ea typeface="禹卫书法行书简体" panose="02000603000000000000" pitchFamily="2" charset="-122"/>
            </a:endParaRPr>
          </a:p>
        </p:txBody>
      </p:sp>
      <p:pic>
        <p:nvPicPr>
          <p:cNvPr id="581" name="图片 1"/>
          <p:cNvPicPr>
            <a:picLocks noChangeAspect="1" noChangeArrowheads="1"/>
          </p:cNvPicPr>
          <p:nvPr/>
        </p:nvPicPr>
        <p:blipFill>
          <a:blip r:embed="rId4">
            <a:extLst>
              <a:ext uri="{28A0092B-C50C-407E-A947-70E740481C1C}">
                <a14:useLocalDpi xmlns:a14="http://schemas.microsoft.com/office/drawing/2010/main" val="0"/>
              </a:ext>
            </a:extLst>
          </a:blip>
          <a:srcRect l="-4587"/>
          <a:stretch>
            <a:fillRect/>
          </a:stretch>
        </p:blipFill>
        <p:spPr bwMode="auto">
          <a:xfrm>
            <a:off x="9643913" y="4120974"/>
            <a:ext cx="2697573" cy="273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Rot="1" noChangeArrowheads="1"/>
          </p:cNvSpPr>
          <p:nvPr>
            <p:ph type="body" idx="1"/>
          </p:nvPr>
        </p:nvSpPr>
        <p:spPr>
          <a:xfrm>
            <a:off x="504967" y="1562277"/>
            <a:ext cx="11387667" cy="4959350"/>
          </a:xfrm>
        </p:spPr>
        <p:txBody>
          <a:bodyPr>
            <a:normAutofit lnSpcReduction="20000"/>
          </a:bodyPr>
          <a:lstStyle/>
          <a:p>
            <a:pPr algn="just"/>
            <a:r>
              <a:rPr lang="en-US" altLang="zh-CN" sz="3200" dirty="0">
                <a:latin typeface="Times New Roman" panose="02020603050405020304" pitchFamily="18" charset="0"/>
                <a:cs typeface="Times New Roman" panose="02020603050405020304" pitchFamily="18" charset="0"/>
              </a:rPr>
              <a:t>A Chinese temple is a place of worship of the Chinese folk religion/Shenism, where people revere ethnic Chinese gods and ancestors. They can be classified as:</a:t>
            </a:r>
            <a:endParaRPr lang="en-US" altLang="zh-CN" sz="3200" dirty="0">
              <a:latin typeface="Times New Roman" panose="02020603050405020304" pitchFamily="18" charset="0"/>
              <a:cs typeface="Times New Roman" panose="02020603050405020304" pitchFamily="18" charset="0"/>
            </a:endParaRPr>
          </a:p>
          <a:p>
            <a:pPr algn="just"/>
            <a:endParaRPr lang="en-US" altLang="zh-CN" sz="3200" dirty="0">
              <a:latin typeface="Times New Roman" panose="02020603050405020304" pitchFamily="18" charset="0"/>
              <a:cs typeface="Times New Roman" panose="02020603050405020304" pitchFamily="18" charset="0"/>
            </a:endParaRPr>
          </a:p>
          <a:p>
            <a:pPr algn="just"/>
            <a:r>
              <a:rPr lang="en-US" altLang="zh-CN" sz="3200" dirty="0">
                <a:latin typeface="Times New Roman" panose="02020603050405020304" pitchFamily="18" charset="0"/>
                <a:cs typeface="Times New Roman" panose="02020603050405020304" pitchFamily="18" charset="0"/>
              </a:rPr>
              <a:t>miào (庙) or diàn (殿), simply meaning "temple" and mostly enshrining nature gods or national gods; or</a:t>
            </a:r>
            <a:endParaRPr lang="en-US" altLang="zh-CN" sz="3200" dirty="0">
              <a:latin typeface="Times New Roman" panose="02020603050405020304" pitchFamily="18" charset="0"/>
              <a:cs typeface="Times New Roman" panose="02020603050405020304" pitchFamily="18" charset="0"/>
            </a:endParaRPr>
          </a:p>
          <a:p>
            <a:pPr algn="just"/>
            <a:r>
              <a:rPr lang="en-US" altLang="zh-CN" sz="3200" dirty="0">
                <a:latin typeface="Times New Roman" panose="02020603050405020304" pitchFamily="18" charset="0"/>
                <a:cs typeface="Times New Roman" panose="02020603050405020304" pitchFamily="18" charset="0"/>
              </a:rPr>
              <a:t>cí (祠), cítáng (祠堂), zōngcí (宗祠) or zǔmiào (祖庙), referring to ancestral temples, mostly enshrining the ancestral gods of a family or clan.</a:t>
            </a:r>
            <a:endParaRPr lang="en-US" altLang="zh-CN" sz="3200" dirty="0">
              <a:latin typeface="Times New Roman" panose="02020603050405020304" pitchFamily="18" charset="0"/>
              <a:cs typeface="Times New Roman" panose="02020603050405020304" pitchFamily="18" charset="0"/>
            </a:endParaRPr>
          </a:p>
        </p:txBody>
      </p:sp>
      <p:sp>
        <p:nvSpPr>
          <p:cNvPr id="81924" name="WordArt 4"/>
          <p:cNvSpPr>
            <a:spLocks noChangeArrowheads="1" noChangeShapeType="1" noTextEdit="1"/>
          </p:cNvSpPr>
          <p:nvPr/>
        </p:nvSpPr>
        <p:spPr bwMode="auto">
          <a:xfrm>
            <a:off x="2990851" y="452262"/>
            <a:ext cx="5759449" cy="792163"/>
          </a:xfrm>
          <a:prstGeom prst="rect">
            <a:avLst/>
          </a:prstGeom>
        </p:spPr>
        <p:txBody>
          <a:bodyPr wrap="none" fromWordArt="1">
            <a:prstTxWarp prst="textPlain">
              <a:avLst>
                <a:gd name="adj" fmla="val 50000"/>
              </a:avLst>
            </a:prstTxWarp>
          </a:bodyPr>
          <a:lstStyle/>
          <a:p>
            <a:pPr algn="ctr"/>
            <a:endParaRPr lang="zh-CN" altLang="en-US" sz="1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4" name="TextBox 3"/>
          <p:cNvSpPr txBox="1"/>
          <p:nvPr/>
        </p:nvSpPr>
        <p:spPr>
          <a:xfrm>
            <a:off x="2426677" y="445477"/>
            <a:ext cx="6494585" cy="762000"/>
          </a:xfrm>
          <a:prstGeom prst="rect">
            <a:avLst/>
          </a:prstGeom>
          <a:noFill/>
        </p:spPr>
        <p:txBody>
          <a:bodyPr wrap="square" rtlCol="0">
            <a:spAutoFit/>
          </a:bodyPr>
          <a:lstStyle/>
          <a:p>
            <a:pPr algn="ctr"/>
            <a:r>
              <a:rPr lang="en-US" altLang="zh-CN" sz="4400" dirty="0" smtClean="0">
                <a:latin typeface="Times New Roman" panose="02020603050405020304" pitchFamily="18" charset="0"/>
              </a:rPr>
              <a:t>Chinese Temple </a:t>
            </a:r>
            <a:endParaRPr lang="zh-CN" altLang="en-US" sz="4400" dirty="0">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Rot="1" noChangeArrowheads="1"/>
          </p:cNvSpPr>
          <p:nvPr>
            <p:ph type="title" sz="quarter"/>
          </p:nvPr>
        </p:nvSpPr>
        <p:spPr>
          <a:xfrm>
            <a:off x="334433" y="692150"/>
            <a:ext cx="11387667" cy="1143000"/>
          </a:xfrm>
        </p:spPr>
        <p:txBody>
          <a:bodyPr>
            <a:normAutofit/>
          </a:bodyPr>
          <a:lstStyle/>
          <a:p>
            <a:r>
              <a:rPr lang="en-US" altLang="zh-CN" dirty="0" smtClean="0">
                <a:latin typeface="Times New Roman" panose="02020603050405020304" pitchFamily="18" charset="0"/>
                <a:cs typeface="Times New Roman" panose="02020603050405020304" pitchFamily="18" charset="0"/>
              </a:rPr>
              <a:t>The first temple—White Horse Temple</a:t>
            </a:r>
            <a:endParaRPr lang="zh-CN" altLang="en-US" dirty="0" smtClean="0">
              <a:latin typeface="Times New Roman" panose="02020603050405020304" pitchFamily="18" charset="0"/>
              <a:cs typeface="Times New Roman" panose="02020603050405020304" pitchFamily="18" charset="0"/>
            </a:endParaRPr>
          </a:p>
        </p:txBody>
      </p:sp>
      <p:pic>
        <p:nvPicPr>
          <p:cNvPr id="41996" name="Picture 12" descr="2010111513491497"/>
          <p:cNvPicPr>
            <a:picLocks noGrp="1" noChangeAspect="1" noChangeArrowheads="1"/>
          </p:cNvPicPr>
          <p:nvPr>
            <p:ph sz="quarter" idx="2"/>
          </p:nvPr>
        </p:nvPicPr>
        <p:blipFill>
          <a:blip r:embed="rId1"/>
          <a:srcRect/>
          <a:stretch>
            <a:fillRect/>
          </a:stretch>
        </p:blipFill>
        <p:spPr>
          <a:xfrm>
            <a:off x="6288617" y="1989139"/>
            <a:ext cx="4993216" cy="2160587"/>
          </a:xfrm>
          <a:noFill/>
        </p:spPr>
      </p:pic>
      <p:pic>
        <p:nvPicPr>
          <p:cNvPr id="41997" name="Picture 13" descr="20101115134839544"/>
          <p:cNvPicPr>
            <a:picLocks noGrp="1" noChangeAspect="1" noChangeArrowheads="1"/>
          </p:cNvPicPr>
          <p:nvPr>
            <p:ph sz="quarter" idx="3"/>
          </p:nvPr>
        </p:nvPicPr>
        <p:blipFill>
          <a:blip r:embed="rId2"/>
          <a:srcRect/>
          <a:stretch>
            <a:fillRect/>
          </a:stretch>
        </p:blipFill>
        <p:spPr>
          <a:xfrm>
            <a:off x="6288618" y="4149725"/>
            <a:ext cx="5183716" cy="2154238"/>
          </a:xfrm>
          <a:noFill/>
        </p:spPr>
      </p:pic>
      <p:sp>
        <p:nvSpPr>
          <p:cNvPr id="41989" name="Rectangle 5"/>
          <p:cNvSpPr>
            <a:spLocks noGrp="1" noRot="1" noChangeArrowheads="1"/>
          </p:cNvSpPr>
          <p:nvPr>
            <p:ph type="body" sz="half" idx="4294967295"/>
          </p:nvPr>
        </p:nvSpPr>
        <p:spPr>
          <a:xfrm>
            <a:off x="324557" y="2384249"/>
            <a:ext cx="5592233" cy="3886200"/>
          </a:xfrm>
        </p:spPr>
        <p:txBody>
          <a:bodyPr/>
          <a:lstStyle/>
          <a:p>
            <a:pPr algn="just">
              <a:buNone/>
            </a:pPr>
            <a:r>
              <a:rPr lang="en-US" altLang="zh-CN" sz="2400" b="1" dirty="0" smtClean="0">
                <a:latin typeface="Times New Roman" panose="02020603050405020304" pitchFamily="18" charset="0"/>
                <a:cs typeface="Times New Roman" panose="02020603050405020304" pitchFamily="18" charset="0"/>
              </a:rPr>
              <a:t>   </a:t>
            </a:r>
            <a:r>
              <a:rPr lang="en-US" altLang="zh-CN" sz="3600" dirty="0" smtClean="0">
                <a:latin typeface="Times New Roman" panose="02020603050405020304" pitchFamily="18" charset="0"/>
                <a:cs typeface="Times New Roman" panose="02020603050405020304" pitchFamily="18" charset="0"/>
              </a:rPr>
              <a:t>White </a:t>
            </a:r>
            <a:r>
              <a:rPr lang="en-US" altLang="zh-CN" sz="3600" dirty="0">
                <a:latin typeface="Times New Roman" panose="02020603050405020304" pitchFamily="18" charset="0"/>
                <a:cs typeface="Times New Roman" panose="02020603050405020304" pitchFamily="18" charset="0"/>
              </a:rPr>
              <a:t>Horse Temple is the introduction of Buddhism to China by the Crown to create the first temple, known as the "first temple". </a:t>
            </a:r>
            <a:endParaRPr lang="en-US" altLang="zh-CN" sz="3600" dirty="0">
              <a:latin typeface="Times New Roman" panose="02020603050405020304" pitchFamily="18" charset="0"/>
              <a:cs typeface="Times New Roman" panose="02020603050405020304" pitchFamily="18" charset="0"/>
            </a:endParaRPr>
          </a:p>
          <a:p>
            <a:pPr algn="just">
              <a:spcBef>
                <a:spcPct val="0"/>
              </a:spcBef>
              <a:buClrTx/>
              <a:buSzTx/>
              <a:buFontTx/>
              <a:buNone/>
            </a:pPr>
            <a:r>
              <a:rPr lang="en-US" altLang="zh-CN" sz="2400" dirty="0"/>
              <a:t>   </a:t>
            </a:r>
            <a:endParaRPr lang="en-US" altLang="zh-CN" sz="2400" dirty="0"/>
          </a:p>
        </p:txBody>
      </p:sp>
    </p:spTree>
  </p:cSld>
  <p:clrMapOvr>
    <a:masterClrMapping/>
  </p:clrMapOvr>
  <p:transition>
    <p:wipe dir="d"/>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2" name="Rectangle 8"/>
          <p:cNvSpPr>
            <a:spLocks noGrp="1" noRot="1" noChangeArrowheads="1"/>
          </p:cNvSpPr>
          <p:nvPr>
            <p:ph type="title"/>
          </p:nvPr>
        </p:nvSpPr>
        <p:spPr/>
        <p:txBody>
          <a:bodyPr/>
          <a:lstStyle/>
          <a:p>
            <a:r>
              <a:rPr lang="en-US" altLang="zh-CN" dirty="0" smtClean="0">
                <a:latin typeface="Times New Roman" panose="02020603050405020304" pitchFamily="18" charset="0"/>
                <a:cs typeface="Times New Roman" panose="02020603050405020304" pitchFamily="18" charset="0"/>
              </a:rPr>
              <a:t> Royal Temple</a:t>
            </a:r>
            <a:r>
              <a:rPr lang="en-US" altLang="zh-CN" dirty="0" smtClean="0"/>
              <a:t>——</a:t>
            </a:r>
            <a:r>
              <a:rPr lang="en-US" altLang="zh-CN" dirty="0" err="1" smtClean="0">
                <a:latin typeface="Times New Roman" panose="02020603050405020304" pitchFamily="18" charset="0"/>
                <a:cs typeface="Times New Roman" panose="02020603050405020304" pitchFamily="18" charset="0"/>
              </a:rPr>
              <a:t>Famen</a:t>
            </a:r>
            <a:r>
              <a:rPr lang="en-US" altLang="zh-CN" dirty="0" smtClean="0">
                <a:latin typeface="Times New Roman" panose="02020603050405020304" pitchFamily="18" charset="0"/>
                <a:cs typeface="Times New Roman" panose="02020603050405020304" pitchFamily="18" charset="0"/>
              </a:rPr>
              <a:t> Temple </a:t>
            </a:r>
            <a:endParaRPr lang="zh-CN" altLang="en-US" dirty="0"/>
          </a:p>
        </p:txBody>
      </p:sp>
      <p:sp>
        <p:nvSpPr>
          <p:cNvPr id="47113" name="Rectangle 9"/>
          <p:cNvSpPr>
            <a:spLocks noGrp="1" noRot="1" noChangeArrowheads="1"/>
          </p:cNvSpPr>
          <p:nvPr>
            <p:ph type="body" sz="half" idx="1"/>
          </p:nvPr>
        </p:nvSpPr>
        <p:spPr>
          <a:xfrm>
            <a:off x="431801" y="2276476"/>
            <a:ext cx="5592233" cy="4022725"/>
          </a:xfrm>
        </p:spPr>
        <p:txBody>
          <a:bodyPr>
            <a:normAutofit/>
          </a:bodyPr>
          <a:lstStyle/>
          <a:p>
            <a:r>
              <a:rPr lang="en-US" altLang="zh-CN" sz="3600" dirty="0" err="1">
                <a:latin typeface="Times New Roman" panose="02020603050405020304" pitchFamily="18" charset="0"/>
                <a:cs typeface="Times New Roman" panose="02020603050405020304" pitchFamily="18" charset="0"/>
              </a:rPr>
              <a:t>Famen</a:t>
            </a:r>
            <a:r>
              <a:rPr lang="en-US" altLang="zh-CN" sz="3600" dirty="0">
                <a:latin typeface="Times New Roman" panose="02020603050405020304" pitchFamily="18" charset="0"/>
                <a:cs typeface="Times New Roman" panose="02020603050405020304" pitchFamily="18" charset="0"/>
              </a:rPr>
              <a:t> Temple is known as the" royal temple", because of the placement of </a:t>
            </a:r>
            <a:r>
              <a:rPr lang="en-US" altLang="zh-CN" sz="3600" dirty="0" err="1">
                <a:latin typeface="Times New Roman" panose="02020603050405020304" pitchFamily="18" charset="0"/>
                <a:cs typeface="Times New Roman" panose="02020603050405020304" pitchFamily="18" charset="0"/>
              </a:rPr>
              <a:t>Sakyamuni</a:t>
            </a:r>
            <a:r>
              <a:rPr lang="en-US" altLang="zh-CN" sz="3600" dirty="0">
                <a:latin typeface="Times New Roman" panose="02020603050405020304" pitchFamily="18" charset="0"/>
                <a:cs typeface="Times New Roman" panose="02020603050405020304" pitchFamily="18" charset="0"/>
              </a:rPr>
              <a:t> Buddha and become national phalanx relic to Buddhist holy sites</a:t>
            </a:r>
            <a:endParaRPr lang="en-US" altLang="zh-CN" sz="3600" dirty="0">
              <a:latin typeface="Times New Roman" panose="02020603050405020304" pitchFamily="18" charset="0"/>
              <a:cs typeface="Times New Roman" panose="02020603050405020304" pitchFamily="18" charset="0"/>
            </a:endParaRPr>
          </a:p>
          <a:p>
            <a:endParaRPr lang="en-US" altLang="zh-CN" sz="2400" dirty="0"/>
          </a:p>
        </p:txBody>
      </p:sp>
      <p:pic>
        <p:nvPicPr>
          <p:cNvPr id="47115" name="Picture 11" descr="201010119264750"/>
          <p:cNvPicPr>
            <a:picLocks noGrp="1" noChangeAspect="1" noChangeArrowheads="1"/>
          </p:cNvPicPr>
          <p:nvPr>
            <p:ph sz="half" idx="2"/>
          </p:nvPr>
        </p:nvPicPr>
        <p:blipFill>
          <a:blip r:embed="rId1"/>
          <a:srcRect/>
          <a:stretch>
            <a:fillRect/>
          </a:stretch>
        </p:blipFill>
        <p:spPr>
          <a:xfrm>
            <a:off x="6000751" y="2060576"/>
            <a:ext cx="5880100" cy="4176713"/>
          </a:xfrm>
          <a:noFill/>
        </p:spPr>
      </p:pic>
    </p:spTree>
  </p:cSld>
  <p:clrMapOvr>
    <a:masterClrMapping/>
  </p:clrMapOvr>
  <p:transition spd="med">
    <p:rand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3" name="Rectangle 49"/>
          <p:cNvSpPr>
            <a:spLocks noGrp="1" noRot="1" noChangeArrowheads="1"/>
          </p:cNvSpPr>
          <p:nvPr>
            <p:ph type="title"/>
          </p:nvPr>
        </p:nvSpPr>
        <p:spPr/>
        <p:txBody>
          <a:bodyPr>
            <a:normAutofit/>
          </a:bodyPr>
          <a:lstStyle/>
          <a:p>
            <a:r>
              <a:rPr lang="en-US" altLang="zh-CN" dirty="0" smtClean="0">
                <a:latin typeface="Times New Roman" panose="02020603050405020304" pitchFamily="18" charset="0"/>
                <a:cs typeface="Times New Roman" panose="02020603050405020304" pitchFamily="18" charset="0"/>
              </a:rPr>
              <a:t>The most famous one——</a:t>
            </a:r>
            <a:r>
              <a:rPr lang="en-US" altLang="zh-CN" dirty="0" err="1" smtClean="0">
                <a:latin typeface="Times New Roman" panose="02020603050405020304" pitchFamily="18" charset="0"/>
                <a:cs typeface="Times New Roman" panose="02020603050405020304" pitchFamily="18" charset="0"/>
              </a:rPr>
              <a:t>Shao</a:t>
            </a:r>
            <a:r>
              <a:rPr lang="en-US" altLang="zh-CN" dirty="0" smtClean="0">
                <a:latin typeface="Times New Roman" panose="02020603050405020304" pitchFamily="18" charset="0"/>
                <a:cs typeface="Times New Roman" panose="02020603050405020304" pitchFamily="18" charset="0"/>
              </a:rPr>
              <a:t> Lin Temple</a:t>
            </a:r>
            <a:r>
              <a:rPr lang="zh-CN" altLang="en-US" dirty="0" smtClean="0">
                <a:latin typeface="Times New Roman" panose="02020603050405020304" pitchFamily="18" charset="0"/>
                <a:cs typeface="Times New Roman" panose="02020603050405020304" pitchFamily="18" charset="0"/>
              </a:rPr>
              <a:t> </a:t>
            </a:r>
            <a:endParaRPr lang="zh-CN" altLang="en-US" dirty="0" smtClean="0">
              <a:latin typeface="Times New Roman" panose="02020603050405020304" pitchFamily="18" charset="0"/>
              <a:cs typeface="Times New Roman" panose="02020603050405020304" pitchFamily="18" charset="0"/>
            </a:endParaRPr>
          </a:p>
        </p:txBody>
      </p:sp>
      <p:sp>
        <p:nvSpPr>
          <p:cNvPr id="11314" name="Rectangle 50"/>
          <p:cNvSpPr>
            <a:spLocks noGrp="1" noRot="1" noChangeArrowheads="1"/>
          </p:cNvSpPr>
          <p:nvPr>
            <p:ph type="body" sz="half" idx="1"/>
          </p:nvPr>
        </p:nvSpPr>
        <p:spPr>
          <a:xfrm>
            <a:off x="533400" y="2311047"/>
            <a:ext cx="5181600" cy="4351338"/>
          </a:xfrm>
        </p:spPr>
        <p:txBody>
          <a:bodyPr/>
          <a:lstStyle/>
          <a:p>
            <a:pPr algn="just">
              <a:lnSpc>
                <a:spcPct val="90000"/>
              </a:lnSpc>
              <a:buNone/>
            </a:pPr>
            <a:r>
              <a:rPr lang="en-US" altLang="zh-CN" dirty="0" smtClean="0"/>
              <a:t> </a:t>
            </a:r>
            <a:r>
              <a:rPr lang="en-US" altLang="zh-CN" sz="2800" dirty="0" smtClean="0"/>
              <a:t> </a:t>
            </a:r>
            <a:r>
              <a:rPr lang="en-US" altLang="zh-CN" sz="3600" dirty="0">
                <a:latin typeface="Times New Roman" panose="02020603050405020304" pitchFamily="18" charset="0"/>
                <a:cs typeface="Times New Roman" panose="02020603050405020304" pitchFamily="18" charset="0"/>
              </a:rPr>
              <a:t>Dharma is known as the ancestor of Chinese Zen Buddhism, the temple has been called the birthplace of Zen. </a:t>
            </a:r>
            <a:endParaRPr lang="en-US" altLang="zh-CN" sz="3600" dirty="0">
              <a:latin typeface="Times New Roman" panose="02020603050405020304" pitchFamily="18" charset="0"/>
              <a:cs typeface="Times New Roman" panose="02020603050405020304" pitchFamily="18" charset="0"/>
            </a:endParaRPr>
          </a:p>
        </p:txBody>
      </p:sp>
      <p:pic>
        <p:nvPicPr>
          <p:cNvPr id="11326" name="Picture 62" descr="35a85edf8db1cb136e2071a0dd54564e92584b33"/>
          <p:cNvPicPr>
            <a:picLocks noGrp="1" noChangeAspect="1" noChangeArrowheads="1"/>
          </p:cNvPicPr>
          <p:nvPr>
            <p:ph sz="half" idx="2"/>
          </p:nvPr>
        </p:nvPicPr>
        <p:blipFill>
          <a:blip r:embed="rId1"/>
          <a:srcRect/>
          <a:stretch>
            <a:fillRect/>
          </a:stretch>
        </p:blipFill>
        <p:spPr>
          <a:xfrm>
            <a:off x="6361289" y="1504599"/>
            <a:ext cx="4993217" cy="4824413"/>
          </a:xfrm>
          <a:noFill/>
        </p:spPr>
      </p:pic>
    </p:spTree>
  </p:cSld>
  <p:clrMapOvr>
    <a:masterClrMapping/>
  </p:clrMapOvr>
  <p:transition spd="med">
    <p:random/>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5" name="WordArt 7"/>
          <p:cNvSpPr>
            <a:spLocks noChangeArrowheads="1" noChangeShapeType="1" noTextEdit="1"/>
          </p:cNvSpPr>
          <p:nvPr/>
        </p:nvSpPr>
        <p:spPr bwMode="auto">
          <a:xfrm>
            <a:off x="1678517" y="2133600"/>
            <a:ext cx="8737600" cy="2159000"/>
          </a:xfrm>
          <a:prstGeom prst="rect">
            <a:avLst/>
          </a:prstGeom>
        </p:spPr>
        <p:txBody>
          <a:bodyPr wrap="none" fromWordArt="1">
            <a:prstTxWarp prst="textPlain">
              <a:avLst>
                <a:gd name="adj" fmla="val 50000"/>
              </a:avLst>
            </a:prstTxWarp>
          </a:bodyPr>
          <a:lstStyle/>
          <a:p>
            <a:pPr algn="ctr"/>
            <a:r>
              <a:rPr lang="en-US" altLang="zh-CN" sz="3600" kern="10">
                <a:ln w="19050">
                  <a:solidFill>
                    <a:srgbClr val="99CCFF"/>
                  </a:solidFill>
                  <a:round/>
                </a:ln>
                <a:solidFill>
                  <a:srgbClr val="0066CC"/>
                </a:solidFill>
                <a:effectLst>
                  <a:outerShdw dist="35921" dir="2700000" algn="ctr" rotWithShape="0">
                    <a:srgbClr val="990000"/>
                  </a:outerShdw>
                </a:effectLst>
                <a:latin typeface="宋体" panose="02010600030101010101" pitchFamily="2" charset="-122"/>
                <a:ea typeface="宋体" panose="02010600030101010101" pitchFamily="2" charset="-122"/>
              </a:rPr>
              <a:t>Thank  You  !</a:t>
            </a:r>
            <a:endParaRPr lang="zh-CN" altLang="en-US" sz="3600" kern="10">
              <a:ln w="19050">
                <a:solidFill>
                  <a:srgbClr val="99CCFF"/>
                </a:solidFill>
                <a:round/>
              </a:ln>
              <a:solidFill>
                <a:srgbClr val="0066CC"/>
              </a:solidFill>
              <a:effectLst>
                <a:outerShdw dist="35921" dir="2700000" algn="ctr" rotWithShape="0">
                  <a:srgbClr val="990000"/>
                </a:outerShdw>
              </a:effectLst>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gn="l"/>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the Classification</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36" name="文本框 35"/>
          <p:cNvSpPr txBox="1">
            <a:spLocks noChangeArrowheads="1"/>
          </p:cNvSpPr>
          <p:nvPr/>
        </p:nvSpPr>
        <p:spPr bwMode="auto">
          <a:xfrm>
            <a:off x="1404620" y="1177925"/>
            <a:ext cx="8092440" cy="417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sz="3200" dirty="0">
                <a:latin typeface="楷体" panose="02010609060101010101" pitchFamily="49" charset="-122"/>
                <a:ea typeface="楷体" panose="02010609060101010101" pitchFamily="49" charset="-122"/>
              </a:rPr>
              <a:t> </a:t>
            </a:r>
            <a:endParaRPr lang="en-US" sz="3200" dirty="0">
              <a:latin typeface="楷体" panose="02010609060101010101" pitchFamily="49" charset="-122"/>
              <a:ea typeface="楷体" panose="02010609060101010101" pitchFamily="49" charset="-122"/>
            </a:endParaRPr>
          </a:p>
          <a:p>
            <a:endParaRPr lang="en-US" sz="3600" dirty="0">
              <a:latin typeface="楷体" panose="02010609060101010101" pitchFamily="49" charset="-122"/>
              <a:ea typeface="楷体" panose="02010609060101010101" pitchFamily="49" charset="-122"/>
            </a:endParaRPr>
          </a:p>
          <a:p>
            <a:pPr indent="0" algn="just">
              <a:buNone/>
            </a:pPr>
            <a:r>
              <a:rPr lang="en-US" altLang="zh-CN" sz="2800" dirty="0" smtClean="0">
                <a:latin typeface="Times New Roman" panose="02020603050405020304" pitchFamily="18" charset="0"/>
                <a:ea typeface="禹卫书法行书简体" panose="02000603000000000000" pitchFamily="2" charset="-122"/>
                <a:cs typeface="Times New Roman" panose="02020603050405020304" pitchFamily="18" charset="0"/>
                <a:sym typeface="+mn-ea"/>
              </a:rPr>
              <a:t>Due to political, economic, culture and geographic differencs, royal gardens and private gardens differ greatly from each other in size, structure and color.</a:t>
            </a:r>
            <a:endParaRPr lang="en-US" altLang="zh-CN" sz="2800" dirty="0" smtClean="0">
              <a:latin typeface="Times New Roman" panose="02020603050405020304" pitchFamily="18" charset="0"/>
              <a:ea typeface="禹卫书法行书简体" panose="02000603000000000000" pitchFamily="2" charset="-122"/>
              <a:cs typeface="Times New Roman" panose="02020603050405020304" pitchFamily="18" charset="0"/>
              <a:sym typeface="+mn-ea"/>
            </a:endParaRPr>
          </a:p>
          <a:p>
            <a:pPr indent="0" algn="just">
              <a:buNone/>
            </a:pPr>
            <a:r>
              <a:rPr lang="en-US" altLang="zh-CN" sz="2800" i="1" dirty="0" smtClean="0">
                <a:latin typeface="Times New Roman" panose="02020603050405020304" pitchFamily="18" charset="0"/>
                <a:ea typeface="禹卫书法行书简体" panose="02000603000000000000" pitchFamily="2" charset="-122"/>
                <a:cs typeface="Times New Roman" panose="02020603050405020304" pitchFamily="18" charset="0"/>
                <a:sym typeface="+mn-ea"/>
              </a:rPr>
              <a:t>After the learning, please make the conclusion about the differences between them.</a:t>
            </a:r>
            <a:endParaRPr lang="en-US" altLang="zh-CN" sz="2800" i="1" dirty="0" smtClean="0">
              <a:latin typeface="Times New Roman" panose="02020603050405020304" pitchFamily="18" charset="0"/>
              <a:ea typeface="禹卫书法行书简体" panose="02000603000000000000" pitchFamily="2" charset="-122"/>
              <a:cs typeface="Times New Roman" panose="02020603050405020304" pitchFamily="18" charset="0"/>
              <a:sym typeface="+mn-ea"/>
            </a:endParaRPr>
          </a:p>
          <a:p>
            <a:pPr indent="0">
              <a:buNone/>
            </a:pPr>
            <a:endParaRPr lang="en-US" altLang="zh-CN" sz="2800" i="1" dirty="0" smtClean="0">
              <a:latin typeface="Times New Roman" panose="02020603050405020304" pitchFamily="18" charset="0"/>
              <a:ea typeface="禹卫书法行书简体" panose="02000603000000000000" pitchFamily="2" charset="-122"/>
              <a:cs typeface="Times New Roman" panose="02020603050405020304" pitchFamily="18" charset="0"/>
              <a:sym typeface="+mn-ea"/>
            </a:endParaRPr>
          </a:p>
          <a:p>
            <a:pPr indent="0">
              <a:buNone/>
            </a:pPr>
            <a:endParaRPr lang="en-US" altLang="zh-CN" sz="3200" dirty="0" smtClean="0">
              <a:latin typeface="Times New Roman" panose="02020603050405020304" pitchFamily="18" charset="0"/>
              <a:ea typeface="禹卫书法行书简体" panose="02000603000000000000" pitchFamily="2" charset="-122"/>
              <a:cs typeface="Times New Roman" panose="02020603050405020304" pitchFamily="18" charset="0"/>
              <a:sym typeface="+mn-ea"/>
            </a:endParaRPr>
          </a:p>
        </p:txBody>
      </p:sp>
      <p:sp>
        <p:nvSpPr>
          <p:cNvPr id="2" name="文本框 1"/>
          <p:cNvSpPr txBox="1"/>
          <p:nvPr/>
        </p:nvSpPr>
        <p:spPr>
          <a:xfrm>
            <a:off x="9305925" y="55054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cxnSp>
        <p:nvCxnSpPr>
          <p:cNvPr id="7" name="直接连接符 6"/>
          <p:cNvCxnSpPr/>
          <p:nvPr/>
        </p:nvCxnSpPr>
        <p:spPr>
          <a:xfrm>
            <a:off x="1359147" y="1088002"/>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10" name="TextBox 9"/>
          <p:cNvSpPr txBox="1"/>
          <p:nvPr/>
        </p:nvSpPr>
        <p:spPr>
          <a:xfrm>
            <a:off x="1365954" y="1399823"/>
            <a:ext cx="7699023" cy="461665"/>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1. The model of Royal garden :  Summer Palace in Spring</a:t>
            </a:r>
            <a:endParaRPr lang="zh-CN" altLang="en-US" sz="2400" dirty="0">
              <a:latin typeface="Times New Roman" panose="02020603050405020304" pitchFamily="18" charset="0"/>
              <a:cs typeface="Times New Roman" panose="02020603050405020304" pitchFamily="18" charset="0"/>
            </a:endParaRPr>
          </a:p>
        </p:txBody>
      </p:sp>
      <p:pic>
        <p:nvPicPr>
          <p:cNvPr id="64514" name="Picture 2" descr="http://img8.zol.com.cn/bbs/upload/18002/18001695.jpg"/>
          <p:cNvPicPr>
            <a:picLocks noChangeAspect="1" noChangeArrowheads="1"/>
          </p:cNvPicPr>
          <p:nvPr/>
        </p:nvPicPr>
        <p:blipFill>
          <a:blip r:embed="rId3"/>
          <a:srcRect/>
          <a:stretch>
            <a:fillRect/>
          </a:stretch>
        </p:blipFill>
        <p:spPr bwMode="auto">
          <a:xfrm>
            <a:off x="2195836" y="2097548"/>
            <a:ext cx="7800052" cy="4355429"/>
          </a:xfrm>
          <a:prstGeom prst="rect">
            <a:avLst/>
          </a:prstGeom>
          <a:noFill/>
        </p:spPr>
      </p:pic>
      <p:sp>
        <p:nvSpPr>
          <p:cNvPr id="2" name="文本框 1"/>
          <p:cNvSpPr txBox="1"/>
          <p:nvPr/>
        </p:nvSpPr>
        <p:spPr>
          <a:xfrm>
            <a:off x="2531110" y="525145"/>
            <a:ext cx="6405880" cy="518160"/>
          </a:xfrm>
          <a:prstGeom prst="rect">
            <a:avLst/>
          </a:prstGeom>
          <a:noFill/>
        </p:spPr>
        <p:txBody>
          <a:bodyPr wrap="none" rtlCol="0" anchor="t">
            <a:spAutoFit/>
          </a:bodyPr>
          <a:lstStyle/>
          <a:p>
            <a:pPr algn="l"/>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Model for royal and private gardens</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endParaRPr>
          </a:p>
        </p:txBody>
      </p:sp>
      <p:pic>
        <p:nvPicPr>
          <p:cNvPr id="39" name="图片 38"/>
          <p:cNvPicPr>
            <a:picLocks noChangeAspect="1"/>
          </p:cNvPicPr>
          <p:nvPr/>
        </p:nvPicPr>
        <p:blipFill>
          <a:blip r:embed="rId4">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1146215" y="169555"/>
            <a:ext cx="1229707" cy="122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1496695" y="525145"/>
            <a:ext cx="487680" cy="457200"/>
          </a:xfrm>
          <a:prstGeom prst="rect">
            <a:avLst/>
          </a:prstGeom>
          <a:noFill/>
        </p:spPr>
        <p:txBody>
          <a:bodyPr wrap="none" rtlCol="0" anchor="t">
            <a:spAutoFit/>
          </a:bodyPr>
          <a:lstStyle/>
          <a:p>
            <a:r>
              <a:rPr lang="zh-CN" altLang="en-US" sz="2400"/>
              <a:t>三</a:t>
            </a:r>
            <a:endParaRPr lang="zh-CN" altLang="en-US" sz="2400"/>
          </a:p>
        </p:txBody>
      </p:sp>
      <p:sp>
        <p:nvSpPr>
          <p:cNvPr id="3" name="文本框 2"/>
          <p:cNvSpPr txBox="1"/>
          <p:nvPr/>
        </p:nvSpPr>
        <p:spPr>
          <a:xfrm>
            <a:off x="9544050" y="23685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pic>
        <p:nvPicPr>
          <p:cNvPr id="45064" name="Picture 8" descr="北京  颐和园  风光"/>
          <p:cNvPicPr>
            <a:picLocks noChangeAspect="1" noChangeArrowheads="1"/>
          </p:cNvPicPr>
          <p:nvPr/>
        </p:nvPicPr>
        <p:blipFill>
          <a:blip r:embed="rId3"/>
          <a:srcRect b="4250"/>
          <a:stretch>
            <a:fillRect/>
          </a:stretch>
        </p:blipFill>
        <p:spPr bwMode="auto">
          <a:xfrm>
            <a:off x="1520631" y="2020711"/>
            <a:ext cx="8673235" cy="4223009"/>
          </a:xfrm>
          <a:prstGeom prst="rect">
            <a:avLst/>
          </a:prstGeom>
          <a:noFill/>
        </p:spPr>
      </p:pic>
      <p:sp>
        <p:nvSpPr>
          <p:cNvPr id="10" name="TextBox 9"/>
          <p:cNvSpPr txBox="1"/>
          <p:nvPr/>
        </p:nvSpPr>
        <p:spPr>
          <a:xfrm>
            <a:off x="1354665" y="1332089"/>
            <a:ext cx="8128001" cy="461665"/>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1. The model of Royal garden:  Summer Palace in summer</a:t>
            </a:r>
            <a:endParaRPr lang="zh-CN" altLang="en-US" sz="24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1496695" y="511810"/>
            <a:ext cx="6405880" cy="518160"/>
          </a:xfrm>
          <a:prstGeom prst="rect">
            <a:avLst/>
          </a:prstGeom>
          <a:noFill/>
        </p:spPr>
        <p:txBody>
          <a:bodyPr wrap="none" rtlCol="0" anchor="t">
            <a:spAutoFit/>
          </a:bodyPr>
          <a:lstStyle/>
          <a:p>
            <a:pPr algn="l"/>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Model for royal and private gardens</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endParaRPr>
          </a:p>
        </p:txBody>
      </p:sp>
      <p:sp>
        <p:nvSpPr>
          <p:cNvPr id="3" name="文本框 2"/>
          <p:cNvSpPr txBox="1"/>
          <p:nvPr/>
        </p:nvSpPr>
        <p:spPr>
          <a:xfrm>
            <a:off x="9482455" y="23685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064"/>
                                        </p:tgtEl>
                                        <p:attrNameLst>
                                          <p:attrName>style.visibility</p:attrName>
                                        </p:attrNameLst>
                                      </p:cBhvr>
                                      <p:to>
                                        <p:strVal val="visible"/>
                                      </p:to>
                                    </p:set>
                                    <p:animEffect transition="in" filter="blinds(horizontal)">
                                      <p:cBhvr>
                                        <p:cTn id="7" dur="500"/>
                                        <p:tgtEl>
                                          <p:spTgt spid="45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10" name="TextBox 9"/>
          <p:cNvSpPr txBox="1"/>
          <p:nvPr/>
        </p:nvSpPr>
        <p:spPr>
          <a:xfrm>
            <a:off x="1365954" y="1399823"/>
            <a:ext cx="7699023" cy="461665"/>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1. The model of Royal garden :  Summer Palace in autumn</a:t>
            </a:r>
            <a:endParaRPr lang="zh-CN" altLang="en-US" sz="2400" dirty="0">
              <a:latin typeface="Times New Roman" panose="02020603050405020304" pitchFamily="18" charset="0"/>
              <a:cs typeface="Times New Roman" panose="02020603050405020304" pitchFamily="18" charset="0"/>
            </a:endParaRPr>
          </a:p>
        </p:txBody>
      </p:sp>
      <p:pic>
        <p:nvPicPr>
          <p:cNvPr id="64520" name="Picture 8" descr="http://s16.sinaimg.cn/mw690/001go5KYgy6E8qT2ch16f&amp;690"/>
          <p:cNvPicPr>
            <a:picLocks noChangeAspect="1" noChangeArrowheads="1"/>
          </p:cNvPicPr>
          <p:nvPr/>
        </p:nvPicPr>
        <p:blipFill>
          <a:blip r:embed="rId3"/>
          <a:srcRect/>
          <a:stretch>
            <a:fillRect/>
          </a:stretch>
        </p:blipFill>
        <p:spPr bwMode="auto">
          <a:xfrm>
            <a:off x="1600552" y="2175051"/>
            <a:ext cx="7859536" cy="4381501"/>
          </a:xfrm>
          <a:prstGeom prst="rect">
            <a:avLst/>
          </a:prstGeom>
          <a:noFill/>
        </p:spPr>
      </p:pic>
      <p:sp>
        <p:nvSpPr>
          <p:cNvPr id="2" name="文本框 1"/>
          <p:cNvSpPr txBox="1"/>
          <p:nvPr/>
        </p:nvSpPr>
        <p:spPr>
          <a:xfrm>
            <a:off x="1600835" y="602615"/>
            <a:ext cx="6405880" cy="518160"/>
          </a:xfrm>
          <a:prstGeom prst="rect">
            <a:avLst/>
          </a:prstGeom>
          <a:noFill/>
        </p:spPr>
        <p:txBody>
          <a:bodyPr wrap="none" rtlCol="0" anchor="t">
            <a:spAutoFit/>
          </a:bodyPr>
          <a:lstStyle/>
          <a:p>
            <a:pPr algn="l"/>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Model for royal and private gardens</a:t>
            </a:r>
            <a:endParaRPr lang="en-US" altLang="zh-CN" sz="2400" dirty="0" smtClean="0">
              <a:latin typeface="Times New Roman" panose="02020603050405020304" pitchFamily="18" charset="0"/>
              <a:cs typeface="Times New Roman" panose="02020603050405020304" pitchFamily="18" charset="0"/>
            </a:endParaRPr>
          </a:p>
        </p:txBody>
      </p:sp>
      <p:sp>
        <p:nvSpPr>
          <p:cNvPr id="3" name="文本框 2"/>
          <p:cNvSpPr txBox="1"/>
          <p:nvPr/>
        </p:nvSpPr>
        <p:spPr>
          <a:xfrm>
            <a:off x="9667240" y="23685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2" name="文本框 1"/>
          <p:cNvSpPr txBox="1"/>
          <p:nvPr/>
        </p:nvSpPr>
        <p:spPr>
          <a:xfrm>
            <a:off x="1776095" y="602615"/>
            <a:ext cx="6405880" cy="518160"/>
          </a:xfrm>
          <a:prstGeom prst="rect">
            <a:avLst/>
          </a:prstGeom>
          <a:noFill/>
        </p:spPr>
        <p:txBody>
          <a:bodyPr wrap="none" rtlCol="0" anchor="t">
            <a:spAutoFit/>
          </a:bodyPr>
          <a:lstStyle/>
          <a:p>
            <a:pPr algn="l"/>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Model for royal and private gardens</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endParaRPr>
          </a:p>
        </p:txBody>
      </p:sp>
      <p:pic>
        <p:nvPicPr>
          <p:cNvPr id="64516" name="Picture 4" descr="四季颐和园"/>
          <p:cNvPicPr>
            <a:picLocks noChangeAspect="1" noChangeArrowheads="1"/>
          </p:cNvPicPr>
          <p:nvPr/>
        </p:nvPicPr>
        <p:blipFill>
          <a:blip r:embed="rId3"/>
          <a:srcRect/>
          <a:stretch>
            <a:fillRect/>
          </a:stretch>
        </p:blipFill>
        <p:spPr bwMode="auto">
          <a:xfrm>
            <a:off x="1496413" y="2230825"/>
            <a:ext cx="8954559" cy="4402314"/>
          </a:xfrm>
          <a:prstGeom prst="rect">
            <a:avLst/>
          </a:prstGeom>
          <a:noFill/>
        </p:spPr>
      </p:pic>
      <p:sp>
        <p:nvSpPr>
          <p:cNvPr id="4" name="文本框 3"/>
          <p:cNvSpPr txBox="1"/>
          <p:nvPr/>
        </p:nvSpPr>
        <p:spPr>
          <a:xfrm>
            <a:off x="1623695" y="1632585"/>
            <a:ext cx="7217410" cy="457200"/>
          </a:xfrm>
          <a:prstGeom prst="rect">
            <a:avLst/>
          </a:prstGeom>
          <a:noFill/>
        </p:spPr>
        <p:txBody>
          <a:bodyPr wrap="none" rtlCol="0" anchor="t">
            <a:spAutoFit/>
          </a:bodyPr>
          <a:lstStyle/>
          <a:p>
            <a:r>
              <a:rPr lang="en-US" altLang="zh-CN" sz="2400" dirty="0" smtClean="0">
                <a:latin typeface="Times New Roman" panose="02020603050405020304" pitchFamily="18" charset="0"/>
                <a:cs typeface="Times New Roman" panose="02020603050405020304" pitchFamily="18" charset="0"/>
                <a:sym typeface="+mn-ea"/>
              </a:rPr>
              <a:t>1. The model of Royal garden :  Summer Palace in winter</a:t>
            </a:r>
            <a:endParaRPr lang="en-US" altLang="zh-CN" sz="2400" dirty="0" smtClean="0">
              <a:latin typeface="Times New Roman" panose="02020603050405020304" pitchFamily="18" charset="0"/>
              <a:cs typeface="Times New Roman" panose="02020603050405020304" pitchFamily="18" charset="0"/>
              <a:sym typeface="+mn-ea"/>
            </a:endParaRPr>
          </a:p>
        </p:txBody>
      </p:sp>
      <p:sp>
        <p:nvSpPr>
          <p:cNvPr id="3" name="文本框 2"/>
          <p:cNvSpPr txBox="1"/>
          <p:nvPr/>
        </p:nvSpPr>
        <p:spPr>
          <a:xfrm>
            <a:off x="9396730" y="23685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2" name="文本框 1"/>
          <p:cNvSpPr txBox="1"/>
          <p:nvPr/>
        </p:nvSpPr>
        <p:spPr>
          <a:xfrm>
            <a:off x="1623695" y="602615"/>
            <a:ext cx="6405880" cy="518160"/>
          </a:xfrm>
          <a:prstGeom prst="rect">
            <a:avLst/>
          </a:prstGeom>
          <a:noFill/>
        </p:spPr>
        <p:txBody>
          <a:bodyPr wrap="none" rtlCol="0" anchor="t">
            <a:spAutoFit/>
          </a:bodyPr>
          <a:lstStyle/>
          <a:p>
            <a:pPr algn="l"/>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Model for royal and private gardens</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endParaRPr>
          </a:p>
        </p:txBody>
      </p:sp>
      <p:sp>
        <p:nvSpPr>
          <p:cNvPr id="4" name="文本框 3"/>
          <p:cNvSpPr txBox="1"/>
          <p:nvPr/>
        </p:nvSpPr>
        <p:spPr>
          <a:xfrm>
            <a:off x="1623695" y="1632585"/>
            <a:ext cx="6049645" cy="457200"/>
          </a:xfrm>
          <a:prstGeom prst="rect">
            <a:avLst/>
          </a:prstGeom>
          <a:noFill/>
        </p:spPr>
        <p:txBody>
          <a:bodyPr wrap="none" rtlCol="0" anchor="t">
            <a:spAutoFit/>
          </a:bodyPr>
          <a:lstStyle/>
          <a:p>
            <a:r>
              <a:rPr lang="en-US" altLang="zh-CN" sz="2400" dirty="0" smtClean="0">
                <a:latin typeface="Times New Roman" panose="02020603050405020304" pitchFamily="18" charset="0"/>
                <a:cs typeface="Times New Roman" panose="02020603050405020304" pitchFamily="18" charset="0"/>
                <a:sym typeface="+mn-ea"/>
              </a:rPr>
              <a:t>1. The model of Royal garden :  Summer Palace</a:t>
            </a:r>
            <a:endParaRPr lang="en-US" altLang="zh-CN" sz="2400" dirty="0" smtClean="0">
              <a:latin typeface="Times New Roman" panose="02020603050405020304" pitchFamily="18" charset="0"/>
              <a:cs typeface="Times New Roman" panose="02020603050405020304" pitchFamily="18" charset="0"/>
              <a:sym typeface="+mn-ea"/>
            </a:endParaRPr>
          </a:p>
        </p:txBody>
      </p:sp>
      <p:pic>
        <p:nvPicPr>
          <p:cNvPr id="62466" name="Picture 2" descr="http://img4.mypsd.com.cn/20110629/Mypsd_52813_201106291439330003B.jpg"/>
          <p:cNvPicPr>
            <a:picLocks noChangeAspect="1" noChangeArrowheads="1"/>
          </p:cNvPicPr>
          <p:nvPr/>
        </p:nvPicPr>
        <p:blipFill>
          <a:blip r:embed="rId3"/>
          <a:srcRect t="12769" b="4251"/>
          <a:stretch>
            <a:fillRect/>
          </a:stretch>
        </p:blipFill>
        <p:spPr bwMode="auto">
          <a:xfrm>
            <a:off x="196919" y="2596516"/>
            <a:ext cx="5847908" cy="3555999"/>
          </a:xfrm>
          <a:prstGeom prst="rect">
            <a:avLst/>
          </a:prstGeom>
          <a:noFill/>
        </p:spPr>
      </p:pic>
      <p:pic>
        <p:nvPicPr>
          <p:cNvPr id="62468" name="Picture 4" descr="http://images3.ctrip.com/wri/images/200708/E_YINSHAOYI20102428734.jpg"/>
          <p:cNvPicPr>
            <a:picLocks noChangeAspect="1" noChangeArrowheads="1"/>
          </p:cNvPicPr>
          <p:nvPr/>
        </p:nvPicPr>
        <p:blipFill>
          <a:blip r:embed="rId4"/>
          <a:srcRect/>
          <a:stretch>
            <a:fillRect/>
          </a:stretch>
        </p:blipFill>
        <p:spPr bwMode="auto">
          <a:xfrm>
            <a:off x="6360653" y="2573714"/>
            <a:ext cx="5520266" cy="3544934"/>
          </a:xfrm>
          <a:prstGeom prst="rect">
            <a:avLst/>
          </a:prstGeom>
          <a:noFill/>
        </p:spPr>
      </p:pic>
      <p:sp>
        <p:nvSpPr>
          <p:cNvPr id="3" name="文本框 2"/>
          <p:cNvSpPr txBox="1"/>
          <p:nvPr/>
        </p:nvSpPr>
        <p:spPr>
          <a:xfrm>
            <a:off x="9580245" y="472440"/>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blinds(horizontal)">
                                      <p:cBhvr>
                                        <p:cTn id="7" dur="500"/>
                                        <p:tgtEl>
                                          <p:spTgt spid="624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2468"/>
                                        </p:tgtEl>
                                        <p:attrNameLst>
                                          <p:attrName>style.visibility</p:attrName>
                                        </p:attrNameLst>
                                      </p:cBhvr>
                                      <p:to>
                                        <p:strVal val="visible"/>
                                      </p:to>
                                    </p:set>
                                    <p:animEffect transition="in" filter="blinds(horizontal)">
                                      <p:cBhvr>
                                        <p:cTn id="12"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0" name="Picture 6" descr="http://file21.mafengwo.net/M00/41/BF/wKgB3FHOGByAF8GPAAWDsdt4oNE38.groupinfo.w600.jpeg"/>
          <p:cNvPicPr>
            <a:picLocks noChangeAspect="1" noChangeArrowheads="1"/>
          </p:cNvPicPr>
          <p:nvPr/>
        </p:nvPicPr>
        <p:blipFill>
          <a:blip r:embed="rId1"/>
          <a:srcRect/>
          <a:stretch>
            <a:fillRect/>
          </a:stretch>
        </p:blipFill>
        <p:spPr bwMode="auto">
          <a:xfrm>
            <a:off x="2099907" y="2417175"/>
            <a:ext cx="7903348" cy="3770489"/>
          </a:xfrm>
          <a:prstGeom prst="rect">
            <a:avLst/>
          </a:prstGeom>
          <a:noFill/>
        </p:spPr>
      </p:pic>
      <p:pic>
        <p:nvPicPr>
          <p:cNvPr id="59" name="图片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sp>
        <p:nvSpPr>
          <p:cNvPr id="10" name="TextBox 9"/>
          <p:cNvSpPr txBox="1"/>
          <p:nvPr/>
        </p:nvSpPr>
        <p:spPr>
          <a:xfrm>
            <a:off x="1964266" y="1106311"/>
            <a:ext cx="7868356" cy="118872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    2.Structure of the Summer  Palace:</a:t>
            </a:r>
            <a:endParaRPr lang="en-US" altLang="zh-CN" sz="2400" dirty="0" smtClean="0">
              <a:latin typeface="Times New Roman" panose="02020603050405020304" pitchFamily="18" charset="0"/>
              <a:cs typeface="Times New Roman" panose="02020603050405020304" pitchFamily="18" charset="0"/>
            </a:endParaRPr>
          </a:p>
          <a:p>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   (1) The center of  Summer Palace is the Longevity Hill. </a:t>
            </a:r>
            <a:endParaRPr lang="zh-CN" alt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583290" y="5034848"/>
            <a:ext cx="3657600" cy="365760"/>
          </a:xfrm>
          <a:prstGeom prst="rect">
            <a:avLst/>
          </a:prstGeom>
          <a:noFill/>
        </p:spPr>
        <p:txBody>
          <a:bodyPr wrap="square" rtlCol="0">
            <a:spAutoFit/>
          </a:bodyPr>
          <a:lstStyle/>
          <a:p>
            <a:r>
              <a:rPr lang="en-US" altLang="zh-CN" b="1" dirty="0" smtClean="0">
                <a:solidFill>
                  <a:srgbClr val="FF0000"/>
                </a:solidFill>
              </a:rPr>
              <a:t>The Hall of Dispelling Clouds</a:t>
            </a:r>
            <a:endParaRPr lang="zh-CN" altLang="en-US" b="1" dirty="0">
              <a:solidFill>
                <a:srgbClr val="FF0000"/>
              </a:solidFill>
            </a:endParaRPr>
          </a:p>
        </p:txBody>
      </p:sp>
      <p:sp>
        <p:nvSpPr>
          <p:cNvPr id="12" name="TextBox 11"/>
          <p:cNvSpPr txBox="1"/>
          <p:nvPr/>
        </p:nvSpPr>
        <p:spPr>
          <a:xfrm>
            <a:off x="4238979" y="2952048"/>
            <a:ext cx="3657600" cy="365760"/>
          </a:xfrm>
          <a:prstGeom prst="rect">
            <a:avLst/>
          </a:prstGeom>
          <a:noFill/>
        </p:spPr>
        <p:txBody>
          <a:bodyPr wrap="square" rtlCol="0">
            <a:spAutoFit/>
          </a:bodyPr>
          <a:lstStyle/>
          <a:p>
            <a:r>
              <a:rPr lang="en-US" altLang="zh-CN" b="1" dirty="0" smtClean="0">
                <a:solidFill>
                  <a:srgbClr val="FF0000"/>
                </a:solidFill>
              </a:rPr>
              <a:t>The Tower of Buddhist Incense</a:t>
            </a:r>
            <a:endParaRPr lang="zh-CN" altLang="en-US" b="1" dirty="0">
              <a:solidFill>
                <a:srgbClr val="FF0000"/>
              </a:solidFill>
            </a:endParaRPr>
          </a:p>
        </p:txBody>
      </p:sp>
      <p:sp>
        <p:nvSpPr>
          <p:cNvPr id="13" name="TextBox 12"/>
          <p:cNvSpPr txBox="1"/>
          <p:nvPr/>
        </p:nvSpPr>
        <p:spPr>
          <a:xfrm>
            <a:off x="2477911" y="3719691"/>
            <a:ext cx="3657600" cy="640080"/>
          </a:xfrm>
          <a:prstGeom prst="rect">
            <a:avLst/>
          </a:prstGeom>
          <a:noFill/>
        </p:spPr>
        <p:txBody>
          <a:bodyPr wrap="square" rtlCol="0">
            <a:spAutoFit/>
          </a:bodyPr>
          <a:lstStyle/>
          <a:p>
            <a:r>
              <a:rPr lang="en-US" altLang="zh-CN" b="1" dirty="0" smtClean="0">
                <a:solidFill>
                  <a:srgbClr val="FF0000"/>
                </a:solidFill>
              </a:rPr>
              <a:t>The Belvedere of </a:t>
            </a:r>
            <a:endParaRPr lang="en-US" altLang="zh-CN" b="1" dirty="0" smtClean="0">
              <a:solidFill>
                <a:srgbClr val="FF0000"/>
              </a:solidFill>
            </a:endParaRPr>
          </a:p>
          <a:p>
            <a:r>
              <a:rPr lang="en-US" altLang="zh-CN" b="1" dirty="0" smtClean="0">
                <a:solidFill>
                  <a:srgbClr val="FF0000"/>
                </a:solidFill>
              </a:rPr>
              <a:t>Treasured  Clouds</a:t>
            </a:r>
            <a:endParaRPr lang="zh-CN" altLang="en-US" b="1" dirty="0">
              <a:solidFill>
                <a:srgbClr val="FF0000"/>
              </a:solidFill>
            </a:endParaRPr>
          </a:p>
        </p:txBody>
      </p:sp>
      <p:sp>
        <p:nvSpPr>
          <p:cNvPr id="14" name="TextBox 13"/>
          <p:cNvSpPr txBox="1"/>
          <p:nvPr/>
        </p:nvSpPr>
        <p:spPr>
          <a:xfrm>
            <a:off x="7744179" y="3341515"/>
            <a:ext cx="3657600" cy="365760"/>
          </a:xfrm>
          <a:prstGeom prst="rect">
            <a:avLst/>
          </a:prstGeom>
          <a:noFill/>
        </p:spPr>
        <p:txBody>
          <a:bodyPr wrap="square" rtlCol="0">
            <a:spAutoFit/>
          </a:bodyPr>
          <a:lstStyle/>
          <a:p>
            <a:r>
              <a:rPr lang="en-US" altLang="zh-CN" b="1" dirty="0" smtClean="0">
                <a:solidFill>
                  <a:srgbClr val="FF0000"/>
                </a:solidFill>
              </a:rPr>
              <a:t>The Tablet of Kunming Lake</a:t>
            </a:r>
            <a:endParaRPr lang="zh-CN" altLang="en-US" b="1" dirty="0">
              <a:solidFill>
                <a:srgbClr val="FF0000"/>
              </a:solidFill>
            </a:endParaRPr>
          </a:p>
        </p:txBody>
      </p:sp>
      <p:sp>
        <p:nvSpPr>
          <p:cNvPr id="2" name="文本框 1"/>
          <p:cNvSpPr txBox="1"/>
          <p:nvPr/>
        </p:nvSpPr>
        <p:spPr>
          <a:xfrm>
            <a:off x="2135505" y="353060"/>
            <a:ext cx="6405880" cy="518160"/>
          </a:xfrm>
          <a:prstGeom prst="rect">
            <a:avLst/>
          </a:prstGeom>
          <a:noFill/>
        </p:spPr>
        <p:txBody>
          <a:bodyPr wrap="none" rtlCol="0" anchor="t">
            <a:spAutoFit/>
          </a:bodyPr>
          <a:lstStyle/>
          <a:p>
            <a:pPr algn="l"/>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Model for royal and private gardens</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9544050" y="353060"/>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2470"/>
                                        </p:tgtEl>
                                        <p:attrNameLst>
                                          <p:attrName>style.visibility</p:attrName>
                                        </p:attrNameLst>
                                      </p:cBhvr>
                                      <p:to>
                                        <p:strVal val="visible"/>
                                      </p:to>
                                    </p:set>
                                    <p:animEffect transition="in" filter="blinds(horizontal)">
                                      <p:cBhvr>
                                        <p:cTn id="7" dur="500"/>
                                        <p:tgtEl>
                                          <p:spTgt spid="624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sp>
        <p:nvSpPr>
          <p:cNvPr id="10" name="TextBox 9"/>
          <p:cNvSpPr txBox="1"/>
          <p:nvPr/>
        </p:nvSpPr>
        <p:spPr>
          <a:xfrm>
            <a:off x="1021715" y="1105535"/>
            <a:ext cx="11364595" cy="82296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    2.Structure of the Summer  Palace:</a:t>
            </a:r>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sym typeface="+mn-ea"/>
              </a:rPr>
              <a:t>(2) The southern part is mainly composed of the Kunming Lake with open water.</a:t>
            </a:r>
            <a:endParaRPr lang="zh-CN" altLang="en-US" sz="24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2135505" y="353060"/>
            <a:ext cx="6405880" cy="518160"/>
          </a:xfrm>
          <a:prstGeom prst="rect">
            <a:avLst/>
          </a:prstGeom>
          <a:noFill/>
        </p:spPr>
        <p:txBody>
          <a:bodyPr wrap="none" rtlCol="0" anchor="t">
            <a:spAutoFit/>
          </a:bodyPr>
          <a:lstStyle/>
          <a:p>
            <a:pPr algn="l"/>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Model for royal and private gardens</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endParaRPr>
          </a:p>
        </p:txBody>
      </p:sp>
      <p:pic>
        <p:nvPicPr>
          <p:cNvPr id="44034" name="Picture 2" descr="http://e.hiphotos.baidu.com/baike/c0%3Dbaike180%2C5%2C5%2C180%2C60/sign=56d5fe4abd096b63951456026d5aec21/64380cd7912397ddfdd7a1615a82b2b7d0a2872c.jpg"/>
          <p:cNvPicPr>
            <a:picLocks noChangeAspect="1" noChangeArrowheads="1"/>
          </p:cNvPicPr>
          <p:nvPr/>
        </p:nvPicPr>
        <p:blipFill>
          <a:blip r:embed="rId2"/>
          <a:srcRect/>
          <a:stretch>
            <a:fillRect/>
          </a:stretch>
        </p:blipFill>
        <p:spPr bwMode="auto">
          <a:xfrm>
            <a:off x="1964055" y="2075180"/>
            <a:ext cx="7648575" cy="4500880"/>
          </a:xfrm>
          <a:prstGeom prst="rect">
            <a:avLst/>
          </a:prstGeom>
          <a:noFill/>
        </p:spPr>
      </p:pic>
      <p:sp>
        <p:nvSpPr>
          <p:cNvPr id="3" name="文本框 2"/>
          <p:cNvSpPr txBox="1"/>
          <p:nvPr/>
        </p:nvSpPr>
        <p:spPr>
          <a:xfrm>
            <a:off x="9544050" y="353060"/>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3379" y="2721842"/>
            <a:ext cx="5392208" cy="3955535"/>
          </a:xfrm>
          <a:prstGeom prst="rect">
            <a:avLst/>
          </a:prstGeom>
        </p:spPr>
      </p:pic>
      <p:sp>
        <p:nvSpPr>
          <p:cNvPr id="58" name="文本框 57"/>
          <p:cNvSpPr txBox="1"/>
          <p:nvPr/>
        </p:nvSpPr>
        <p:spPr>
          <a:xfrm>
            <a:off x="8603191" y="4434699"/>
            <a:ext cx="3793067" cy="914400"/>
          </a:xfrm>
          <a:prstGeom prst="rect">
            <a:avLst/>
          </a:prstGeom>
          <a:noFill/>
        </p:spPr>
        <p:txBody>
          <a:bodyPr wrap="square" rtlCol="0">
            <a:spAutoFit/>
          </a:bodyPr>
          <a:lstStyle/>
          <a:p>
            <a:r>
              <a:rPr lang="en-US" altLang="zh-CN" sz="5400" dirty="0" smtClean="0">
                <a:latin typeface="Times New Roman" panose="02020603050405020304" pitchFamily="18" charset="0"/>
                <a:ea typeface="禹卫书法行书简体" panose="02000603000000000000" pitchFamily="2" charset="-122"/>
                <a:cs typeface="Times New Roman" panose="02020603050405020304" pitchFamily="18" charset="0"/>
              </a:rPr>
              <a:t>Content</a:t>
            </a:r>
            <a:endParaRPr lang="en-US" altLang="zh-CN" sz="5400" dirty="0" smtClean="0">
              <a:solidFill>
                <a:srgbClr val="C00000"/>
              </a:solidFill>
              <a:latin typeface="Times New Roman" panose="02020603050405020304" pitchFamily="18" charset="0"/>
              <a:ea typeface="禹卫书法行书简体" panose="02000603000000000000" pitchFamily="2" charset="-122"/>
              <a:cs typeface="Times New Roman" panose="02020603050405020304" pitchFamily="18" charset="0"/>
            </a:endParaRPr>
          </a:p>
        </p:txBody>
      </p:sp>
      <p:pic>
        <p:nvPicPr>
          <p:cNvPr id="60" name="图片 59"/>
          <p:cNvPicPr>
            <a:picLocks noChangeAspect="1"/>
          </p:cNvPicPr>
          <p:nvPr/>
        </p:nvPicPr>
        <p:blipFill rotWithShape="1">
          <a:blip r:embed="rId3">
            <a:extLst>
              <a:ext uri="{28A0092B-C50C-407E-A947-70E740481C1C}">
                <a14:useLocalDpi xmlns:a14="http://schemas.microsoft.com/office/drawing/2010/main" val="0"/>
              </a:ext>
            </a:extLst>
          </a:blip>
          <a:srcRect l="4126" t="17658" r="1349" b="16129"/>
          <a:stretch>
            <a:fillRect/>
          </a:stretch>
        </p:blipFill>
        <p:spPr>
          <a:xfrm>
            <a:off x="400304" y="911397"/>
            <a:ext cx="1542362" cy="859316"/>
          </a:xfrm>
          <a:prstGeom prst="rect">
            <a:avLst/>
          </a:prstGeom>
        </p:spPr>
      </p:pic>
      <p:grpSp>
        <p:nvGrpSpPr>
          <p:cNvPr id="64" name="Group 4"/>
          <p:cNvGrpSpPr>
            <a:grpSpLocks noChangeAspect="1"/>
          </p:cNvGrpSpPr>
          <p:nvPr/>
        </p:nvGrpSpPr>
        <p:grpSpPr bwMode="auto">
          <a:xfrm>
            <a:off x="715354" y="1780216"/>
            <a:ext cx="965072" cy="750714"/>
            <a:chOff x="3086" y="1578"/>
            <a:chExt cx="1058" cy="823"/>
          </a:xfrm>
          <a:solidFill>
            <a:srgbClr val="C00000"/>
          </a:solidFill>
        </p:grpSpPr>
        <p:sp>
          <p:nvSpPr>
            <p:cNvPr id="65" name="Freeform 5"/>
            <p:cNvSpPr/>
            <p:nvPr/>
          </p:nvSpPr>
          <p:spPr bwMode="auto">
            <a:xfrm>
              <a:off x="4027" y="1578"/>
              <a:ext cx="37" cy="14"/>
            </a:xfrm>
            <a:custGeom>
              <a:avLst/>
              <a:gdLst>
                <a:gd name="T0" fmla="*/ 5 w 8"/>
                <a:gd name="T1" fmla="*/ 2 h 3"/>
                <a:gd name="T2" fmla="*/ 8 w 8"/>
                <a:gd name="T3" fmla="*/ 0 h 3"/>
                <a:gd name="T4" fmla="*/ 0 w 8"/>
                <a:gd name="T5" fmla="*/ 3 h 3"/>
                <a:gd name="T6" fmla="*/ 0 w 8"/>
                <a:gd name="T7" fmla="*/ 3 h 3"/>
                <a:gd name="T8" fmla="*/ 5 w 8"/>
                <a:gd name="T9" fmla="*/ 2 h 3"/>
              </a:gdLst>
              <a:ahLst/>
              <a:cxnLst>
                <a:cxn ang="0">
                  <a:pos x="T0" y="T1"/>
                </a:cxn>
                <a:cxn ang="0">
                  <a:pos x="T2" y="T3"/>
                </a:cxn>
                <a:cxn ang="0">
                  <a:pos x="T4" y="T5"/>
                </a:cxn>
                <a:cxn ang="0">
                  <a:pos x="T6" y="T7"/>
                </a:cxn>
                <a:cxn ang="0">
                  <a:pos x="T8" y="T9"/>
                </a:cxn>
              </a:cxnLst>
              <a:rect l="0" t="0" r="r" b="b"/>
              <a:pathLst>
                <a:path w="8" h="3">
                  <a:moveTo>
                    <a:pt x="5" y="2"/>
                  </a:moveTo>
                  <a:cubicBezTo>
                    <a:pt x="6" y="1"/>
                    <a:pt x="7" y="1"/>
                    <a:pt x="8" y="0"/>
                  </a:cubicBezTo>
                  <a:cubicBezTo>
                    <a:pt x="5" y="0"/>
                    <a:pt x="3" y="2"/>
                    <a:pt x="0" y="3"/>
                  </a:cubicBezTo>
                  <a:cubicBezTo>
                    <a:pt x="0" y="3"/>
                    <a:pt x="0" y="3"/>
                    <a:pt x="0" y="3"/>
                  </a:cubicBezTo>
                  <a:cubicBezTo>
                    <a:pt x="1" y="2"/>
                    <a:pt x="3"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6"/>
            <p:cNvSpPr/>
            <p:nvPr/>
          </p:nvSpPr>
          <p:spPr bwMode="auto">
            <a:xfrm>
              <a:off x="4064" y="157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7"/>
            <p:cNvSpPr/>
            <p:nvPr/>
          </p:nvSpPr>
          <p:spPr bwMode="auto">
            <a:xfrm>
              <a:off x="3975" y="203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8"/>
            <p:cNvSpPr/>
            <p:nvPr/>
          </p:nvSpPr>
          <p:spPr bwMode="auto">
            <a:xfrm>
              <a:off x="4008" y="1691"/>
              <a:ext cx="0" cy="5"/>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9"/>
            <p:cNvSpPr>
              <a:spLocks noEditPoints="1"/>
            </p:cNvSpPr>
            <p:nvPr/>
          </p:nvSpPr>
          <p:spPr bwMode="auto">
            <a:xfrm>
              <a:off x="3096" y="1583"/>
              <a:ext cx="1010" cy="818"/>
            </a:xfrm>
            <a:custGeom>
              <a:avLst/>
              <a:gdLst>
                <a:gd name="T0" fmla="*/ 201 w 216"/>
                <a:gd name="T1" fmla="*/ 37 h 174"/>
                <a:gd name="T2" fmla="*/ 190 w 216"/>
                <a:gd name="T3" fmla="*/ 34 h 174"/>
                <a:gd name="T4" fmla="*/ 170 w 216"/>
                <a:gd name="T5" fmla="*/ 31 h 174"/>
                <a:gd name="T6" fmla="*/ 171 w 216"/>
                <a:gd name="T7" fmla="*/ 25 h 174"/>
                <a:gd name="T8" fmla="*/ 199 w 216"/>
                <a:gd name="T9" fmla="*/ 17 h 174"/>
                <a:gd name="T10" fmla="*/ 191 w 216"/>
                <a:gd name="T11" fmla="*/ 12 h 174"/>
                <a:gd name="T12" fmla="*/ 203 w 216"/>
                <a:gd name="T13" fmla="*/ 2 h 174"/>
                <a:gd name="T14" fmla="*/ 140 w 216"/>
                <a:gd name="T15" fmla="*/ 15 h 174"/>
                <a:gd name="T16" fmla="*/ 110 w 216"/>
                <a:gd name="T17" fmla="*/ 23 h 174"/>
                <a:gd name="T18" fmla="*/ 96 w 216"/>
                <a:gd name="T19" fmla="*/ 30 h 174"/>
                <a:gd name="T20" fmla="*/ 111 w 216"/>
                <a:gd name="T21" fmla="*/ 21 h 174"/>
                <a:gd name="T22" fmla="*/ 80 w 216"/>
                <a:gd name="T23" fmla="*/ 34 h 174"/>
                <a:gd name="T24" fmla="*/ 62 w 216"/>
                <a:gd name="T25" fmla="*/ 43 h 174"/>
                <a:gd name="T26" fmla="*/ 43 w 216"/>
                <a:gd name="T27" fmla="*/ 62 h 174"/>
                <a:gd name="T28" fmla="*/ 14 w 216"/>
                <a:gd name="T29" fmla="*/ 81 h 174"/>
                <a:gd name="T30" fmla="*/ 14 w 216"/>
                <a:gd name="T31" fmla="*/ 110 h 174"/>
                <a:gd name="T32" fmla="*/ 19 w 216"/>
                <a:gd name="T33" fmla="*/ 120 h 174"/>
                <a:gd name="T34" fmla="*/ 2 w 216"/>
                <a:gd name="T35" fmla="*/ 116 h 174"/>
                <a:gd name="T36" fmla="*/ 25 w 216"/>
                <a:gd name="T37" fmla="*/ 130 h 174"/>
                <a:gd name="T38" fmla="*/ 17 w 216"/>
                <a:gd name="T39" fmla="*/ 146 h 174"/>
                <a:gd name="T40" fmla="*/ 45 w 216"/>
                <a:gd name="T41" fmla="*/ 148 h 174"/>
                <a:gd name="T42" fmla="*/ 97 w 216"/>
                <a:gd name="T43" fmla="*/ 174 h 174"/>
                <a:gd name="T44" fmla="*/ 142 w 216"/>
                <a:gd name="T45" fmla="*/ 150 h 174"/>
                <a:gd name="T46" fmla="*/ 157 w 216"/>
                <a:gd name="T47" fmla="*/ 139 h 174"/>
                <a:gd name="T48" fmla="*/ 174 w 216"/>
                <a:gd name="T49" fmla="*/ 127 h 174"/>
                <a:gd name="T50" fmla="*/ 169 w 216"/>
                <a:gd name="T51" fmla="*/ 120 h 174"/>
                <a:gd name="T52" fmla="*/ 189 w 216"/>
                <a:gd name="T53" fmla="*/ 110 h 174"/>
                <a:gd name="T54" fmla="*/ 186 w 216"/>
                <a:gd name="T55" fmla="*/ 96 h 174"/>
                <a:gd name="T56" fmla="*/ 196 w 216"/>
                <a:gd name="T57" fmla="*/ 86 h 174"/>
                <a:gd name="T58" fmla="*/ 194 w 216"/>
                <a:gd name="T59" fmla="*/ 77 h 174"/>
                <a:gd name="T60" fmla="*/ 199 w 216"/>
                <a:gd name="T61" fmla="*/ 67 h 174"/>
                <a:gd name="T62" fmla="*/ 195 w 216"/>
                <a:gd name="T63" fmla="*/ 65 h 174"/>
                <a:gd name="T64" fmla="*/ 199 w 216"/>
                <a:gd name="T65" fmla="*/ 52 h 174"/>
                <a:gd name="T66" fmla="*/ 202 w 216"/>
                <a:gd name="T67" fmla="*/ 47 h 174"/>
                <a:gd name="T68" fmla="*/ 176 w 216"/>
                <a:gd name="T69" fmla="*/ 9 h 174"/>
                <a:gd name="T70" fmla="*/ 139 w 216"/>
                <a:gd name="T71" fmla="*/ 18 h 174"/>
                <a:gd name="T72" fmla="*/ 176 w 216"/>
                <a:gd name="T73" fmla="*/ 12 h 174"/>
                <a:gd name="T74" fmla="*/ 163 w 216"/>
                <a:gd name="T75" fmla="*/ 17 h 174"/>
                <a:gd name="T76" fmla="*/ 115 w 216"/>
                <a:gd name="T77" fmla="*/ 26 h 174"/>
                <a:gd name="T78" fmla="*/ 106 w 216"/>
                <a:gd name="T79" fmla="*/ 29 h 174"/>
                <a:gd name="T80" fmla="*/ 70 w 216"/>
                <a:gd name="T81" fmla="*/ 58 h 174"/>
                <a:gd name="T82" fmla="*/ 150 w 216"/>
                <a:gd name="T83" fmla="*/ 22 h 174"/>
                <a:gd name="T84" fmla="*/ 95 w 216"/>
                <a:gd name="T85" fmla="*/ 43 h 174"/>
                <a:gd name="T86" fmla="*/ 64 w 216"/>
                <a:gd name="T87" fmla="*/ 64 h 174"/>
                <a:gd name="T88" fmla="*/ 59 w 216"/>
                <a:gd name="T89" fmla="*/ 51 h 174"/>
                <a:gd name="T90" fmla="*/ 122 w 216"/>
                <a:gd name="T91" fmla="*/ 55 h 174"/>
                <a:gd name="T92" fmla="*/ 119 w 216"/>
                <a:gd name="T93" fmla="*/ 46 h 174"/>
                <a:gd name="T94" fmla="*/ 80 w 216"/>
                <a:gd name="T95" fmla="*/ 66 h 174"/>
                <a:gd name="T96" fmla="*/ 59 w 216"/>
                <a:gd name="T97" fmla="*/ 79 h 174"/>
                <a:gd name="T98" fmla="*/ 65 w 216"/>
                <a:gd name="T99" fmla="*/ 70 h 174"/>
                <a:gd name="T100" fmla="*/ 153 w 216"/>
                <a:gd name="T101" fmla="*/ 130 h 174"/>
                <a:gd name="T102" fmla="*/ 149 w 216"/>
                <a:gd name="T103" fmla="*/ 32 h 174"/>
                <a:gd name="T104" fmla="*/ 95 w 216"/>
                <a:gd name="T105" fmla="*/ 47 h 174"/>
                <a:gd name="T106" fmla="*/ 167 w 216"/>
                <a:gd name="T107" fmla="*/ 25 h 174"/>
                <a:gd name="T108" fmla="*/ 175 w 216"/>
                <a:gd name="T109" fmla="*/ 33 h 174"/>
                <a:gd name="T110" fmla="*/ 192 w 216"/>
                <a:gd name="T111" fmla="*/ 54 h 174"/>
                <a:gd name="T112" fmla="*/ 192 w 216"/>
                <a:gd name="T113" fmla="*/ 54 h 174"/>
                <a:gd name="T114" fmla="*/ 188 w 216"/>
                <a:gd name="T115" fmla="*/ 40 h 174"/>
                <a:gd name="T116" fmla="*/ 201 w 216"/>
                <a:gd name="T117" fmla="*/ 4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6" h="174">
                  <a:moveTo>
                    <a:pt x="209" y="41"/>
                  </a:moveTo>
                  <a:cubicBezTo>
                    <a:pt x="209" y="41"/>
                    <a:pt x="210" y="40"/>
                    <a:pt x="211" y="40"/>
                  </a:cubicBezTo>
                  <a:cubicBezTo>
                    <a:pt x="210" y="40"/>
                    <a:pt x="210" y="40"/>
                    <a:pt x="210" y="40"/>
                  </a:cubicBezTo>
                  <a:cubicBezTo>
                    <a:pt x="210" y="39"/>
                    <a:pt x="212" y="39"/>
                    <a:pt x="211" y="39"/>
                  </a:cubicBezTo>
                  <a:cubicBezTo>
                    <a:pt x="211" y="39"/>
                    <a:pt x="211" y="39"/>
                    <a:pt x="211" y="39"/>
                  </a:cubicBezTo>
                  <a:cubicBezTo>
                    <a:pt x="211" y="38"/>
                    <a:pt x="211" y="38"/>
                    <a:pt x="211" y="38"/>
                  </a:cubicBezTo>
                  <a:cubicBezTo>
                    <a:pt x="211" y="38"/>
                    <a:pt x="211" y="38"/>
                    <a:pt x="211" y="38"/>
                  </a:cubicBezTo>
                  <a:cubicBezTo>
                    <a:pt x="213" y="38"/>
                    <a:pt x="215" y="37"/>
                    <a:pt x="215" y="35"/>
                  </a:cubicBezTo>
                  <a:cubicBezTo>
                    <a:pt x="214" y="35"/>
                    <a:pt x="213" y="35"/>
                    <a:pt x="213" y="36"/>
                  </a:cubicBezTo>
                  <a:cubicBezTo>
                    <a:pt x="212" y="34"/>
                    <a:pt x="210" y="36"/>
                    <a:pt x="209" y="35"/>
                  </a:cubicBezTo>
                  <a:cubicBezTo>
                    <a:pt x="207" y="35"/>
                    <a:pt x="204" y="37"/>
                    <a:pt x="202" y="37"/>
                  </a:cubicBezTo>
                  <a:cubicBezTo>
                    <a:pt x="202" y="36"/>
                    <a:pt x="201" y="38"/>
                    <a:pt x="201" y="37"/>
                  </a:cubicBezTo>
                  <a:cubicBezTo>
                    <a:pt x="200" y="37"/>
                    <a:pt x="200" y="37"/>
                    <a:pt x="199" y="37"/>
                  </a:cubicBezTo>
                  <a:cubicBezTo>
                    <a:pt x="197" y="37"/>
                    <a:pt x="196" y="39"/>
                    <a:pt x="194" y="39"/>
                  </a:cubicBezTo>
                  <a:cubicBezTo>
                    <a:pt x="194" y="38"/>
                    <a:pt x="194" y="38"/>
                    <a:pt x="194" y="38"/>
                  </a:cubicBezTo>
                  <a:cubicBezTo>
                    <a:pt x="193" y="39"/>
                    <a:pt x="193" y="39"/>
                    <a:pt x="193" y="39"/>
                  </a:cubicBezTo>
                  <a:cubicBezTo>
                    <a:pt x="193" y="36"/>
                    <a:pt x="196" y="37"/>
                    <a:pt x="197" y="36"/>
                  </a:cubicBezTo>
                  <a:cubicBezTo>
                    <a:pt x="196" y="36"/>
                    <a:pt x="196" y="36"/>
                    <a:pt x="196" y="36"/>
                  </a:cubicBezTo>
                  <a:cubicBezTo>
                    <a:pt x="196" y="36"/>
                    <a:pt x="196" y="37"/>
                    <a:pt x="195" y="37"/>
                  </a:cubicBezTo>
                  <a:cubicBezTo>
                    <a:pt x="195" y="36"/>
                    <a:pt x="195" y="36"/>
                    <a:pt x="195" y="36"/>
                  </a:cubicBezTo>
                  <a:cubicBezTo>
                    <a:pt x="193" y="36"/>
                    <a:pt x="191" y="36"/>
                    <a:pt x="190" y="36"/>
                  </a:cubicBezTo>
                  <a:cubicBezTo>
                    <a:pt x="189" y="35"/>
                    <a:pt x="191" y="36"/>
                    <a:pt x="191" y="35"/>
                  </a:cubicBezTo>
                  <a:cubicBezTo>
                    <a:pt x="190" y="34"/>
                    <a:pt x="190" y="36"/>
                    <a:pt x="189" y="35"/>
                  </a:cubicBezTo>
                  <a:cubicBezTo>
                    <a:pt x="189" y="34"/>
                    <a:pt x="190" y="34"/>
                    <a:pt x="190" y="34"/>
                  </a:cubicBezTo>
                  <a:cubicBezTo>
                    <a:pt x="189" y="34"/>
                    <a:pt x="189" y="34"/>
                    <a:pt x="189" y="34"/>
                  </a:cubicBezTo>
                  <a:cubicBezTo>
                    <a:pt x="189" y="35"/>
                    <a:pt x="189" y="35"/>
                    <a:pt x="189" y="35"/>
                  </a:cubicBezTo>
                  <a:cubicBezTo>
                    <a:pt x="189" y="35"/>
                    <a:pt x="188" y="35"/>
                    <a:pt x="188" y="35"/>
                  </a:cubicBezTo>
                  <a:cubicBezTo>
                    <a:pt x="188" y="35"/>
                    <a:pt x="188" y="34"/>
                    <a:pt x="188" y="34"/>
                  </a:cubicBezTo>
                  <a:cubicBezTo>
                    <a:pt x="186" y="34"/>
                    <a:pt x="187" y="32"/>
                    <a:pt x="185" y="32"/>
                  </a:cubicBezTo>
                  <a:cubicBezTo>
                    <a:pt x="185" y="29"/>
                    <a:pt x="188" y="30"/>
                    <a:pt x="189" y="28"/>
                  </a:cubicBezTo>
                  <a:cubicBezTo>
                    <a:pt x="190" y="28"/>
                    <a:pt x="189" y="27"/>
                    <a:pt x="190" y="27"/>
                  </a:cubicBezTo>
                  <a:cubicBezTo>
                    <a:pt x="191" y="25"/>
                    <a:pt x="194" y="25"/>
                    <a:pt x="195" y="24"/>
                  </a:cubicBezTo>
                  <a:cubicBezTo>
                    <a:pt x="193" y="24"/>
                    <a:pt x="191" y="25"/>
                    <a:pt x="190" y="26"/>
                  </a:cubicBezTo>
                  <a:cubicBezTo>
                    <a:pt x="188" y="26"/>
                    <a:pt x="187" y="28"/>
                    <a:pt x="186" y="27"/>
                  </a:cubicBezTo>
                  <a:cubicBezTo>
                    <a:pt x="182" y="28"/>
                    <a:pt x="179" y="29"/>
                    <a:pt x="175" y="29"/>
                  </a:cubicBezTo>
                  <a:cubicBezTo>
                    <a:pt x="174" y="31"/>
                    <a:pt x="171" y="28"/>
                    <a:pt x="170" y="31"/>
                  </a:cubicBezTo>
                  <a:cubicBezTo>
                    <a:pt x="169" y="30"/>
                    <a:pt x="169" y="28"/>
                    <a:pt x="169" y="27"/>
                  </a:cubicBezTo>
                  <a:cubicBezTo>
                    <a:pt x="169" y="27"/>
                    <a:pt x="169" y="27"/>
                    <a:pt x="169" y="27"/>
                  </a:cubicBezTo>
                  <a:cubicBezTo>
                    <a:pt x="170" y="27"/>
                    <a:pt x="170" y="28"/>
                    <a:pt x="171" y="27"/>
                  </a:cubicBezTo>
                  <a:cubicBezTo>
                    <a:pt x="171" y="27"/>
                    <a:pt x="171" y="27"/>
                    <a:pt x="171" y="27"/>
                  </a:cubicBezTo>
                  <a:cubicBezTo>
                    <a:pt x="173" y="26"/>
                    <a:pt x="173" y="26"/>
                    <a:pt x="173" y="26"/>
                  </a:cubicBezTo>
                  <a:cubicBezTo>
                    <a:pt x="173" y="26"/>
                    <a:pt x="173" y="26"/>
                    <a:pt x="173" y="26"/>
                  </a:cubicBezTo>
                  <a:cubicBezTo>
                    <a:pt x="174" y="26"/>
                    <a:pt x="174" y="26"/>
                    <a:pt x="174" y="26"/>
                  </a:cubicBezTo>
                  <a:cubicBezTo>
                    <a:pt x="175" y="25"/>
                    <a:pt x="175" y="25"/>
                    <a:pt x="176" y="25"/>
                  </a:cubicBezTo>
                  <a:cubicBezTo>
                    <a:pt x="176" y="25"/>
                    <a:pt x="177" y="25"/>
                    <a:pt x="177" y="24"/>
                  </a:cubicBezTo>
                  <a:cubicBezTo>
                    <a:pt x="176" y="24"/>
                    <a:pt x="175" y="26"/>
                    <a:pt x="175" y="25"/>
                  </a:cubicBezTo>
                  <a:cubicBezTo>
                    <a:pt x="173" y="25"/>
                    <a:pt x="172" y="26"/>
                    <a:pt x="171" y="27"/>
                  </a:cubicBezTo>
                  <a:cubicBezTo>
                    <a:pt x="171" y="26"/>
                    <a:pt x="171" y="26"/>
                    <a:pt x="171" y="25"/>
                  </a:cubicBezTo>
                  <a:cubicBezTo>
                    <a:pt x="171" y="26"/>
                    <a:pt x="171" y="26"/>
                    <a:pt x="171" y="26"/>
                  </a:cubicBezTo>
                  <a:cubicBezTo>
                    <a:pt x="170" y="26"/>
                    <a:pt x="168" y="26"/>
                    <a:pt x="168" y="25"/>
                  </a:cubicBezTo>
                  <a:cubicBezTo>
                    <a:pt x="170" y="24"/>
                    <a:pt x="170" y="24"/>
                    <a:pt x="170" y="24"/>
                  </a:cubicBezTo>
                  <a:cubicBezTo>
                    <a:pt x="173" y="24"/>
                    <a:pt x="175" y="23"/>
                    <a:pt x="178" y="22"/>
                  </a:cubicBezTo>
                  <a:cubicBezTo>
                    <a:pt x="178" y="24"/>
                    <a:pt x="178" y="24"/>
                    <a:pt x="178" y="24"/>
                  </a:cubicBezTo>
                  <a:cubicBezTo>
                    <a:pt x="178" y="24"/>
                    <a:pt x="179" y="23"/>
                    <a:pt x="179" y="22"/>
                  </a:cubicBezTo>
                  <a:cubicBezTo>
                    <a:pt x="182" y="22"/>
                    <a:pt x="184" y="20"/>
                    <a:pt x="186" y="20"/>
                  </a:cubicBezTo>
                  <a:cubicBezTo>
                    <a:pt x="188" y="18"/>
                    <a:pt x="190" y="20"/>
                    <a:pt x="192" y="18"/>
                  </a:cubicBezTo>
                  <a:cubicBezTo>
                    <a:pt x="194" y="18"/>
                    <a:pt x="196" y="16"/>
                    <a:pt x="198" y="15"/>
                  </a:cubicBezTo>
                  <a:cubicBezTo>
                    <a:pt x="199" y="15"/>
                    <a:pt x="199" y="15"/>
                    <a:pt x="199" y="15"/>
                  </a:cubicBezTo>
                  <a:cubicBezTo>
                    <a:pt x="196" y="19"/>
                    <a:pt x="196" y="19"/>
                    <a:pt x="196" y="19"/>
                  </a:cubicBezTo>
                  <a:cubicBezTo>
                    <a:pt x="197" y="18"/>
                    <a:pt x="198" y="18"/>
                    <a:pt x="199" y="17"/>
                  </a:cubicBezTo>
                  <a:cubicBezTo>
                    <a:pt x="198" y="15"/>
                    <a:pt x="201" y="16"/>
                    <a:pt x="201" y="15"/>
                  </a:cubicBezTo>
                  <a:cubicBezTo>
                    <a:pt x="200" y="15"/>
                    <a:pt x="200" y="15"/>
                    <a:pt x="200" y="15"/>
                  </a:cubicBezTo>
                  <a:cubicBezTo>
                    <a:pt x="202" y="13"/>
                    <a:pt x="202" y="13"/>
                    <a:pt x="202" y="13"/>
                  </a:cubicBezTo>
                  <a:cubicBezTo>
                    <a:pt x="201" y="13"/>
                    <a:pt x="201" y="13"/>
                    <a:pt x="201" y="13"/>
                  </a:cubicBezTo>
                  <a:cubicBezTo>
                    <a:pt x="200" y="12"/>
                    <a:pt x="202" y="12"/>
                    <a:pt x="202" y="11"/>
                  </a:cubicBezTo>
                  <a:cubicBezTo>
                    <a:pt x="200" y="11"/>
                    <a:pt x="200" y="11"/>
                    <a:pt x="200" y="11"/>
                  </a:cubicBezTo>
                  <a:cubicBezTo>
                    <a:pt x="200" y="13"/>
                    <a:pt x="198" y="13"/>
                    <a:pt x="197" y="13"/>
                  </a:cubicBezTo>
                  <a:cubicBezTo>
                    <a:pt x="196" y="12"/>
                    <a:pt x="195" y="12"/>
                    <a:pt x="194" y="12"/>
                  </a:cubicBezTo>
                  <a:cubicBezTo>
                    <a:pt x="194" y="12"/>
                    <a:pt x="194" y="12"/>
                    <a:pt x="194" y="12"/>
                  </a:cubicBezTo>
                  <a:cubicBezTo>
                    <a:pt x="194" y="12"/>
                    <a:pt x="195" y="11"/>
                    <a:pt x="195" y="11"/>
                  </a:cubicBezTo>
                  <a:cubicBezTo>
                    <a:pt x="194" y="11"/>
                    <a:pt x="194" y="11"/>
                    <a:pt x="194" y="11"/>
                  </a:cubicBezTo>
                  <a:cubicBezTo>
                    <a:pt x="194" y="13"/>
                    <a:pt x="192" y="13"/>
                    <a:pt x="191" y="12"/>
                  </a:cubicBezTo>
                  <a:cubicBezTo>
                    <a:pt x="190" y="13"/>
                    <a:pt x="188" y="13"/>
                    <a:pt x="187" y="14"/>
                  </a:cubicBezTo>
                  <a:cubicBezTo>
                    <a:pt x="186" y="14"/>
                    <a:pt x="186" y="13"/>
                    <a:pt x="186" y="13"/>
                  </a:cubicBezTo>
                  <a:cubicBezTo>
                    <a:pt x="188" y="9"/>
                    <a:pt x="191" y="8"/>
                    <a:pt x="194" y="8"/>
                  </a:cubicBezTo>
                  <a:cubicBezTo>
                    <a:pt x="196" y="8"/>
                    <a:pt x="197" y="5"/>
                    <a:pt x="199" y="6"/>
                  </a:cubicBezTo>
                  <a:cubicBezTo>
                    <a:pt x="201" y="6"/>
                    <a:pt x="202" y="4"/>
                    <a:pt x="203" y="5"/>
                  </a:cubicBezTo>
                  <a:cubicBezTo>
                    <a:pt x="203" y="5"/>
                    <a:pt x="203" y="6"/>
                    <a:pt x="203" y="6"/>
                  </a:cubicBezTo>
                  <a:cubicBezTo>
                    <a:pt x="203" y="6"/>
                    <a:pt x="204" y="6"/>
                    <a:pt x="204" y="6"/>
                  </a:cubicBezTo>
                  <a:cubicBezTo>
                    <a:pt x="203" y="5"/>
                    <a:pt x="203" y="5"/>
                    <a:pt x="203" y="5"/>
                  </a:cubicBezTo>
                  <a:cubicBezTo>
                    <a:pt x="206" y="3"/>
                    <a:pt x="209" y="3"/>
                    <a:pt x="212" y="2"/>
                  </a:cubicBezTo>
                  <a:cubicBezTo>
                    <a:pt x="211" y="1"/>
                    <a:pt x="211" y="1"/>
                    <a:pt x="211" y="1"/>
                  </a:cubicBezTo>
                  <a:cubicBezTo>
                    <a:pt x="211" y="1"/>
                    <a:pt x="211" y="1"/>
                    <a:pt x="211" y="1"/>
                  </a:cubicBezTo>
                  <a:cubicBezTo>
                    <a:pt x="209" y="0"/>
                    <a:pt x="206" y="1"/>
                    <a:pt x="203" y="2"/>
                  </a:cubicBezTo>
                  <a:cubicBezTo>
                    <a:pt x="202" y="2"/>
                    <a:pt x="200" y="4"/>
                    <a:pt x="198" y="3"/>
                  </a:cubicBezTo>
                  <a:cubicBezTo>
                    <a:pt x="198" y="3"/>
                    <a:pt x="198" y="2"/>
                    <a:pt x="198" y="2"/>
                  </a:cubicBezTo>
                  <a:cubicBezTo>
                    <a:pt x="194" y="2"/>
                    <a:pt x="190" y="5"/>
                    <a:pt x="185" y="4"/>
                  </a:cubicBezTo>
                  <a:cubicBezTo>
                    <a:pt x="185" y="4"/>
                    <a:pt x="185" y="4"/>
                    <a:pt x="185" y="4"/>
                  </a:cubicBezTo>
                  <a:cubicBezTo>
                    <a:pt x="184" y="6"/>
                    <a:pt x="181" y="7"/>
                    <a:pt x="179" y="7"/>
                  </a:cubicBezTo>
                  <a:cubicBezTo>
                    <a:pt x="175" y="7"/>
                    <a:pt x="170" y="8"/>
                    <a:pt x="167" y="9"/>
                  </a:cubicBezTo>
                  <a:cubicBezTo>
                    <a:pt x="167" y="9"/>
                    <a:pt x="167" y="10"/>
                    <a:pt x="167" y="10"/>
                  </a:cubicBezTo>
                  <a:cubicBezTo>
                    <a:pt x="165" y="11"/>
                    <a:pt x="163" y="9"/>
                    <a:pt x="161" y="10"/>
                  </a:cubicBezTo>
                  <a:cubicBezTo>
                    <a:pt x="159" y="13"/>
                    <a:pt x="156" y="10"/>
                    <a:pt x="154" y="12"/>
                  </a:cubicBezTo>
                  <a:cubicBezTo>
                    <a:pt x="151" y="12"/>
                    <a:pt x="148" y="13"/>
                    <a:pt x="145" y="14"/>
                  </a:cubicBezTo>
                  <a:cubicBezTo>
                    <a:pt x="143" y="14"/>
                    <a:pt x="141" y="15"/>
                    <a:pt x="141" y="14"/>
                  </a:cubicBezTo>
                  <a:cubicBezTo>
                    <a:pt x="140" y="15"/>
                    <a:pt x="140" y="15"/>
                    <a:pt x="140" y="15"/>
                  </a:cubicBezTo>
                  <a:cubicBezTo>
                    <a:pt x="139" y="14"/>
                    <a:pt x="138" y="15"/>
                    <a:pt x="137" y="16"/>
                  </a:cubicBezTo>
                  <a:cubicBezTo>
                    <a:pt x="138" y="16"/>
                    <a:pt x="138" y="16"/>
                    <a:pt x="138" y="16"/>
                  </a:cubicBezTo>
                  <a:cubicBezTo>
                    <a:pt x="138" y="17"/>
                    <a:pt x="136" y="16"/>
                    <a:pt x="135" y="17"/>
                  </a:cubicBezTo>
                  <a:cubicBezTo>
                    <a:pt x="132" y="17"/>
                    <a:pt x="130" y="19"/>
                    <a:pt x="127" y="19"/>
                  </a:cubicBezTo>
                  <a:cubicBezTo>
                    <a:pt x="127" y="19"/>
                    <a:pt x="127" y="19"/>
                    <a:pt x="127" y="19"/>
                  </a:cubicBezTo>
                  <a:cubicBezTo>
                    <a:pt x="122" y="19"/>
                    <a:pt x="122" y="19"/>
                    <a:pt x="122" y="19"/>
                  </a:cubicBezTo>
                  <a:cubicBezTo>
                    <a:pt x="122" y="20"/>
                    <a:pt x="122" y="20"/>
                    <a:pt x="122" y="20"/>
                  </a:cubicBezTo>
                  <a:cubicBezTo>
                    <a:pt x="122" y="20"/>
                    <a:pt x="121" y="20"/>
                    <a:pt x="121" y="20"/>
                  </a:cubicBezTo>
                  <a:cubicBezTo>
                    <a:pt x="120" y="21"/>
                    <a:pt x="119" y="20"/>
                    <a:pt x="119" y="22"/>
                  </a:cubicBezTo>
                  <a:cubicBezTo>
                    <a:pt x="117" y="21"/>
                    <a:pt x="115" y="23"/>
                    <a:pt x="113" y="23"/>
                  </a:cubicBezTo>
                  <a:cubicBezTo>
                    <a:pt x="112" y="23"/>
                    <a:pt x="110" y="25"/>
                    <a:pt x="109" y="24"/>
                  </a:cubicBezTo>
                  <a:cubicBezTo>
                    <a:pt x="110" y="23"/>
                    <a:pt x="110" y="23"/>
                    <a:pt x="110" y="23"/>
                  </a:cubicBezTo>
                  <a:cubicBezTo>
                    <a:pt x="110" y="24"/>
                    <a:pt x="108" y="24"/>
                    <a:pt x="109" y="24"/>
                  </a:cubicBezTo>
                  <a:cubicBezTo>
                    <a:pt x="109" y="24"/>
                    <a:pt x="109" y="24"/>
                    <a:pt x="109" y="24"/>
                  </a:cubicBezTo>
                  <a:cubicBezTo>
                    <a:pt x="109" y="25"/>
                    <a:pt x="108" y="25"/>
                    <a:pt x="108" y="25"/>
                  </a:cubicBezTo>
                  <a:cubicBezTo>
                    <a:pt x="108" y="25"/>
                    <a:pt x="109" y="25"/>
                    <a:pt x="109" y="25"/>
                  </a:cubicBezTo>
                  <a:cubicBezTo>
                    <a:pt x="109" y="26"/>
                    <a:pt x="109" y="26"/>
                    <a:pt x="109" y="26"/>
                  </a:cubicBezTo>
                  <a:cubicBezTo>
                    <a:pt x="108" y="26"/>
                    <a:pt x="108" y="26"/>
                    <a:pt x="107" y="26"/>
                  </a:cubicBezTo>
                  <a:cubicBezTo>
                    <a:pt x="107" y="27"/>
                    <a:pt x="107" y="27"/>
                    <a:pt x="107" y="27"/>
                  </a:cubicBezTo>
                  <a:cubicBezTo>
                    <a:pt x="106" y="27"/>
                    <a:pt x="105" y="28"/>
                    <a:pt x="105" y="27"/>
                  </a:cubicBezTo>
                  <a:cubicBezTo>
                    <a:pt x="105" y="25"/>
                    <a:pt x="106" y="25"/>
                    <a:pt x="106" y="25"/>
                  </a:cubicBezTo>
                  <a:cubicBezTo>
                    <a:pt x="105" y="25"/>
                    <a:pt x="104" y="26"/>
                    <a:pt x="103" y="26"/>
                  </a:cubicBezTo>
                  <a:cubicBezTo>
                    <a:pt x="101" y="28"/>
                    <a:pt x="98" y="28"/>
                    <a:pt x="96" y="30"/>
                  </a:cubicBezTo>
                  <a:cubicBezTo>
                    <a:pt x="96" y="30"/>
                    <a:pt x="96" y="30"/>
                    <a:pt x="96" y="30"/>
                  </a:cubicBezTo>
                  <a:cubicBezTo>
                    <a:pt x="95" y="33"/>
                    <a:pt x="92" y="30"/>
                    <a:pt x="91" y="32"/>
                  </a:cubicBezTo>
                  <a:cubicBezTo>
                    <a:pt x="88" y="33"/>
                    <a:pt x="86" y="36"/>
                    <a:pt x="83" y="36"/>
                  </a:cubicBezTo>
                  <a:cubicBezTo>
                    <a:pt x="80" y="40"/>
                    <a:pt x="74" y="39"/>
                    <a:pt x="71" y="44"/>
                  </a:cubicBezTo>
                  <a:cubicBezTo>
                    <a:pt x="68" y="44"/>
                    <a:pt x="65" y="48"/>
                    <a:pt x="62" y="48"/>
                  </a:cubicBezTo>
                  <a:cubicBezTo>
                    <a:pt x="62" y="48"/>
                    <a:pt x="62" y="48"/>
                    <a:pt x="62" y="48"/>
                  </a:cubicBezTo>
                  <a:cubicBezTo>
                    <a:pt x="65" y="45"/>
                    <a:pt x="70" y="41"/>
                    <a:pt x="74" y="39"/>
                  </a:cubicBezTo>
                  <a:cubicBezTo>
                    <a:pt x="76" y="38"/>
                    <a:pt x="78" y="37"/>
                    <a:pt x="80" y="36"/>
                  </a:cubicBezTo>
                  <a:cubicBezTo>
                    <a:pt x="83" y="36"/>
                    <a:pt x="84" y="33"/>
                    <a:pt x="87" y="32"/>
                  </a:cubicBezTo>
                  <a:cubicBezTo>
                    <a:pt x="92" y="29"/>
                    <a:pt x="98" y="27"/>
                    <a:pt x="103" y="24"/>
                  </a:cubicBezTo>
                  <a:cubicBezTo>
                    <a:pt x="114" y="19"/>
                    <a:pt x="125" y="16"/>
                    <a:pt x="137" y="13"/>
                  </a:cubicBezTo>
                  <a:cubicBezTo>
                    <a:pt x="142" y="12"/>
                    <a:pt x="147" y="11"/>
                    <a:pt x="152" y="9"/>
                  </a:cubicBezTo>
                  <a:cubicBezTo>
                    <a:pt x="138" y="12"/>
                    <a:pt x="124" y="15"/>
                    <a:pt x="111" y="21"/>
                  </a:cubicBezTo>
                  <a:cubicBezTo>
                    <a:pt x="107" y="21"/>
                    <a:pt x="105" y="24"/>
                    <a:pt x="101" y="24"/>
                  </a:cubicBezTo>
                  <a:cubicBezTo>
                    <a:pt x="102" y="23"/>
                    <a:pt x="102" y="23"/>
                    <a:pt x="102" y="23"/>
                  </a:cubicBezTo>
                  <a:cubicBezTo>
                    <a:pt x="107" y="21"/>
                    <a:pt x="111" y="19"/>
                    <a:pt x="115" y="17"/>
                  </a:cubicBezTo>
                  <a:cubicBezTo>
                    <a:pt x="116" y="17"/>
                    <a:pt x="117" y="18"/>
                    <a:pt x="117" y="17"/>
                  </a:cubicBezTo>
                  <a:cubicBezTo>
                    <a:pt x="116" y="17"/>
                    <a:pt x="115" y="18"/>
                    <a:pt x="113" y="18"/>
                  </a:cubicBezTo>
                  <a:cubicBezTo>
                    <a:pt x="110" y="20"/>
                    <a:pt x="106" y="20"/>
                    <a:pt x="103" y="23"/>
                  </a:cubicBezTo>
                  <a:cubicBezTo>
                    <a:pt x="100" y="22"/>
                    <a:pt x="99" y="25"/>
                    <a:pt x="97" y="25"/>
                  </a:cubicBezTo>
                  <a:cubicBezTo>
                    <a:pt x="93" y="26"/>
                    <a:pt x="88" y="28"/>
                    <a:pt x="85" y="30"/>
                  </a:cubicBezTo>
                  <a:cubicBezTo>
                    <a:pt x="85" y="32"/>
                    <a:pt x="83" y="32"/>
                    <a:pt x="82" y="33"/>
                  </a:cubicBezTo>
                  <a:cubicBezTo>
                    <a:pt x="83" y="33"/>
                    <a:pt x="83" y="32"/>
                    <a:pt x="83" y="33"/>
                  </a:cubicBezTo>
                  <a:cubicBezTo>
                    <a:pt x="83" y="33"/>
                    <a:pt x="83" y="33"/>
                    <a:pt x="83" y="33"/>
                  </a:cubicBezTo>
                  <a:cubicBezTo>
                    <a:pt x="82" y="33"/>
                    <a:pt x="81" y="35"/>
                    <a:pt x="80" y="34"/>
                  </a:cubicBezTo>
                  <a:cubicBezTo>
                    <a:pt x="82" y="33"/>
                    <a:pt x="82" y="33"/>
                    <a:pt x="82" y="33"/>
                  </a:cubicBezTo>
                  <a:cubicBezTo>
                    <a:pt x="81" y="33"/>
                    <a:pt x="81" y="33"/>
                    <a:pt x="80" y="33"/>
                  </a:cubicBezTo>
                  <a:cubicBezTo>
                    <a:pt x="79" y="34"/>
                    <a:pt x="79" y="34"/>
                    <a:pt x="79" y="34"/>
                  </a:cubicBezTo>
                  <a:cubicBezTo>
                    <a:pt x="79" y="34"/>
                    <a:pt x="80" y="34"/>
                    <a:pt x="80" y="35"/>
                  </a:cubicBezTo>
                  <a:cubicBezTo>
                    <a:pt x="77" y="37"/>
                    <a:pt x="73" y="40"/>
                    <a:pt x="69" y="41"/>
                  </a:cubicBezTo>
                  <a:cubicBezTo>
                    <a:pt x="68" y="41"/>
                    <a:pt x="67" y="42"/>
                    <a:pt x="65" y="42"/>
                  </a:cubicBezTo>
                  <a:cubicBezTo>
                    <a:pt x="67" y="41"/>
                    <a:pt x="69" y="40"/>
                    <a:pt x="70" y="39"/>
                  </a:cubicBezTo>
                  <a:cubicBezTo>
                    <a:pt x="71" y="38"/>
                    <a:pt x="72" y="38"/>
                    <a:pt x="72" y="37"/>
                  </a:cubicBezTo>
                  <a:cubicBezTo>
                    <a:pt x="69" y="39"/>
                    <a:pt x="65" y="41"/>
                    <a:pt x="64" y="43"/>
                  </a:cubicBezTo>
                  <a:cubicBezTo>
                    <a:pt x="64" y="43"/>
                    <a:pt x="64" y="43"/>
                    <a:pt x="64" y="43"/>
                  </a:cubicBezTo>
                  <a:cubicBezTo>
                    <a:pt x="63" y="44"/>
                    <a:pt x="63" y="45"/>
                    <a:pt x="62" y="44"/>
                  </a:cubicBezTo>
                  <a:cubicBezTo>
                    <a:pt x="63" y="44"/>
                    <a:pt x="62" y="44"/>
                    <a:pt x="62" y="43"/>
                  </a:cubicBezTo>
                  <a:cubicBezTo>
                    <a:pt x="58" y="46"/>
                    <a:pt x="54" y="50"/>
                    <a:pt x="49" y="51"/>
                  </a:cubicBezTo>
                  <a:cubicBezTo>
                    <a:pt x="48" y="54"/>
                    <a:pt x="45" y="54"/>
                    <a:pt x="44" y="56"/>
                  </a:cubicBezTo>
                  <a:cubicBezTo>
                    <a:pt x="40" y="59"/>
                    <a:pt x="36" y="61"/>
                    <a:pt x="33" y="65"/>
                  </a:cubicBezTo>
                  <a:cubicBezTo>
                    <a:pt x="37" y="62"/>
                    <a:pt x="41" y="59"/>
                    <a:pt x="44" y="55"/>
                  </a:cubicBezTo>
                  <a:cubicBezTo>
                    <a:pt x="45" y="56"/>
                    <a:pt x="46" y="55"/>
                    <a:pt x="46" y="55"/>
                  </a:cubicBezTo>
                  <a:cubicBezTo>
                    <a:pt x="48" y="55"/>
                    <a:pt x="49" y="51"/>
                    <a:pt x="51" y="52"/>
                  </a:cubicBezTo>
                  <a:cubicBezTo>
                    <a:pt x="51" y="52"/>
                    <a:pt x="50" y="54"/>
                    <a:pt x="49" y="53"/>
                  </a:cubicBezTo>
                  <a:cubicBezTo>
                    <a:pt x="47" y="57"/>
                    <a:pt x="41" y="60"/>
                    <a:pt x="39" y="63"/>
                  </a:cubicBezTo>
                  <a:cubicBezTo>
                    <a:pt x="41" y="64"/>
                    <a:pt x="43" y="61"/>
                    <a:pt x="45" y="59"/>
                  </a:cubicBezTo>
                  <a:cubicBezTo>
                    <a:pt x="45" y="60"/>
                    <a:pt x="46" y="59"/>
                    <a:pt x="46" y="60"/>
                  </a:cubicBezTo>
                  <a:cubicBezTo>
                    <a:pt x="43" y="62"/>
                    <a:pt x="43" y="62"/>
                    <a:pt x="43" y="62"/>
                  </a:cubicBezTo>
                  <a:cubicBezTo>
                    <a:pt x="43" y="62"/>
                    <a:pt x="43" y="62"/>
                    <a:pt x="43" y="62"/>
                  </a:cubicBezTo>
                  <a:cubicBezTo>
                    <a:pt x="41" y="64"/>
                    <a:pt x="39" y="66"/>
                    <a:pt x="37" y="68"/>
                  </a:cubicBezTo>
                  <a:cubicBezTo>
                    <a:pt x="35" y="69"/>
                    <a:pt x="34" y="70"/>
                    <a:pt x="33" y="71"/>
                  </a:cubicBezTo>
                  <a:cubicBezTo>
                    <a:pt x="31" y="73"/>
                    <a:pt x="30" y="74"/>
                    <a:pt x="28" y="76"/>
                  </a:cubicBezTo>
                  <a:cubicBezTo>
                    <a:pt x="25" y="74"/>
                    <a:pt x="24" y="80"/>
                    <a:pt x="22" y="76"/>
                  </a:cubicBezTo>
                  <a:cubicBezTo>
                    <a:pt x="23" y="75"/>
                    <a:pt x="24" y="74"/>
                    <a:pt x="23" y="74"/>
                  </a:cubicBezTo>
                  <a:cubicBezTo>
                    <a:pt x="23" y="73"/>
                    <a:pt x="23" y="74"/>
                    <a:pt x="23" y="74"/>
                  </a:cubicBezTo>
                  <a:cubicBezTo>
                    <a:pt x="22" y="73"/>
                    <a:pt x="22" y="75"/>
                    <a:pt x="21" y="75"/>
                  </a:cubicBezTo>
                  <a:cubicBezTo>
                    <a:pt x="20" y="76"/>
                    <a:pt x="19" y="74"/>
                    <a:pt x="18" y="76"/>
                  </a:cubicBezTo>
                  <a:cubicBezTo>
                    <a:pt x="17" y="75"/>
                    <a:pt x="16" y="75"/>
                    <a:pt x="15" y="74"/>
                  </a:cubicBezTo>
                  <a:cubicBezTo>
                    <a:pt x="14" y="74"/>
                    <a:pt x="13" y="73"/>
                    <a:pt x="13" y="73"/>
                  </a:cubicBezTo>
                  <a:cubicBezTo>
                    <a:pt x="13" y="74"/>
                    <a:pt x="13" y="75"/>
                    <a:pt x="13" y="75"/>
                  </a:cubicBezTo>
                  <a:cubicBezTo>
                    <a:pt x="14" y="77"/>
                    <a:pt x="16" y="79"/>
                    <a:pt x="14" y="81"/>
                  </a:cubicBezTo>
                  <a:cubicBezTo>
                    <a:pt x="15" y="84"/>
                    <a:pt x="14" y="87"/>
                    <a:pt x="16" y="89"/>
                  </a:cubicBezTo>
                  <a:cubicBezTo>
                    <a:pt x="15" y="90"/>
                    <a:pt x="15" y="90"/>
                    <a:pt x="15" y="90"/>
                  </a:cubicBezTo>
                  <a:cubicBezTo>
                    <a:pt x="16" y="90"/>
                    <a:pt x="16" y="90"/>
                    <a:pt x="16" y="90"/>
                  </a:cubicBezTo>
                  <a:cubicBezTo>
                    <a:pt x="18" y="93"/>
                    <a:pt x="13" y="92"/>
                    <a:pt x="13" y="94"/>
                  </a:cubicBezTo>
                  <a:cubicBezTo>
                    <a:pt x="13" y="95"/>
                    <a:pt x="15" y="97"/>
                    <a:pt x="13" y="98"/>
                  </a:cubicBezTo>
                  <a:cubicBezTo>
                    <a:pt x="13" y="99"/>
                    <a:pt x="13" y="99"/>
                    <a:pt x="13" y="99"/>
                  </a:cubicBezTo>
                  <a:cubicBezTo>
                    <a:pt x="13" y="99"/>
                    <a:pt x="12" y="100"/>
                    <a:pt x="11" y="100"/>
                  </a:cubicBezTo>
                  <a:cubicBezTo>
                    <a:pt x="11" y="101"/>
                    <a:pt x="12" y="102"/>
                    <a:pt x="12" y="102"/>
                  </a:cubicBezTo>
                  <a:cubicBezTo>
                    <a:pt x="13" y="104"/>
                    <a:pt x="15" y="102"/>
                    <a:pt x="16" y="103"/>
                  </a:cubicBezTo>
                  <a:cubicBezTo>
                    <a:pt x="17" y="104"/>
                    <a:pt x="19" y="105"/>
                    <a:pt x="18" y="106"/>
                  </a:cubicBezTo>
                  <a:cubicBezTo>
                    <a:pt x="17" y="109"/>
                    <a:pt x="14" y="108"/>
                    <a:pt x="13" y="110"/>
                  </a:cubicBezTo>
                  <a:cubicBezTo>
                    <a:pt x="13" y="111"/>
                    <a:pt x="14" y="110"/>
                    <a:pt x="14" y="110"/>
                  </a:cubicBezTo>
                  <a:cubicBezTo>
                    <a:pt x="15" y="110"/>
                    <a:pt x="15" y="110"/>
                    <a:pt x="15" y="111"/>
                  </a:cubicBezTo>
                  <a:cubicBezTo>
                    <a:pt x="15" y="110"/>
                    <a:pt x="16" y="110"/>
                    <a:pt x="17" y="110"/>
                  </a:cubicBezTo>
                  <a:cubicBezTo>
                    <a:pt x="18" y="110"/>
                    <a:pt x="19" y="109"/>
                    <a:pt x="19" y="108"/>
                  </a:cubicBezTo>
                  <a:cubicBezTo>
                    <a:pt x="21" y="108"/>
                    <a:pt x="19" y="110"/>
                    <a:pt x="20" y="111"/>
                  </a:cubicBezTo>
                  <a:cubicBezTo>
                    <a:pt x="21" y="111"/>
                    <a:pt x="22" y="112"/>
                    <a:pt x="22" y="111"/>
                  </a:cubicBezTo>
                  <a:cubicBezTo>
                    <a:pt x="23" y="113"/>
                    <a:pt x="24" y="112"/>
                    <a:pt x="24" y="113"/>
                  </a:cubicBezTo>
                  <a:cubicBezTo>
                    <a:pt x="24" y="113"/>
                    <a:pt x="24" y="113"/>
                    <a:pt x="23" y="113"/>
                  </a:cubicBezTo>
                  <a:cubicBezTo>
                    <a:pt x="22" y="116"/>
                    <a:pt x="20" y="113"/>
                    <a:pt x="18" y="116"/>
                  </a:cubicBezTo>
                  <a:cubicBezTo>
                    <a:pt x="18" y="116"/>
                    <a:pt x="17" y="117"/>
                    <a:pt x="18" y="117"/>
                  </a:cubicBezTo>
                  <a:cubicBezTo>
                    <a:pt x="20" y="116"/>
                    <a:pt x="21" y="119"/>
                    <a:pt x="22" y="118"/>
                  </a:cubicBezTo>
                  <a:cubicBezTo>
                    <a:pt x="23" y="119"/>
                    <a:pt x="21" y="120"/>
                    <a:pt x="21" y="120"/>
                  </a:cubicBezTo>
                  <a:cubicBezTo>
                    <a:pt x="20" y="121"/>
                    <a:pt x="19" y="120"/>
                    <a:pt x="19" y="120"/>
                  </a:cubicBezTo>
                  <a:cubicBezTo>
                    <a:pt x="17" y="121"/>
                    <a:pt x="15" y="122"/>
                    <a:pt x="13" y="123"/>
                  </a:cubicBezTo>
                  <a:cubicBezTo>
                    <a:pt x="11" y="123"/>
                    <a:pt x="10" y="121"/>
                    <a:pt x="10" y="120"/>
                  </a:cubicBezTo>
                  <a:cubicBezTo>
                    <a:pt x="8" y="120"/>
                    <a:pt x="6" y="119"/>
                    <a:pt x="5" y="117"/>
                  </a:cubicBezTo>
                  <a:cubicBezTo>
                    <a:pt x="5" y="117"/>
                    <a:pt x="5" y="117"/>
                    <a:pt x="5" y="117"/>
                  </a:cubicBezTo>
                  <a:cubicBezTo>
                    <a:pt x="5" y="116"/>
                    <a:pt x="5" y="116"/>
                    <a:pt x="5" y="116"/>
                  </a:cubicBezTo>
                  <a:cubicBezTo>
                    <a:pt x="5" y="117"/>
                    <a:pt x="5" y="117"/>
                    <a:pt x="5" y="117"/>
                  </a:cubicBezTo>
                  <a:cubicBezTo>
                    <a:pt x="3" y="118"/>
                    <a:pt x="5" y="116"/>
                    <a:pt x="3" y="115"/>
                  </a:cubicBezTo>
                  <a:cubicBezTo>
                    <a:pt x="4" y="115"/>
                    <a:pt x="4" y="115"/>
                    <a:pt x="4" y="115"/>
                  </a:cubicBezTo>
                  <a:cubicBezTo>
                    <a:pt x="5" y="113"/>
                    <a:pt x="3" y="113"/>
                    <a:pt x="3" y="112"/>
                  </a:cubicBezTo>
                  <a:cubicBezTo>
                    <a:pt x="1" y="112"/>
                    <a:pt x="3" y="113"/>
                    <a:pt x="2" y="114"/>
                  </a:cubicBezTo>
                  <a:cubicBezTo>
                    <a:pt x="2" y="114"/>
                    <a:pt x="2" y="114"/>
                    <a:pt x="2" y="114"/>
                  </a:cubicBezTo>
                  <a:cubicBezTo>
                    <a:pt x="2" y="116"/>
                    <a:pt x="2" y="116"/>
                    <a:pt x="2" y="116"/>
                  </a:cubicBezTo>
                  <a:cubicBezTo>
                    <a:pt x="0" y="117"/>
                    <a:pt x="4" y="118"/>
                    <a:pt x="2" y="119"/>
                  </a:cubicBezTo>
                  <a:cubicBezTo>
                    <a:pt x="2" y="119"/>
                    <a:pt x="2" y="119"/>
                    <a:pt x="2" y="119"/>
                  </a:cubicBezTo>
                  <a:cubicBezTo>
                    <a:pt x="3" y="119"/>
                    <a:pt x="3" y="119"/>
                    <a:pt x="4" y="119"/>
                  </a:cubicBezTo>
                  <a:cubicBezTo>
                    <a:pt x="5" y="118"/>
                    <a:pt x="7" y="119"/>
                    <a:pt x="8" y="120"/>
                  </a:cubicBezTo>
                  <a:cubicBezTo>
                    <a:pt x="7" y="121"/>
                    <a:pt x="5" y="121"/>
                    <a:pt x="5" y="121"/>
                  </a:cubicBezTo>
                  <a:cubicBezTo>
                    <a:pt x="5" y="122"/>
                    <a:pt x="6" y="123"/>
                    <a:pt x="6" y="123"/>
                  </a:cubicBezTo>
                  <a:cubicBezTo>
                    <a:pt x="8" y="124"/>
                    <a:pt x="8" y="122"/>
                    <a:pt x="9" y="122"/>
                  </a:cubicBezTo>
                  <a:cubicBezTo>
                    <a:pt x="10" y="124"/>
                    <a:pt x="10" y="124"/>
                    <a:pt x="10" y="124"/>
                  </a:cubicBezTo>
                  <a:cubicBezTo>
                    <a:pt x="12" y="125"/>
                    <a:pt x="12" y="127"/>
                    <a:pt x="14" y="126"/>
                  </a:cubicBezTo>
                  <a:cubicBezTo>
                    <a:pt x="16" y="128"/>
                    <a:pt x="20" y="127"/>
                    <a:pt x="22" y="129"/>
                  </a:cubicBezTo>
                  <a:cubicBezTo>
                    <a:pt x="20" y="130"/>
                    <a:pt x="20" y="130"/>
                    <a:pt x="20" y="130"/>
                  </a:cubicBezTo>
                  <a:cubicBezTo>
                    <a:pt x="22" y="130"/>
                    <a:pt x="24" y="132"/>
                    <a:pt x="25" y="130"/>
                  </a:cubicBezTo>
                  <a:cubicBezTo>
                    <a:pt x="27" y="131"/>
                    <a:pt x="29" y="133"/>
                    <a:pt x="30" y="135"/>
                  </a:cubicBezTo>
                  <a:cubicBezTo>
                    <a:pt x="30" y="135"/>
                    <a:pt x="30" y="135"/>
                    <a:pt x="30" y="135"/>
                  </a:cubicBezTo>
                  <a:cubicBezTo>
                    <a:pt x="29" y="136"/>
                    <a:pt x="29" y="135"/>
                    <a:pt x="28" y="135"/>
                  </a:cubicBezTo>
                  <a:cubicBezTo>
                    <a:pt x="28" y="135"/>
                    <a:pt x="28" y="135"/>
                    <a:pt x="28" y="135"/>
                  </a:cubicBezTo>
                  <a:cubicBezTo>
                    <a:pt x="28" y="135"/>
                    <a:pt x="28" y="136"/>
                    <a:pt x="28" y="136"/>
                  </a:cubicBezTo>
                  <a:cubicBezTo>
                    <a:pt x="29" y="136"/>
                    <a:pt x="29" y="136"/>
                    <a:pt x="29" y="136"/>
                  </a:cubicBezTo>
                  <a:cubicBezTo>
                    <a:pt x="32" y="134"/>
                    <a:pt x="31" y="138"/>
                    <a:pt x="33" y="139"/>
                  </a:cubicBezTo>
                  <a:cubicBezTo>
                    <a:pt x="32" y="140"/>
                    <a:pt x="31" y="138"/>
                    <a:pt x="31" y="139"/>
                  </a:cubicBezTo>
                  <a:cubicBezTo>
                    <a:pt x="32" y="139"/>
                    <a:pt x="32" y="139"/>
                    <a:pt x="32" y="139"/>
                  </a:cubicBezTo>
                  <a:cubicBezTo>
                    <a:pt x="27" y="142"/>
                    <a:pt x="22" y="142"/>
                    <a:pt x="16" y="143"/>
                  </a:cubicBezTo>
                  <a:cubicBezTo>
                    <a:pt x="16" y="143"/>
                    <a:pt x="16" y="145"/>
                    <a:pt x="14" y="145"/>
                  </a:cubicBezTo>
                  <a:cubicBezTo>
                    <a:pt x="15" y="146"/>
                    <a:pt x="17" y="145"/>
                    <a:pt x="17" y="146"/>
                  </a:cubicBezTo>
                  <a:cubicBezTo>
                    <a:pt x="19" y="145"/>
                    <a:pt x="21" y="146"/>
                    <a:pt x="22" y="145"/>
                  </a:cubicBezTo>
                  <a:cubicBezTo>
                    <a:pt x="22" y="145"/>
                    <a:pt x="22" y="145"/>
                    <a:pt x="22" y="145"/>
                  </a:cubicBezTo>
                  <a:cubicBezTo>
                    <a:pt x="26" y="146"/>
                    <a:pt x="29" y="147"/>
                    <a:pt x="33" y="148"/>
                  </a:cubicBezTo>
                  <a:cubicBezTo>
                    <a:pt x="30" y="146"/>
                    <a:pt x="27" y="147"/>
                    <a:pt x="24" y="145"/>
                  </a:cubicBezTo>
                  <a:cubicBezTo>
                    <a:pt x="24" y="145"/>
                    <a:pt x="24" y="145"/>
                    <a:pt x="24" y="145"/>
                  </a:cubicBezTo>
                  <a:cubicBezTo>
                    <a:pt x="26" y="144"/>
                    <a:pt x="28" y="144"/>
                    <a:pt x="30" y="144"/>
                  </a:cubicBezTo>
                  <a:cubicBezTo>
                    <a:pt x="30" y="144"/>
                    <a:pt x="31" y="143"/>
                    <a:pt x="31" y="143"/>
                  </a:cubicBezTo>
                  <a:cubicBezTo>
                    <a:pt x="34" y="142"/>
                    <a:pt x="36" y="143"/>
                    <a:pt x="38" y="141"/>
                  </a:cubicBezTo>
                  <a:cubicBezTo>
                    <a:pt x="39" y="142"/>
                    <a:pt x="39" y="143"/>
                    <a:pt x="39" y="144"/>
                  </a:cubicBezTo>
                  <a:cubicBezTo>
                    <a:pt x="42" y="145"/>
                    <a:pt x="43" y="146"/>
                    <a:pt x="45" y="148"/>
                  </a:cubicBezTo>
                  <a:cubicBezTo>
                    <a:pt x="45" y="148"/>
                    <a:pt x="45" y="148"/>
                    <a:pt x="45" y="148"/>
                  </a:cubicBezTo>
                  <a:cubicBezTo>
                    <a:pt x="45" y="148"/>
                    <a:pt x="45" y="148"/>
                    <a:pt x="45" y="148"/>
                  </a:cubicBezTo>
                  <a:cubicBezTo>
                    <a:pt x="45" y="151"/>
                    <a:pt x="49" y="150"/>
                    <a:pt x="48" y="152"/>
                  </a:cubicBezTo>
                  <a:cubicBezTo>
                    <a:pt x="49" y="152"/>
                    <a:pt x="49" y="152"/>
                    <a:pt x="49" y="152"/>
                  </a:cubicBezTo>
                  <a:cubicBezTo>
                    <a:pt x="50" y="154"/>
                    <a:pt x="53" y="155"/>
                    <a:pt x="53" y="156"/>
                  </a:cubicBezTo>
                  <a:cubicBezTo>
                    <a:pt x="56" y="157"/>
                    <a:pt x="58" y="159"/>
                    <a:pt x="60" y="159"/>
                  </a:cubicBezTo>
                  <a:cubicBezTo>
                    <a:pt x="63" y="158"/>
                    <a:pt x="65" y="162"/>
                    <a:pt x="67" y="159"/>
                  </a:cubicBezTo>
                  <a:cubicBezTo>
                    <a:pt x="67" y="160"/>
                    <a:pt x="68" y="159"/>
                    <a:pt x="69" y="160"/>
                  </a:cubicBezTo>
                  <a:cubicBezTo>
                    <a:pt x="69" y="157"/>
                    <a:pt x="70" y="161"/>
                    <a:pt x="71" y="159"/>
                  </a:cubicBezTo>
                  <a:cubicBezTo>
                    <a:pt x="72" y="159"/>
                    <a:pt x="74" y="158"/>
                    <a:pt x="74" y="160"/>
                  </a:cubicBezTo>
                  <a:cubicBezTo>
                    <a:pt x="76" y="162"/>
                    <a:pt x="78" y="164"/>
                    <a:pt x="79" y="167"/>
                  </a:cubicBezTo>
                  <a:cubicBezTo>
                    <a:pt x="82" y="168"/>
                    <a:pt x="84" y="169"/>
                    <a:pt x="86" y="172"/>
                  </a:cubicBezTo>
                  <a:cubicBezTo>
                    <a:pt x="88" y="172"/>
                    <a:pt x="88" y="173"/>
                    <a:pt x="90" y="173"/>
                  </a:cubicBezTo>
                  <a:cubicBezTo>
                    <a:pt x="92" y="174"/>
                    <a:pt x="94" y="174"/>
                    <a:pt x="97" y="174"/>
                  </a:cubicBezTo>
                  <a:cubicBezTo>
                    <a:pt x="98" y="174"/>
                    <a:pt x="98" y="173"/>
                    <a:pt x="99" y="173"/>
                  </a:cubicBezTo>
                  <a:cubicBezTo>
                    <a:pt x="100" y="173"/>
                    <a:pt x="103" y="173"/>
                    <a:pt x="104" y="171"/>
                  </a:cubicBezTo>
                  <a:cubicBezTo>
                    <a:pt x="107" y="173"/>
                    <a:pt x="108" y="169"/>
                    <a:pt x="110" y="168"/>
                  </a:cubicBezTo>
                  <a:cubicBezTo>
                    <a:pt x="110" y="169"/>
                    <a:pt x="110" y="169"/>
                    <a:pt x="110" y="169"/>
                  </a:cubicBezTo>
                  <a:cubicBezTo>
                    <a:pt x="111" y="167"/>
                    <a:pt x="114" y="166"/>
                    <a:pt x="116" y="166"/>
                  </a:cubicBezTo>
                  <a:cubicBezTo>
                    <a:pt x="119" y="162"/>
                    <a:pt x="124" y="161"/>
                    <a:pt x="128" y="158"/>
                  </a:cubicBezTo>
                  <a:cubicBezTo>
                    <a:pt x="128" y="158"/>
                    <a:pt x="128" y="158"/>
                    <a:pt x="128" y="158"/>
                  </a:cubicBezTo>
                  <a:cubicBezTo>
                    <a:pt x="131" y="156"/>
                    <a:pt x="134" y="154"/>
                    <a:pt x="137" y="153"/>
                  </a:cubicBezTo>
                  <a:cubicBezTo>
                    <a:pt x="137" y="153"/>
                    <a:pt x="137" y="153"/>
                    <a:pt x="136" y="153"/>
                  </a:cubicBezTo>
                  <a:cubicBezTo>
                    <a:pt x="138" y="152"/>
                    <a:pt x="139" y="150"/>
                    <a:pt x="140" y="151"/>
                  </a:cubicBezTo>
                  <a:cubicBezTo>
                    <a:pt x="140" y="150"/>
                    <a:pt x="140" y="150"/>
                    <a:pt x="140" y="150"/>
                  </a:cubicBezTo>
                  <a:cubicBezTo>
                    <a:pt x="140" y="150"/>
                    <a:pt x="141" y="150"/>
                    <a:pt x="142" y="150"/>
                  </a:cubicBezTo>
                  <a:cubicBezTo>
                    <a:pt x="142" y="148"/>
                    <a:pt x="143" y="147"/>
                    <a:pt x="145" y="147"/>
                  </a:cubicBezTo>
                  <a:cubicBezTo>
                    <a:pt x="145" y="145"/>
                    <a:pt x="147" y="146"/>
                    <a:pt x="148" y="145"/>
                  </a:cubicBezTo>
                  <a:cubicBezTo>
                    <a:pt x="148" y="145"/>
                    <a:pt x="149" y="144"/>
                    <a:pt x="150" y="144"/>
                  </a:cubicBezTo>
                  <a:cubicBezTo>
                    <a:pt x="151" y="142"/>
                    <a:pt x="152" y="145"/>
                    <a:pt x="153" y="143"/>
                  </a:cubicBezTo>
                  <a:cubicBezTo>
                    <a:pt x="153" y="143"/>
                    <a:pt x="153" y="143"/>
                    <a:pt x="153" y="143"/>
                  </a:cubicBezTo>
                  <a:cubicBezTo>
                    <a:pt x="154" y="142"/>
                    <a:pt x="156" y="143"/>
                    <a:pt x="157" y="142"/>
                  </a:cubicBezTo>
                  <a:cubicBezTo>
                    <a:pt x="159" y="142"/>
                    <a:pt x="160" y="140"/>
                    <a:pt x="161" y="140"/>
                  </a:cubicBezTo>
                  <a:cubicBezTo>
                    <a:pt x="161" y="140"/>
                    <a:pt x="161" y="140"/>
                    <a:pt x="161" y="140"/>
                  </a:cubicBezTo>
                  <a:cubicBezTo>
                    <a:pt x="162" y="139"/>
                    <a:pt x="165" y="139"/>
                    <a:pt x="165" y="138"/>
                  </a:cubicBezTo>
                  <a:cubicBezTo>
                    <a:pt x="163" y="139"/>
                    <a:pt x="161" y="139"/>
                    <a:pt x="159" y="139"/>
                  </a:cubicBezTo>
                  <a:cubicBezTo>
                    <a:pt x="159" y="139"/>
                    <a:pt x="159" y="139"/>
                    <a:pt x="159" y="139"/>
                  </a:cubicBezTo>
                  <a:cubicBezTo>
                    <a:pt x="157" y="139"/>
                    <a:pt x="157" y="139"/>
                    <a:pt x="157" y="139"/>
                  </a:cubicBezTo>
                  <a:cubicBezTo>
                    <a:pt x="161" y="137"/>
                    <a:pt x="161" y="137"/>
                    <a:pt x="161" y="137"/>
                  </a:cubicBezTo>
                  <a:cubicBezTo>
                    <a:pt x="158" y="137"/>
                    <a:pt x="156" y="139"/>
                    <a:pt x="154" y="138"/>
                  </a:cubicBezTo>
                  <a:cubicBezTo>
                    <a:pt x="154" y="137"/>
                    <a:pt x="155" y="138"/>
                    <a:pt x="155" y="137"/>
                  </a:cubicBezTo>
                  <a:cubicBezTo>
                    <a:pt x="153" y="137"/>
                    <a:pt x="153" y="137"/>
                    <a:pt x="153" y="137"/>
                  </a:cubicBezTo>
                  <a:cubicBezTo>
                    <a:pt x="154" y="135"/>
                    <a:pt x="155" y="134"/>
                    <a:pt x="157" y="134"/>
                  </a:cubicBezTo>
                  <a:cubicBezTo>
                    <a:pt x="157" y="133"/>
                    <a:pt x="159" y="133"/>
                    <a:pt x="159" y="133"/>
                  </a:cubicBezTo>
                  <a:cubicBezTo>
                    <a:pt x="158" y="133"/>
                    <a:pt x="158" y="133"/>
                    <a:pt x="158" y="133"/>
                  </a:cubicBezTo>
                  <a:cubicBezTo>
                    <a:pt x="161" y="130"/>
                    <a:pt x="161" y="130"/>
                    <a:pt x="161" y="130"/>
                  </a:cubicBezTo>
                  <a:cubicBezTo>
                    <a:pt x="161" y="130"/>
                    <a:pt x="161" y="130"/>
                    <a:pt x="161" y="130"/>
                  </a:cubicBezTo>
                  <a:cubicBezTo>
                    <a:pt x="162" y="129"/>
                    <a:pt x="165" y="129"/>
                    <a:pt x="167" y="128"/>
                  </a:cubicBezTo>
                  <a:cubicBezTo>
                    <a:pt x="167" y="129"/>
                    <a:pt x="166" y="129"/>
                    <a:pt x="167" y="129"/>
                  </a:cubicBezTo>
                  <a:cubicBezTo>
                    <a:pt x="169" y="127"/>
                    <a:pt x="171" y="127"/>
                    <a:pt x="174" y="127"/>
                  </a:cubicBezTo>
                  <a:cubicBezTo>
                    <a:pt x="174" y="126"/>
                    <a:pt x="175" y="126"/>
                    <a:pt x="176" y="126"/>
                  </a:cubicBezTo>
                  <a:cubicBezTo>
                    <a:pt x="173" y="126"/>
                    <a:pt x="170" y="126"/>
                    <a:pt x="168" y="127"/>
                  </a:cubicBezTo>
                  <a:cubicBezTo>
                    <a:pt x="166" y="128"/>
                    <a:pt x="164" y="128"/>
                    <a:pt x="162" y="129"/>
                  </a:cubicBezTo>
                  <a:cubicBezTo>
                    <a:pt x="162" y="129"/>
                    <a:pt x="161" y="129"/>
                    <a:pt x="161" y="129"/>
                  </a:cubicBezTo>
                  <a:cubicBezTo>
                    <a:pt x="162" y="128"/>
                    <a:pt x="165" y="127"/>
                    <a:pt x="167" y="126"/>
                  </a:cubicBezTo>
                  <a:cubicBezTo>
                    <a:pt x="165" y="126"/>
                    <a:pt x="165" y="126"/>
                    <a:pt x="165" y="126"/>
                  </a:cubicBezTo>
                  <a:cubicBezTo>
                    <a:pt x="166" y="126"/>
                    <a:pt x="166" y="126"/>
                    <a:pt x="166" y="126"/>
                  </a:cubicBezTo>
                  <a:cubicBezTo>
                    <a:pt x="171" y="124"/>
                    <a:pt x="174" y="124"/>
                    <a:pt x="179" y="122"/>
                  </a:cubicBezTo>
                  <a:cubicBezTo>
                    <a:pt x="175" y="122"/>
                    <a:pt x="172" y="123"/>
                    <a:pt x="169" y="123"/>
                  </a:cubicBezTo>
                  <a:cubicBezTo>
                    <a:pt x="171" y="121"/>
                    <a:pt x="174" y="121"/>
                    <a:pt x="177" y="120"/>
                  </a:cubicBezTo>
                  <a:cubicBezTo>
                    <a:pt x="174" y="120"/>
                    <a:pt x="171" y="122"/>
                    <a:pt x="169" y="120"/>
                  </a:cubicBezTo>
                  <a:cubicBezTo>
                    <a:pt x="169" y="120"/>
                    <a:pt x="169" y="120"/>
                    <a:pt x="169" y="120"/>
                  </a:cubicBezTo>
                  <a:cubicBezTo>
                    <a:pt x="170" y="120"/>
                    <a:pt x="170" y="120"/>
                    <a:pt x="170" y="120"/>
                  </a:cubicBezTo>
                  <a:cubicBezTo>
                    <a:pt x="173" y="119"/>
                    <a:pt x="176" y="116"/>
                    <a:pt x="180" y="116"/>
                  </a:cubicBezTo>
                  <a:cubicBezTo>
                    <a:pt x="179" y="116"/>
                    <a:pt x="179" y="116"/>
                    <a:pt x="179" y="116"/>
                  </a:cubicBezTo>
                  <a:cubicBezTo>
                    <a:pt x="179" y="116"/>
                    <a:pt x="178" y="115"/>
                    <a:pt x="179" y="115"/>
                  </a:cubicBezTo>
                  <a:cubicBezTo>
                    <a:pt x="178" y="114"/>
                    <a:pt x="178" y="114"/>
                    <a:pt x="178" y="114"/>
                  </a:cubicBezTo>
                  <a:cubicBezTo>
                    <a:pt x="179" y="115"/>
                    <a:pt x="178" y="114"/>
                    <a:pt x="177" y="115"/>
                  </a:cubicBezTo>
                  <a:cubicBezTo>
                    <a:pt x="175" y="112"/>
                    <a:pt x="180" y="113"/>
                    <a:pt x="180" y="112"/>
                  </a:cubicBezTo>
                  <a:cubicBezTo>
                    <a:pt x="183" y="111"/>
                    <a:pt x="186" y="113"/>
                    <a:pt x="188" y="110"/>
                  </a:cubicBezTo>
                  <a:cubicBezTo>
                    <a:pt x="189" y="110"/>
                    <a:pt x="189" y="110"/>
                    <a:pt x="189" y="111"/>
                  </a:cubicBezTo>
                  <a:cubicBezTo>
                    <a:pt x="190" y="111"/>
                    <a:pt x="190" y="111"/>
                    <a:pt x="190" y="111"/>
                  </a:cubicBezTo>
                  <a:cubicBezTo>
                    <a:pt x="190" y="111"/>
                    <a:pt x="190" y="110"/>
                    <a:pt x="190" y="110"/>
                  </a:cubicBezTo>
                  <a:cubicBezTo>
                    <a:pt x="190" y="110"/>
                    <a:pt x="189" y="110"/>
                    <a:pt x="189" y="110"/>
                  </a:cubicBezTo>
                  <a:cubicBezTo>
                    <a:pt x="189" y="110"/>
                    <a:pt x="189" y="110"/>
                    <a:pt x="189" y="110"/>
                  </a:cubicBezTo>
                  <a:cubicBezTo>
                    <a:pt x="187" y="110"/>
                    <a:pt x="184" y="111"/>
                    <a:pt x="182" y="111"/>
                  </a:cubicBezTo>
                  <a:cubicBezTo>
                    <a:pt x="181" y="110"/>
                    <a:pt x="179" y="112"/>
                    <a:pt x="178" y="110"/>
                  </a:cubicBezTo>
                  <a:cubicBezTo>
                    <a:pt x="178" y="109"/>
                    <a:pt x="179" y="109"/>
                    <a:pt x="179" y="108"/>
                  </a:cubicBezTo>
                  <a:cubicBezTo>
                    <a:pt x="179" y="108"/>
                    <a:pt x="179" y="108"/>
                    <a:pt x="179" y="108"/>
                  </a:cubicBezTo>
                  <a:cubicBezTo>
                    <a:pt x="180" y="106"/>
                    <a:pt x="181" y="104"/>
                    <a:pt x="183" y="103"/>
                  </a:cubicBezTo>
                  <a:cubicBezTo>
                    <a:pt x="184" y="101"/>
                    <a:pt x="187" y="101"/>
                    <a:pt x="189" y="100"/>
                  </a:cubicBezTo>
                  <a:cubicBezTo>
                    <a:pt x="188" y="99"/>
                    <a:pt x="188" y="100"/>
                    <a:pt x="187" y="99"/>
                  </a:cubicBezTo>
                  <a:cubicBezTo>
                    <a:pt x="188" y="99"/>
                    <a:pt x="188" y="99"/>
                    <a:pt x="188" y="98"/>
                  </a:cubicBezTo>
                  <a:cubicBezTo>
                    <a:pt x="187" y="98"/>
                    <a:pt x="187" y="98"/>
                    <a:pt x="187" y="98"/>
                  </a:cubicBezTo>
                  <a:cubicBezTo>
                    <a:pt x="187" y="98"/>
                    <a:pt x="187" y="97"/>
                    <a:pt x="188" y="97"/>
                  </a:cubicBezTo>
                  <a:cubicBezTo>
                    <a:pt x="187" y="97"/>
                    <a:pt x="186" y="97"/>
                    <a:pt x="186" y="96"/>
                  </a:cubicBezTo>
                  <a:cubicBezTo>
                    <a:pt x="187" y="95"/>
                    <a:pt x="189" y="95"/>
                    <a:pt x="191" y="94"/>
                  </a:cubicBezTo>
                  <a:cubicBezTo>
                    <a:pt x="192" y="94"/>
                    <a:pt x="193" y="92"/>
                    <a:pt x="195" y="93"/>
                  </a:cubicBezTo>
                  <a:cubicBezTo>
                    <a:pt x="198" y="92"/>
                    <a:pt x="203" y="92"/>
                    <a:pt x="207" y="92"/>
                  </a:cubicBezTo>
                  <a:cubicBezTo>
                    <a:pt x="208" y="91"/>
                    <a:pt x="208" y="91"/>
                    <a:pt x="208" y="91"/>
                  </a:cubicBezTo>
                  <a:cubicBezTo>
                    <a:pt x="205" y="91"/>
                    <a:pt x="202" y="91"/>
                    <a:pt x="199" y="91"/>
                  </a:cubicBezTo>
                  <a:cubicBezTo>
                    <a:pt x="200" y="90"/>
                    <a:pt x="200" y="90"/>
                    <a:pt x="200" y="90"/>
                  </a:cubicBezTo>
                  <a:cubicBezTo>
                    <a:pt x="198" y="90"/>
                    <a:pt x="198" y="90"/>
                    <a:pt x="198" y="90"/>
                  </a:cubicBezTo>
                  <a:cubicBezTo>
                    <a:pt x="199" y="91"/>
                    <a:pt x="200" y="88"/>
                    <a:pt x="200" y="89"/>
                  </a:cubicBezTo>
                  <a:cubicBezTo>
                    <a:pt x="200" y="88"/>
                    <a:pt x="200" y="88"/>
                    <a:pt x="200" y="88"/>
                  </a:cubicBezTo>
                  <a:cubicBezTo>
                    <a:pt x="198" y="89"/>
                    <a:pt x="195" y="89"/>
                    <a:pt x="193" y="90"/>
                  </a:cubicBezTo>
                  <a:cubicBezTo>
                    <a:pt x="193" y="89"/>
                    <a:pt x="193" y="89"/>
                    <a:pt x="193" y="89"/>
                  </a:cubicBezTo>
                  <a:cubicBezTo>
                    <a:pt x="192" y="86"/>
                    <a:pt x="195" y="87"/>
                    <a:pt x="196" y="86"/>
                  </a:cubicBezTo>
                  <a:cubicBezTo>
                    <a:pt x="195" y="86"/>
                    <a:pt x="193" y="88"/>
                    <a:pt x="191" y="86"/>
                  </a:cubicBezTo>
                  <a:cubicBezTo>
                    <a:pt x="192" y="86"/>
                    <a:pt x="192" y="86"/>
                    <a:pt x="192" y="86"/>
                  </a:cubicBezTo>
                  <a:cubicBezTo>
                    <a:pt x="192" y="85"/>
                    <a:pt x="193" y="84"/>
                    <a:pt x="193" y="86"/>
                  </a:cubicBezTo>
                  <a:cubicBezTo>
                    <a:pt x="193" y="85"/>
                    <a:pt x="193" y="84"/>
                    <a:pt x="194" y="84"/>
                  </a:cubicBezTo>
                  <a:cubicBezTo>
                    <a:pt x="196" y="85"/>
                    <a:pt x="197" y="82"/>
                    <a:pt x="198" y="84"/>
                  </a:cubicBezTo>
                  <a:cubicBezTo>
                    <a:pt x="198" y="83"/>
                    <a:pt x="199" y="82"/>
                    <a:pt x="200" y="82"/>
                  </a:cubicBezTo>
                  <a:cubicBezTo>
                    <a:pt x="196" y="82"/>
                    <a:pt x="196" y="82"/>
                    <a:pt x="196" y="82"/>
                  </a:cubicBezTo>
                  <a:cubicBezTo>
                    <a:pt x="197" y="81"/>
                    <a:pt x="197" y="81"/>
                    <a:pt x="197" y="81"/>
                  </a:cubicBezTo>
                  <a:cubicBezTo>
                    <a:pt x="196" y="81"/>
                    <a:pt x="195" y="79"/>
                    <a:pt x="194" y="80"/>
                  </a:cubicBezTo>
                  <a:cubicBezTo>
                    <a:pt x="193" y="79"/>
                    <a:pt x="193" y="79"/>
                    <a:pt x="193" y="79"/>
                  </a:cubicBezTo>
                  <a:cubicBezTo>
                    <a:pt x="192" y="78"/>
                    <a:pt x="195" y="78"/>
                    <a:pt x="195" y="77"/>
                  </a:cubicBezTo>
                  <a:cubicBezTo>
                    <a:pt x="195" y="77"/>
                    <a:pt x="194" y="77"/>
                    <a:pt x="194" y="77"/>
                  </a:cubicBezTo>
                  <a:cubicBezTo>
                    <a:pt x="195" y="76"/>
                    <a:pt x="196" y="76"/>
                    <a:pt x="197" y="75"/>
                  </a:cubicBezTo>
                  <a:cubicBezTo>
                    <a:pt x="201" y="75"/>
                    <a:pt x="203" y="73"/>
                    <a:pt x="205" y="71"/>
                  </a:cubicBezTo>
                  <a:cubicBezTo>
                    <a:pt x="205" y="71"/>
                    <a:pt x="205" y="71"/>
                    <a:pt x="205" y="71"/>
                  </a:cubicBezTo>
                  <a:cubicBezTo>
                    <a:pt x="206" y="70"/>
                    <a:pt x="207" y="70"/>
                    <a:pt x="208" y="69"/>
                  </a:cubicBezTo>
                  <a:cubicBezTo>
                    <a:pt x="205" y="69"/>
                    <a:pt x="203" y="71"/>
                    <a:pt x="201" y="72"/>
                  </a:cubicBezTo>
                  <a:cubicBezTo>
                    <a:pt x="199" y="72"/>
                    <a:pt x="196" y="74"/>
                    <a:pt x="193" y="72"/>
                  </a:cubicBezTo>
                  <a:cubicBezTo>
                    <a:pt x="193" y="72"/>
                    <a:pt x="194" y="72"/>
                    <a:pt x="194" y="72"/>
                  </a:cubicBezTo>
                  <a:cubicBezTo>
                    <a:pt x="193" y="72"/>
                    <a:pt x="193" y="72"/>
                    <a:pt x="193" y="72"/>
                  </a:cubicBezTo>
                  <a:cubicBezTo>
                    <a:pt x="193" y="70"/>
                    <a:pt x="195" y="71"/>
                    <a:pt x="196" y="70"/>
                  </a:cubicBezTo>
                  <a:cubicBezTo>
                    <a:pt x="198" y="68"/>
                    <a:pt x="200" y="69"/>
                    <a:pt x="202" y="67"/>
                  </a:cubicBezTo>
                  <a:cubicBezTo>
                    <a:pt x="202" y="67"/>
                    <a:pt x="202" y="67"/>
                    <a:pt x="202" y="67"/>
                  </a:cubicBezTo>
                  <a:cubicBezTo>
                    <a:pt x="201" y="67"/>
                    <a:pt x="200" y="67"/>
                    <a:pt x="199" y="67"/>
                  </a:cubicBezTo>
                  <a:cubicBezTo>
                    <a:pt x="200" y="66"/>
                    <a:pt x="201" y="66"/>
                    <a:pt x="202" y="65"/>
                  </a:cubicBezTo>
                  <a:cubicBezTo>
                    <a:pt x="200" y="65"/>
                    <a:pt x="198" y="67"/>
                    <a:pt x="196" y="67"/>
                  </a:cubicBezTo>
                  <a:cubicBezTo>
                    <a:pt x="198" y="66"/>
                    <a:pt x="198" y="66"/>
                    <a:pt x="198" y="66"/>
                  </a:cubicBezTo>
                  <a:cubicBezTo>
                    <a:pt x="197" y="65"/>
                    <a:pt x="196" y="67"/>
                    <a:pt x="196" y="67"/>
                  </a:cubicBezTo>
                  <a:cubicBezTo>
                    <a:pt x="197" y="67"/>
                    <a:pt x="197" y="67"/>
                    <a:pt x="197" y="67"/>
                  </a:cubicBezTo>
                  <a:cubicBezTo>
                    <a:pt x="196" y="68"/>
                    <a:pt x="196" y="68"/>
                    <a:pt x="196" y="68"/>
                  </a:cubicBezTo>
                  <a:cubicBezTo>
                    <a:pt x="197" y="68"/>
                    <a:pt x="198" y="66"/>
                    <a:pt x="199" y="67"/>
                  </a:cubicBezTo>
                  <a:cubicBezTo>
                    <a:pt x="197" y="69"/>
                    <a:pt x="195" y="69"/>
                    <a:pt x="193" y="69"/>
                  </a:cubicBezTo>
                  <a:cubicBezTo>
                    <a:pt x="192" y="69"/>
                    <a:pt x="191" y="69"/>
                    <a:pt x="192" y="68"/>
                  </a:cubicBezTo>
                  <a:cubicBezTo>
                    <a:pt x="193" y="67"/>
                    <a:pt x="193" y="65"/>
                    <a:pt x="194" y="66"/>
                  </a:cubicBezTo>
                  <a:cubicBezTo>
                    <a:pt x="194" y="66"/>
                    <a:pt x="194" y="66"/>
                    <a:pt x="194" y="66"/>
                  </a:cubicBezTo>
                  <a:cubicBezTo>
                    <a:pt x="194" y="65"/>
                    <a:pt x="195" y="65"/>
                    <a:pt x="195" y="65"/>
                  </a:cubicBezTo>
                  <a:cubicBezTo>
                    <a:pt x="193" y="64"/>
                    <a:pt x="191" y="67"/>
                    <a:pt x="190" y="65"/>
                  </a:cubicBezTo>
                  <a:cubicBezTo>
                    <a:pt x="190" y="64"/>
                    <a:pt x="191" y="64"/>
                    <a:pt x="191" y="63"/>
                  </a:cubicBezTo>
                  <a:cubicBezTo>
                    <a:pt x="190" y="63"/>
                    <a:pt x="189" y="63"/>
                    <a:pt x="188" y="63"/>
                  </a:cubicBezTo>
                  <a:cubicBezTo>
                    <a:pt x="190" y="61"/>
                    <a:pt x="192" y="59"/>
                    <a:pt x="195" y="59"/>
                  </a:cubicBezTo>
                  <a:cubicBezTo>
                    <a:pt x="195" y="57"/>
                    <a:pt x="199" y="59"/>
                    <a:pt x="199" y="57"/>
                  </a:cubicBezTo>
                  <a:cubicBezTo>
                    <a:pt x="198" y="57"/>
                    <a:pt x="197" y="58"/>
                    <a:pt x="196" y="57"/>
                  </a:cubicBezTo>
                  <a:cubicBezTo>
                    <a:pt x="197" y="57"/>
                    <a:pt x="198" y="56"/>
                    <a:pt x="199" y="55"/>
                  </a:cubicBezTo>
                  <a:cubicBezTo>
                    <a:pt x="198" y="55"/>
                    <a:pt x="198" y="56"/>
                    <a:pt x="197" y="55"/>
                  </a:cubicBezTo>
                  <a:cubicBezTo>
                    <a:pt x="198" y="54"/>
                    <a:pt x="200" y="53"/>
                    <a:pt x="201" y="53"/>
                  </a:cubicBezTo>
                  <a:cubicBezTo>
                    <a:pt x="200" y="53"/>
                    <a:pt x="199" y="53"/>
                    <a:pt x="199" y="53"/>
                  </a:cubicBezTo>
                  <a:cubicBezTo>
                    <a:pt x="200" y="52"/>
                    <a:pt x="200" y="52"/>
                    <a:pt x="200" y="52"/>
                  </a:cubicBezTo>
                  <a:cubicBezTo>
                    <a:pt x="199" y="52"/>
                    <a:pt x="199" y="52"/>
                    <a:pt x="199" y="52"/>
                  </a:cubicBezTo>
                  <a:cubicBezTo>
                    <a:pt x="200" y="51"/>
                    <a:pt x="202" y="51"/>
                    <a:pt x="203" y="51"/>
                  </a:cubicBezTo>
                  <a:cubicBezTo>
                    <a:pt x="206" y="48"/>
                    <a:pt x="210" y="48"/>
                    <a:pt x="214" y="45"/>
                  </a:cubicBezTo>
                  <a:cubicBezTo>
                    <a:pt x="212" y="46"/>
                    <a:pt x="209" y="46"/>
                    <a:pt x="208" y="47"/>
                  </a:cubicBezTo>
                  <a:cubicBezTo>
                    <a:pt x="205" y="47"/>
                    <a:pt x="203" y="50"/>
                    <a:pt x="200" y="49"/>
                  </a:cubicBezTo>
                  <a:cubicBezTo>
                    <a:pt x="200" y="49"/>
                    <a:pt x="200" y="50"/>
                    <a:pt x="199" y="50"/>
                  </a:cubicBezTo>
                  <a:cubicBezTo>
                    <a:pt x="195" y="51"/>
                    <a:pt x="191" y="53"/>
                    <a:pt x="188" y="53"/>
                  </a:cubicBezTo>
                  <a:cubicBezTo>
                    <a:pt x="189" y="52"/>
                    <a:pt x="189" y="52"/>
                    <a:pt x="189" y="52"/>
                  </a:cubicBezTo>
                  <a:cubicBezTo>
                    <a:pt x="189" y="52"/>
                    <a:pt x="189" y="52"/>
                    <a:pt x="189" y="52"/>
                  </a:cubicBezTo>
                  <a:cubicBezTo>
                    <a:pt x="190" y="51"/>
                    <a:pt x="192" y="50"/>
                    <a:pt x="193" y="50"/>
                  </a:cubicBezTo>
                  <a:cubicBezTo>
                    <a:pt x="194" y="49"/>
                    <a:pt x="195" y="48"/>
                    <a:pt x="197" y="48"/>
                  </a:cubicBezTo>
                  <a:cubicBezTo>
                    <a:pt x="198" y="46"/>
                    <a:pt x="201" y="48"/>
                    <a:pt x="202" y="47"/>
                  </a:cubicBezTo>
                  <a:cubicBezTo>
                    <a:pt x="202" y="47"/>
                    <a:pt x="202" y="47"/>
                    <a:pt x="202" y="47"/>
                  </a:cubicBezTo>
                  <a:cubicBezTo>
                    <a:pt x="203" y="47"/>
                    <a:pt x="203" y="46"/>
                    <a:pt x="204" y="46"/>
                  </a:cubicBezTo>
                  <a:cubicBezTo>
                    <a:pt x="204" y="47"/>
                    <a:pt x="204" y="47"/>
                    <a:pt x="204" y="47"/>
                  </a:cubicBezTo>
                  <a:cubicBezTo>
                    <a:pt x="206" y="46"/>
                    <a:pt x="206" y="46"/>
                    <a:pt x="206" y="46"/>
                  </a:cubicBezTo>
                  <a:cubicBezTo>
                    <a:pt x="206" y="46"/>
                    <a:pt x="206" y="46"/>
                    <a:pt x="206" y="45"/>
                  </a:cubicBezTo>
                  <a:cubicBezTo>
                    <a:pt x="206" y="45"/>
                    <a:pt x="207" y="45"/>
                    <a:pt x="207" y="46"/>
                  </a:cubicBezTo>
                  <a:cubicBezTo>
                    <a:pt x="206" y="45"/>
                    <a:pt x="206" y="45"/>
                    <a:pt x="206" y="45"/>
                  </a:cubicBezTo>
                  <a:cubicBezTo>
                    <a:pt x="207" y="45"/>
                    <a:pt x="207" y="45"/>
                    <a:pt x="207" y="45"/>
                  </a:cubicBezTo>
                  <a:cubicBezTo>
                    <a:pt x="206" y="44"/>
                    <a:pt x="205" y="46"/>
                    <a:pt x="205" y="45"/>
                  </a:cubicBezTo>
                  <a:cubicBezTo>
                    <a:pt x="208" y="43"/>
                    <a:pt x="212" y="42"/>
                    <a:pt x="216" y="40"/>
                  </a:cubicBezTo>
                  <a:cubicBezTo>
                    <a:pt x="213" y="40"/>
                    <a:pt x="211" y="42"/>
                    <a:pt x="209" y="41"/>
                  </a:cubicBezTo>
                  <a:close/>
                  <a:moveTo>
                    <a:pt x="182" y="8"/>
                  </a:moveTo>
                  <a:cubicBezTo>
                    <a:pt x="180" y="8"/>
                    <a:pt x="178" y="9"/>
                    <a:pt x="176" y="9"/>
                  </a:cubicBezTo>
                  <a:cubicBezTo>
                    <a:pt x="178" y="9"/>
                    <a:pt x="180" y="8"/>
                    <a:pt x="182" y="8"/>
                  </a:cubicBezTo>
                  <a:close/>
                  <a:moveTo>
                    <a:pt x="174" y="10"/>
                  </a:moveTo>
                  <a:cubicBezTo>
                    <a:pt x="173" y="10"/>
                    <a:pt x="173" y="10"/>
                    <a:pt x="172" y="10"/>
                  </a:cubicBezTo>
                  <a:cubicBezTo>
                    <a:pt x="173" y="10"/>
                    <a:pt x="173" y="10"/>
                    <a:pt x="174" y="10"/>
                  </a:cubicBezTo>
                  <a:close/>
                  <a:moveTo>
                    <a:pt x="138" y="17"/>
                  </a:moveTo>
                  <a:cubicBezTo>
                    <a:pt x="146" y="16"/>
                    <a:pt x="154" y="14"/>
                    <a:pt x="161" y="13"/>
                  </a:cubicBezTo>
                  <a:cubicBezTo>
                    <a:pt x="165" y="12"/>
                    <a:pt x="167" y="11"/>
                    <a:pt x="171" y="10"/>
                  </a:cubicBezTo>
                  <a:cubicBezTo>
                    <a:pt x="171" y="11"/>
                    <a:pt x="171" y="11"/>
                    <a:pt x="171" y="11"/>
                  </a:cubicBezTo>
                  <a:cubicBezTo>
                    <a:pt x="168" y="11"/>
                    <a:pt x="165" y="12"/>
                    <a:pt x="162" y="13"/>
                  </a:cubicBezTo>
                  <a:cubicBezTo>
                    <a:pt x="159" y="14"/>
                    <a:pt x="155" y="15"/>
                    <a:pt x="152" y="15"/>
                  </a:cubicBezTo>
                  <a:cubicBezTo>
                    <a:pt x="150" y="16"/>
                    <a:pt x="148" y="16"/>
                    <a:pt x="146" y="17"/>
                  </a:cubicBezTo>
                  <a:cubicBezTo>
                    <a:pt x="143" y="16"/>
                    <a:pt x="141" y="19"/>
                    <a:pt x="139" y="18"/>
                  </a:cubicBezTo>
                  <a:cubicBezTo>
                    <a:pt x="137" y="19"/>
                    <a:pt x="135" y="20"/>
                    <a:pt x="133" y="20"/>
                  </a:cubicBezTo>
                  <a:cubicBezTo>
                    <a:pt x="134" y="18"/>
                    <a:pt x="137" y="19"/>
                    <a:pt x="138" y="17"/>
                  </a:cubicBezTo>
                  <a:close/>
                  <a:moveTo>
                    <a:pt x="133" y="21"/>
                  </a:moveTo>
                  <a:cubicBezTo>
                    <a:pt x="133" y="21"/>
                    <a:pt x="133" y="22"/>
                    <a:pt x="134" y="22"/>
                  </a:cubicBezTo>
                  <a:cubicBezTo>
                    <a:pt x="134" y="22"/>
                    <a:pt x="134" y="22"/>
                    <a:pt x="135" y="21"/>
                  </a:cubicBezTo>
                  <a:cubicBezTo>
                    <a:pt x="136" y="22"/>
                    <a:pt x="137" y="20"/>
                    <a:pt x="138" y="20"/>
                  </a:cubicBezTo>
                  <a:cubicBezTo>
                    <a:pt x="143" y="20"/>
                    <a:pt x="147" y="18"/>
                    <a:pt x="151" y="18"/>
                  </a:cubicBezTo>
                  <a:cubicBezTo>
                    <a:pt x="152" y="17"/>
                    <a:pt x="152" y="17"/>
                    <a:pt x="153" y="17"/>
                  </a:cubicBezTo>
                  <a:cubicBezTo>
                    <a:pt x="157" y="16"/>
                    <a:pt x="161" y="16"/>
                    <a:pt x="164" y="15"/>
                  </a:cubicBezTo>
                  <a:cubicBezTo>
                    <a:pt x="165" y="15"/>
                    <a:pt x="166" y="15"/>
                    <a:pt x="167" y="14"/>
                  </a:cubicBezTo>
                  <a:cubicBezTo>
                    <a:pt x="168" y="14"/>
                    <a:pt x="170" y="14"/>
                    <a:pt x="170" y="13"/>
                  </a:cubicBezTo>
                  <a:cubicBezTo>
                    <a:pt x="172" y="14"/>
                    <a:pt x="174" y="12"/>
                    <a:pt x="176" y="12"/>
                  </a:cubicBezTo>
                  <a:cubicBezTo>
                    <a:pt x="174" y="13"/>
                    <a:pt x="170" y="14"/>
                    <a:pt x="167" y="15"/>
                  </a:cubicBezTo>
                  <a:cubicBezTo>
                    <a:pt x="157" y="18"/>
                    <a:pt x="147" y="20"/>
                    <a:pt x="137" y="22"/>
                  </a:cubicBezTo>
                  <a:cubicBezTo>
                    <a:pt x="135" y="23"/>
                    <a:pt x="133" y="23"/>
                    <a:pt x="131" y="24"/>
                  </a:cubicBezTo>
                  <a:cubicBezTo>
                    <a:pt x="131" y="24"/>
                    <a:pt x="131" y="24"/>
                    <a:pt x="131" y="24"/>
                  </a:cubicBezTo>
                  <a:cubicBezTo>
                    <a:pt x="131" y="24"/>
                    <a:pt x="131" y="24"/>
                    <a:pt x="131" y="24"/>
                  </a:cubicBezTo>
                  <a:cubicBezTo>
                    <a:pt x="131" y="23"/>
                    <a:pt x="131" y="23"/>
                    <a:pt x="131" y="23"/>
                  </a:cubicBezTo>
                  <a:cubicBezTo>
                    <a:pt x="130" y="22"/>
                    <a:pt x="133" y="22"/>
                    <a:pt x="133" y="21"/>
                  </a:cubicBezTo>
                  <a:close/>
                  <a:moveTo>
                    <a:pt x="164" y="17"/>
                  </a:moveTo>
                  <a:cubicBezTo>
                    <a:pt x="163" y="18"/>
                    <a:pt x="163" y="18"/>
                    <a:pt x="163" y="18"/>
                  </a:cubicBezTo>
                  <a:cubicBezTo>
                    <a:pt x="163" y="18"/>
                    <a:pt x="163" y="18"/>
                    <a:pt x="163" y="18"/>
                  </a:cubicBezTo>
                  <a:cubicBezTo>
                    <a:pt x="163" y="18"/>
                    <a:pt x="162" y="18"/>
                    <a:pt x="163" y="18"/>
                  </a:cubicBezTo>
                  <a:cubicBezTo>
                    <a:pt x="163" y="18"/>
                    <a:pt x="163" y="18"/>
                    <a:pt x="163" y="17"/>
                  </a:cubicBezTo>
                  <a:lnTo>
                    <a:pt x="164" y="17"/>
                  </a:lnTo>
                  <a:close/>
                  <a:moveTo>
                    <a:pt x="127" y="21"/>
                  </a:moveTo>
                  <a:cubicBezTo>
                    <a:pt x="127" y="21"/>
                    <a:pt x="127" y="21"/>
                    <a:pt x="128" y="21"/>
                  </a:cubicBezTo>
                  <a:cubicBezTo>
                    <a:pt x="128" y="21"/>
                    <a:pt x="128" y="20"/>
                    <a:pt x="128" y="21"/>
                  </a:cubicBezTo>
                  <a:cubicBezTo>
                    <a:pt x="129" y="21"/>
                    <a:pt x="129" y="21"/>
                    <a:pt x="129" y="21"/>
                  </a:cubicBezTo>
                  <a:cubicBezTo>
                    <a:pt x="130" y="20"/>
                    <a:pt x="131" y="21"/>
                    <a:pt x="132" y="21"/>
                  </a:cubicBezTo>
                  <a:cubicBezTo>
                    <a:pt x="130" y="22"/>
                    <a:pt x="127" y="22"/>
                    <a:pt x="125" y="22"/>
                  </a:cubicBezTo>
                  <a:cubicBezTo>
                    <a:pt x="125" y="21"/>
                    <a:pt x="126" y="21"/>
                    <a:pt x="127" y="21"/>
                  </a:cubicBezTo>
                  <a:close/>
                  <a:moveTo>
                    <a:pt x="117" y="25"/>
                  </a:moveTo>
                  <a:cubicBezTo>
                    <a:pt x="117" y="26"/>
                    <a:pt x="116" y="26"/>
                    <a:pt x="116" y="26"/>
                  </a:cubicBezTo>
                  <a:cubicBezTo>
                    <a:pt x="116" y="26"/>
                    <a:pt x="116" y="25"/>
                    <a:pt x="117" y="25"/>
                  </a:cubicBezTo>
                  <a:close/>
                  <a:moveTo>
                    <a:pt x="115" y="26"/>
                  </a:moveTo>
                  <a:cubicBezTo>
                    <a:pt x="115" y="27"/>
                    <a:pt x="114" y="27"/>
                    <a:pt x="114" y="27"/>
                  </a:cubicBezTo>
                  <a:cubicBezTo>
                    <a:pt x="114" y="26"/>
                    <a:pt x="114" y="26"/>
                    <a:pt x="115" y="26"/>
                  </a:cubicBezTo>
                  <a:close/>
                  <a:moveTo>
                    <a:pt x="112" y="27"/>
                  </a:moveTo>
                  <a:cubicBezTo>
                    <a:pt x="112" y="27"/>
                    <a:pt x="112" y="27"/>
                    <a:pt x="113" y="27"/>
                  </a:cubicBezTo>
                  <a:cubicBezTo>
                    <a:pt x="113" y="27"/>
                    <a:pt x="113" y="27"/>
                    <a:pt x="113" y="27"/>
                  </a:cubicBezTo>
                  <a:cubicBezTo>
                    <a:pt x="113" y="27"/>
                    <a:pt x="113" y="27"/>
                    <a:pt x="113" y="27"/>
                  </a:cubicBezTo>
                  <a:cubicBezTo>
                    <a:pt x="113" y="27"/>
                    <a:pt x="113" y="27"/>
                    <a:pt x="113" y="27"/>
                  </a:cubicBezTo>
                  <a:cubicBezTo>
                    <a:pt x="112" y="27"/>
                    <a:pt x="112" y="27"/>
                    <a:pt x="112" y="27"/>
                  </a:cubicBezTo>
                  <a:close/>
                  <a:moveTo>
                    <a:pt x="106" y="29"/>
                  </a:moveTo>
                  <a:cubicBezTo>
                    <a:pt x="106" y="29"/>
                    <a:pt x="106" y="29"/>
                    <a:pt x="106" y="29"/>
                  </a:cubicBezTo>
                  <a:cubicBezTo>
                    <a:pt x="104" y="30"/>
                    <a:pt x="102" y="31"/>
                    <a:pt x="100" y="31"/>
                  </a:cubicBezTo>
                  <a:cubicBezTo>
                    <a:pt x="102" y="30"/>
                    <a:pt x="104" y="30"/>
                    <a:pt x="106" y="29"/>
                  </a:cubicBezTo>
                  <a:close/>
                  <a:moveTo>
                    <a:pt x="108" y="32"/>
                  </a:moveTo>
                  <a:cubicBezTo>
                    <a:pt x="110" y="33"/>
                    <a:pt x="112" y="31"/>
                    <a:pt x="115" y="30"/>
                  </a:cubicBezTo>
                  <a:cubicBezTo>
                    <a:pt x="117" y="30"/>
                    <a:pt x="119" y="28"/>
                    <a:pt x="122" y="28"/>
                  </a:cubicBezTo>
                  <a:cubicBezTo>
                    <a:pt x="123" y="27"/>
                    <a:pt x="125" y="27"/>
                    <a:pt x="127" y="26"/>
                  </a:cubicBezTo>
                  <a:cubicBezTo>
                    <a:pt x="135" y="24"/>
                    <a:pt x="142" y="23"/>
                    <a:pt x="151" y="20"/>
                  </a:cubicBezTo>
                  <a:cubicBezTo>
                    <a:pt x="154" y="20"/>
                    <a:pt x="158" y="18"/>
                    <a:pt x="161" y="18"/>
                  </a:cubicBezTo>
                  <a:cubicBezTo>
                    <a:pt x="154" y="20"/>
                    <a:pt x="148" y="22"/>
                    <a:pt x="141" y="23"/>
                  </a:cubicBezTo>
                  <a:cubicBezTo>
                    <a:pt x="126" y="26"/>
                    <a:pt x="113" y="31"/>
                    <a:pt x="99" y="37"/>
                  </a:cubicBezTo>
                  <a:cubicBezTo>
                    <a:pt x="102" y="35"/>
                    <a:pt x="106" y="35"/>
                    <a:pt x="108" y="32"/>
                  </a:cubicBezTo>
                  <a:close/>
                  <a:moveTo>
                    <a:pt x="66" y="61"/>
                  </a:moveTo>
                  <a:cubicBezTo>
                    <a:pt x="68" y="61"/>
                    <a:pt x="69" y="60"/>
                    <a:pt x="70" y="59"/>
                  </a:cubicBezTo>
                  <a:cubicBezTo>
                    <a:pt x="70" y="58"/>
                    <a:pt x="70" y="58"/>
                    <a:pt x="70" y="58"/>
                  </a:cubicBezTo>
                  <a:cubicBezTo>
                    <a:pt x="70" y="58"/>
                    <a:pt x="70" y="58"/>
                    <a:pt x="70" y="58"/>
                  </a:cubicBezTo>
                  <a:cubicBezTo>
                    <a:pt x="70" y="57"/>
                    <a:pt x="69" y="59"/>
                    <a:pt x="68" y="57"/>
                  </a:cubicBezTo>
                  <a:cubicBezTo>
                    <a:pt x="70" y="56"/>
                    <a:pt x="72" y="53"/>
                    <a:pt x="75" y="53"/>
                  </a:cubicBezTo>
                  <a:cubicBezTo>
                    <a:pt x="77" y="51"/>
                    <a:pt x="78" y="50"/>
                    <a:pt x="80" y="49"/>
                  </a:cubicBezTo>
                  <a:cubicBezTo>
                    <a:pt x="81" y="50"/>
                    <a:pt x="82" y="49"/>
                    <a:pt x="82" y="48"/>
                  </a:cubicBezTo>
                  <a:cubicBezTo>
                    <a:pt x="84" y="46"/>
                    <a:pt x="87" y="44"/>
                    <a:pt x="89" y="44"/>
                  </a:cubicBezTo>
                  <a:cubicBezTo>
                    <a:pt x="92" y="42"/>
                    <a:pt x="95" y="41"/>
                    <a:pt x="98" y="40"/>
                  </a:cubicBezTo>
                  <a:cubicBezTo>
                    <a:pt x="99" y="38"/>
                    <a:pt x="101" y="39"/>
                    <a:pt x="103" y="37"/>
                  </a:cubicBezTo>
                  <a:cubicBezTo>
                    <a:pt x="102" y="37"/>
                    <a:pt x="102" y="37"/>
                    <a:pt x="102" y="37"/>
                  </a:cubicBezTo>
                  <a:cubicBezTo>
                    <a:pt x="115" y="31"/>
                    <a:pt x="129" y="27"/>
                    <a:pt x="143" y="24"/>
                  </a:cubicBezTo>
                  <a:cubicBezTo>
                    <a:pt x="144" y="24"/>
                    <a:pt x="144" y="24"/>
                    <a:pt x="144" y="24"/>
                  </a:cubicBezTo>
                  <a:cubicBezTo>
                    <a:pt x="146" y="24"/>
                    <a:pt x="148" y="23"/>
                    <a:pt x="150" y="22"/>
                  </a:cubicBezTo>
                  <a:cubicBezTo>
                    <a:pt x="151" y="22"/>
                    <a:pt x="151" y="22"/>
                    <a:pt x="152" y="22"/>
                  </a:cubicBezTo>
                  <a:cubicBezTo>
                    <a:pt x="154" y="22"/>
                    <a:pt x="156" y="21"/>
                    <a:pt x="158" y="21"/>
                  </a:cubicBezTo>
                  <a:cubicBezTo>
                    <a:pt x="157" y="23"/>
                    <a:pt x="155" y="22"/>
                    <a:pt x="153" y="23"/>
                  </a:cubicBezTo>
                  <a:cubicBezTo>
                    <a:pt x="152" y="24"/>
                    <a:pt x="151" y="23"/>
                    <a:pt x="151" y="23"/>
                  </a:cubicBezTo>
                  <a:cubicBezTo>
                    <a:pt x="148" y="24"/>
                    <a:pt x="145" y="26"/>
                    <a:pt x="142" y="26"/>
                  </a:cubicBezTo>
                  <a:cubicBezTo>
                    <a:pt x="142" y="26"/>
                    <a:pt x="141" y="27"/>
                    <a:pt x="142" y="27"/>
                  </a:cubicBezTo>
                  <a:cubicBezTo>
                    <a:pt x="138" y="29"/>
                    <a:pt x="133" y="29"/>
                    <a:pt x="129" y="31"/>
                  </a:cubicBezTo>
                  <a:cubicBezTo>
                    <a:pt x="127" y="32"/>
                    <a:pt x="125" y="32"/>
                    <a:pt x="123" y="33"/>
                  </a:cubicBezTo>
                  <a:cubicBezTo>
                    <a:pt x="122" y="33"/>
                    <a:pt x="120" y="34"/>
                    <a:pt x="118" y="33"/>
                  </a:cubicBezTo>
                  <a:cubicBezTo>
                    <a:pt x="116" y="35"/>
                    <a:pt x="113" y="35"/>
                    <a:pt x="111" y="37"/>
                  </a:cubicBezTo>
                  <a:cubicBezTo>
                    <a:pt x="109" y="36"/>
                    <a:pt x="109" y="38"/>
                    <a:pt x="107" y="37"/>
                  </a:cubicBezTo>
                  <a:cubicBezTo>
                    <a:pt x="103" y="38"/>
                    <a:pt x="100" y="41"/>
                    <a:pt x="95" y="43"/>
                  </a:cubicBezTo>
                  <a:cubicBezTo>
                    <a:pt x="94" y="44"/>
                    <a:pt x="92" y="45"/>
                    <a:pt x="90" y="46"/>
                  </a:cubicBezTo>
                  <a:cubicBezTo>
                    <a:pt x="89" y="47"/>
                    <a:pt x="87" y="47"/>
                    <a:pt x="86" y="48"/>
                  </a:cubicBezTo>
                  <a:cubicBezTo>
                    <a:pt x="88" y="49"/>
                    <a:pt x="89" y="48"/>
                    <a:pt x="90" y="47"/>
                  </a:cubicBezTo>
                  <a:cubicBezTo>
                    <a:pt x="91" y="47"/>
                    <a:pt x="91" y="47"/>
                    <a:pt x="92" y="47"/>
                  </a:cubicBezTo>
                  <a:cubicBezTo>
                    <a:pt x="91" y="47"/>
                    <a:pt x="91" y="47"/>
                    <a:pt x="90" y="47"/>
                  </a:cubicBezTo>
                  <a:cubicBezTo>
                    <a:pt x="88" y="48"/>
                    <a:pt x="85" y="51"/>
                    <a:pt x="82" y="52"/>
                  </a:cubicBezTo>
                  <a:cubicBezTo>
                    <a:pt x="82" y="52"/>
                    <a:pt x="82" y="53"/>
                    <a:pt x="81" y="53"/>
                  </a:cubicBezTo>
                  <a:cubicBezTo>
                    <a:pt x="82" y="52"/>
                    <a:pt x="81" y="51"/>
                    <a:pt x="81" y="50"/>
                  </a:cubicBezTo>
                  <a:cubicBezTo>
                    <a:pt x="81" y="50"/>
                    <a:pt x="80" y="50"/>
                    <a:pt x="80" y="51"/>
                  </a:cubicBezTo>
                  <a:cubicBezTo>
                    <a:pt x="80" y="51"/>
                    <a:pt x="80" y="52"/>
                    <a:pt x="80" y="52"/>
                  </a:cubicBezTo>
                  <a:cubicBezTo>
                    <a:pt x="80" y="54"/>
                    <a:pt x="77" y="56"/>
                    <a:pt x="75" y="56"/>
                  </a:cubicBezTo>
                  <a:cubicBezTo>
                    <a:pt x="72" y="59"/>
                    <a:pt x="68" y="62"/>
                    <a:pt x="64" y="64"/>
                  </a:cubicBezTo>
                  <a:cubicBezTo>
                    <a:pt x="67" y="62"/>
                    <a:pt x="67" y="62"/>
                    <a:pt x="67" y="62"/>
                  </a:cubicBezTo>
                  <a:cubicBezTo>
                    <a:pt x="67" y="61"/>
                    <a:pt x="67" y="61"/>
                    <a:pt x="66" y="61"/>
                  </a:cubicBezTo>
                  <a:close/>
                  <a:moveTo>
                    <a:pt x="147" y="26"/>
                  </a:moveTo>
                  <a:cubicBezTo>
                    <a:pt x="144" y="26"/>
                    <a:pt x="144" y="26"/>
                    <a:pt x="144" y="26"/>
                  </a:cubicBezTo>
                  <a:cubicBezTo>
                    <a:pt x="145" y="26"/>
                    <a:pt x="146" y="25"/>
                    <a:pt x="147" y="26"/>
                  </a:cubicBezTo>
                  <a:close/>
                  <a:moveTo>
                    <a:pt x="95" y="45"/>
                  </a:moveTo>
                  <a:cubicBezTo>
                    <a:pt x="95" y="45"/>
                    <a:pt x="95" y="45"/>
                    <a:pt x="95" y="45"/>
                  </a:cubicBezTo>
                  <a:cubicBezTo>
                    <a:pt x="94" y="45"/>
                    <a:pt x="94" y="45"/>
                    <a:pt x="94" y="45"/>
                  </a:cubicBezTo>
                  <a:lnTo>
                    <a:pt x="95" y="45"/>
                  </a:lnTo>
                  <a:close/>
                  <a:moveTo>
                    <a:pt x="59" y="50"/>
                  </a:moveTo>
                  <a:cubicBezTo>
                    <a:pt x="60" y="50"/>
                    <a:pt x="60" y="50"/>
                    <a:pt x="60" y="50"/>
                  </a:cubicBezTo>
                  <a:cubicBezTo>
                    <a:pt x="60" y="50"/>
                    <a:pt x="59" y="50"/>
                    <a:pt x="59" y="51"/>
                  </a:cubicBezTo>
                  <a:cubicBezTo>
                    <a:pt x="59" y="50"/>
                    <a:pt x="59" y="50"/>
                    <a:pt x="59" y="50"/>
                  </a:cubicBezTo>
                  <a:close/>
                  <a:moveTo>
                    <a:pt x="59" y="51"/>
                  </a:moveTo>
                  <a:cubicBezTo>
                    <a:pt x="58" y="51"/>
                    <a:pt x="58" y="51"/>
                    <a:pt x="58" y="51"/>
                  </a:cubicBezTo>
                  <a:cubicBezTo>
                    <a:pt x="58" y="51"/>
                    <a:pt x="58" y="51"/>
                    <a:pt x="59" y="51"/>
                  </a:cubicBezTo>
                  <a:close/>
                  <a:moveTo>
                    <a:pt x="90" y="63"/>
                  </a:moveTo>
                  <a:cubicBezTo>
                    <a:pt x="90" y="63"/>
                    <a:pt x="91" y="62"/>
                    <a:pt x="91" y="63"/>
                  </a:cubicBezTo>
                  <a:cubicBezTo>
                    <a:pt x="91" y="63"/>
                    <a:pt x="91" y="63"/>
                    <a:pt x="90" y="63"/>
                  </a:cubicBezTo>
                  <a:close/>
                  <a:moveTo>
                    <a:pt x="115" y="57"/>
                  </a:moveTo>
                  <a:cubicBezTo>
                    <a:pt x="117" y="57"/>
                    <a:pt x="118" y="55"/>
                    <a:pt x="121" y="55"/>
                  </a:cubicBezTo>
                  <a:cubicBezTo>
                    <a:pt x="119" y="55"/>
                    <a:pt x="117" y="58"/>
                    <a:pt x="115" y="57"/>
                  </a:cubicBezTo>
                  <a:close/>
                  <a:moveTo>
                    <a:pt x="122" y="55"/>
                  </a:moveTo>
                  <a:cubicBezTo>
                    <a:pt x="122" y="55"/>
                    <a:pt x="122" y="55"/>
                    <a:pt x="122" y="55"/>
                  </a:cubicBezTo>
                  <a:cubicBezTo>
                    <a:pt x="122" y="55"/>
                    <a:pt x="122" y="55"/>
                    <a:pt x="122" y="55"/>
                  </a:cubicBezTo>
                  <a:cubicBezTo>
                    <a:pt x="122" y="55"/>
                    <a:pt x="122" y="55"/>
                    <a:pt x="122" y="55"/>
                  </a:cubicBezTo>
                  <a:close/>
                  <a:moveTo>
                    <a:pt x="149" y="132"/>
                  </a:moveTo>
                  <a:cubicBezTo>
                    <a:pt x="149" y="132"/>
                    <a:pt x="149" y="132"/>
                    <a:pt x="149" y="132"/>
                  </a:cubicBezTo>
                  <a:cubicBezTo>
                    <a:pt x="150" y="132"/>
                    <a:pt x="150" y="132"/>
                    <a:pt x="150" y="132"/>
                  </a:cubicBezTo>
                  <a:lnTo>
                    <a:pt x="149" y="132"/>
                  </a:lnTo>
                  <a:close/>
                  <a:moveTo>
                    <a:pt x="143" y="37"/>
                  </a:moveTo>
                  <a:cubicBezTo>
                    <a:pt x="143" y="38"/>
                    <a:pt x="142" y="37"/>
                    <a:pt x="141" y="38"/>
                  </a:cubicBezTo>
                  <a:cubicBezTo>
                    <a:pt x="140" y="38"/>
                    <a:pt x="138" y="38"/>
                    <a:pt x="138" y="39"/>
                  </a:cubicBezTo>
                  <a:cubicBezTo>
                    <a:pt x="137" y="39"/>
                    <a:pt x="136" y="40"/>
                    <a:pt x="135" y="40"/>
                  </a:cubicBezTo>
                  <a:cubicBezTo>
                    <a:pt x="131" y="39"/>
                    <a:pt x="130" y="44"/>
                    <a:pt x="126" y="44"/>
                  </a:cubicBezTo>
                  <a:cubicBezTo>
                    <a:pt x="124" y="45"/>
                    <a:pt x="121" y="46"/>
                    <a:pt x="119" y="46"/>
                  </a:cubicBezTo>
                  <a:cubicBezTo>
                    <a:pt x="117" y="47"/>
                    <a:pt x="115" y="50"/>
                    <a:pt x="112" y="50"/>
                  </a:cubicBezTo>
                  <a:cubicBezTo>
                    <a:pt x="112" y="52"/>
                    <a:pt x="110" y="51"/>
                    <a:pt x="110" y="53"/>
                  </a:cubicBezTo>
                  <a:cubicBezTo>
                    <a:pt x="106" y="53"/>
                    <a:pt x="104" y="57"/>
                    <a:pt x="100" y="57"/>
                  </a:cubicBezTo>
                  <a:cubicBezTo>
                    <a:pt x="98" y="58"/>
                    <a:pt x="98" y="58"/>
                    <a:pt x="97" y="59"/>
                  </a:cubicBezTo>
                  <a:cubicBezTo>
                    <a:pt x="95" y="59"/>
                    <a:pt x="95" y="61"/>
                    <a:pt x="93" y="61"/>
                  </a:cubicBezTo>
                  <a:cubicBezTo>
                    <a:pt x="92" y="61"/>
                    <a:pt x="90" y="62"/>
                    <a:pt x="89" y="63"/>
                  </a:cubicBezTo>
                  <a:cubicBezTo>
                    <a:pt x="90" y="63"/>
                    <a:pt x="90" y="63"/>
                    <a:pt x="90" y="63"/>
                  </a:cubicBezTo>
                  <a:cubicBezTo>
                    <a:pt x="89" y="64"/>
                    <a:pt x="88" y="66"/>
                    <a:pt x="86" y="65"/>
                  </a:cubicBezTo>
                  <a:cubicBezTo>
                    <a:pt x="87" y="63"/>
                    <a:pt x="90" y="62"/>
                    <a:pt x="92" y="61"/>
                  </a:cubicBezTo>
                  <a:cubicBezTo>
                    <a:pt x="91" y="60"/>
                    <a:pt x="90" y="61"/>
                    <a:pt x="89" y="61"/>
                  </a:cubicBezTo>
                  <a:cubicBezTo>
                    <a:pt x="88" y="61"/>
                    <a:pt x="88" y="61"/>
                    <a:pt x="88" y="61"/>
                  </a:cubicBezTo>
                  <a:cubicBezTo>
                    <a:pt x="86" y="63"/>
                    <a:pt x="82" y="64"/>
                    <a:pt x="80" y="66"/>
                  </a:cubicBezTo>
                  <a:cubicBezTo>
                    <a:pt x="79" y="66"/>
                    <a:pt x="77" y="67"/>
                    <a:pt x="78" y="68"/>
                  </a:cubicBezTo>
                  <a:cubicBezTo>
                    <a:pt x="76" y="69"/>
                    <a:pt x="76" y="69"/>
                    <a:pt x="76" y="69"/>
                  </a:cubicBezTo>
                  <a:cubicBezTo>
                    <a:pt x="76" y="69"/>
                    <a:pt x="75" y="69"/>
                    <a:pt x="75" y="68"/>
                  </a:cubicBezTo>
                  <a:cubicBezTo>
                    <a:pt x="75" y="70"/>
                    <a:pt x="73" y="68"/>
                    <a:pt x="74" y="70"/>
                  </a:cubicBezTo>
                  <a:cubicBezTo>
                    <a:pt x="74" y="70"/>
                    <a:pt x="74" y="70"/>
                    <a:pt x="73" y="70"/>
                  </a:cubicBezTo>
                  <a:cubicBezTo>
                    <a:pt x="74" y="71"/>
                    <a:pt x="72" y="71"/>
                    <a:pt x="72" y="71"/>
                  </a:cubicBezTo>
                  <a:cubicBezTo>
                    <a:pt x="72" y="71"/>
                    <a:pt x="72" y="71"/>
                    <a:pt x="72" y="71"/>
                  </a:cubicBezTo>
                  <a:cubicBezTo>
                    <a:pt x="71" y="71"/>
                    <a:pt x="72" y="72"/>
                    <a:pt x="71" y="72"/>
                  </a:cubicBezTo>
                  <a:cubicBezTo>
                    <a:pt x="70" y="75"/>
                    <a:pt x="65" y="74"/>
                    <a:pt x="64" y="77"/>
                  </a:cubicBezTo>
                  <a:cubicBezTo>
                    <a:pt x="62" y="78"/>
                    <a:pt x="61" y="79"/>
                    <a:pt x="59" y="79"/>
                  </a:cubicBezTo>
                  <a:cubicBezTo>
                    <a:pt x="59" y="80"/>
                    <a:pt x="57" y="81"/>
                    <a:pt x="56" y="80"/>
                  </a:cubicBezTo>
                  <a:cubicBezTo>
                    <a:pt x="57" y="79"/>
                    <a:pt x="58" y="78"/>
                    <a:pt x="59" y="79"/>
                  </a:cubicBezTo>
                  <a:cubicBezTo>
                    <a:pt x="59" y="78"/>
                    <a:pt x="59" y="77"/>
                    <a:pt x="59" y="75"/>
                  </a:cubicBezTo>
                  <a:cubicBezTo>
                    <a:pt x="60" y="75"/>
                    <a:pt x="60" y="75"/>
                    <a:pt x="60" y="75"/>
                  </a:cubicBezTo>
                  <a:cubicBezTo>
                    <a:pt x="60" y="75"/>
                    <a:pt x="59" y="75"/>
                    <a:pt x="59" y="75"/>
                  </a:cubicBezTo>
                  <a:cubicBezTo>
                    <a:pt x="60" y="76"/>
                    <a:pt x="60" y="76"/>
                    <a:pt x="60" y="76"/>
                  </a:cubicBezTo>
                  <a:cubicBezTo>
                    <a:pt x="61" y="75"/>
                    <a:pt x="61" y="75"/>
                    <a:pt x="61" y="75"/>
                  </a:cubicBezTo>
                  <a:cubicBezTo>
                    <a:pt x="61" y="75"/>
                    <a:pt x="61" y="75"/>
                    <a:pt x="61" y="75"/>
                  </a:cubicBezTo>
                  <a:cubicBezTo>
                    <a:pt x="61" y="75"/>
                    <a:pt x="59" y="76"/>
                    <a:pt x="61" y="76"/>
                  </a:cubicBezTo>
                  <a:cubicBezTo>
                    <a:pt x="62" y="76"/>
                    <a:pt x="62" y="75"/>
                    <a:pt x="62" y="74"/>
                  </a:cubicBezTo>
                  <a:cubicBezTo>
                    <a:pt x="62" y="74"/>
                    <a:pt x="62" y="74"/>
                    <a:pt x="61" y="74"/>
                  </a:cubicBezTo>
                  <a:cubicBezTo>
                    <a:pt x="61" y="73"/>
                    <a:pt x="61" y="73"/>
                    <a:pt x="61" y="73"/>
                  </a:cubicBezTo>
                  <a:cubicBezTo>
                    <a:pt x="62" y="73"/>
                    <a:pt x="62" y="73"/>
                    <a:pt x="62" y="72"/>
                  </a:cubicBezTo>
                  <a:cubicBezTo>
                    <a:pt x="63" y="72"/>
                    <a:pt x="65" y="71"/>
                    <a:pt x="65" y="70"/>
                  </a:cubicBezTo>
                  <a:cubicBezTo>
                    <a:pt x="78" y="61"/>
                    <a:pt x="92" y="50"/>
                    <a:pt x="107" y="46"/>
                  </a:cubicBezTo>
                  <a:cubicBezTo>
                    <a:pt x="109" y="45"/>
                    <a:pt x="110" y="44"/>
                    <a:pt x="113" y="43"/>
                  </a:cubicBezTo>
                  <a:cubicBezTo>
                    <a:pt x="114" y="44"/>
                    <a:pt x="114" y="42"/>
                    <a:pt x="115" y="43"/>
                  </a:cubicBezTo>
                  <a:cubicBezTo>
                    <a:pt x="116" y="42"/>
                    <a:pt x="118" y="42"/>
                    <a:pt x="119" y="42"/>
                  </a:cubicBezTo>
                  <a:cubicBezTo>
                    <a:pt x="128" y="37"/>
                    <a:pt x="139" y="37"/>
                    <a:pt x="148" y="33"/>
                  </a:cubicBezTo>
                  <a:cubicBezTo>
                    <a:pt x="148" y="34"/>
                    <a:pt x="147" y="34"/>
                    <a:pt x="146" y="35"/>
                  </a:cubicBezTo>
                  <a:cubicBezTo>
                    <a:pt x="148" y="35"/>
                    <a:pt x="150" y="34"/>
                    <a:pt x="152" y="34"/>
                  </a:cubicBezTo>
                  <a:cubicBezTo>
                    <a:pt x="149" y="35"/>
                    <a:pt x="147" y="36"/>
                    <a:pt x="143" y="37"/>
                  </a:cubicBezTo>
                  <a:close/>
                  <a:moveTo>
                    <a:pt x="153" y="130"/>
                  </a:moveTo>
                  <a:cubicBezTo>
                    <a:pt x="152" y="130"/>
                    <a:pt x="152" y="130"/>
                    <a:pt x="152" y="130"/>
                  </a:cubicBezTo>
                  <a:cubicBezTo>
                    <a:pt x="154" y="130"/>
                    <a:pt x="154" y="130"/>
                    <a:pt x="154" y="130"/>
                  </a:cubicBezTo>
                  <a:lnTo>
                    <a:pt x="153" y="130"/>
                  </a:lnTo>
                  <a:close/>
                  <a:moveTo>
                    <a:pt x="155" y="130"/>
                  </a:moveTo>
                  <a:cubicBezTo>
                    <a:pt x="155" y="130"/>
                    <a:pt x="155" y="130"/>
                    <a:pt x="155" y="130"/>
                  </a:cubicBezTo>
                  <a:cubicBezTo>
                    <a:pt x="155" y="130"/>
                    <a:pt x="155" y="130"/>
                    <a:pt x="155" y="130"/>
                  </a:cubicBezTo>
                  <a:close/>
                  <a:moveTo>
                    <a:pt x="155" y="129"/>
                  </a:moveTo>
                  <a:cubicBezTo>
                    <a:pt x="156" y="129"/>
                    <a:pt x="157" y="128"/>
                    <a:pt x="158" y="128"/>
                  </a:cubicBezTo>
                  <a:cubicBezTo>
                    <a:pt x="158" y="129"/>
                    <a:pt x="156" y="129"/>
                    <a:pt x="155" y="129"/>
                  </a:cubicBezTo>
                  <a:close/>
                  <a:moveTo>
                    <a:pt x="167" y="27"/>
                  </a:moveTo>
                  <a:cubicBezTo>
                    <a:pt x="165" y="27"/>
                    <a:pt x="166" y="29"/>
                    <a:pt x="164" y="28"/>
                  </a:cubicBezTo>
                  <a:cubicBezTo>
                    <a:pt x="163" y="27"/>
                    <a:pt x="163" y="28"/>
                    <a:pt x="163" y="28"/>
                  </a:cubicBezTo>
                  <a:cubicBezTo>
                    <a:pt x="160" y="30"/>
                    <a:pt x="157" y="33"/>
                    <a:pt x="154" y="31"/>
                  </a:cubicBezTo>
                  <a:cubicBezTo>
                    <a:pt x="154" y="31"/>
                    <a:pt x="155" y="31"/>
                    <a:pt x="155" y="30"/>
                  </a:cubicBezTo>
                  <a:cubicBezTo>
                    <a:pt x="153" y="30"/>
                    <a:pt x="152" y="32"/>
                    <a:pt x="149" y="32"/>
                  </a:cubicBezTo>
                  <a:cubicBezTo>
                    <a:pt x="136" y="35"/>
                    <a:pt x="122" y="39"/>
                    <a:pt x="109" y="43"/>
                  </a:cubicBezTo>
                  <a:cubicBezTo>
                    <a:pt x="109" y="42"/>
                    <a:pt x="109" y="42"/>
                    <a:pt x="109" y="42"/>
                  </a:cubicBezTo>
                  <a:cubicBezTo>
                    <a:pt x="107" y="44"/>
                    <a:pt x="106" y="42"/>
                    <a:pt x="104" y="44"/>
                  </a:cubicBezTo>
                  <a:cubicBezTo>
                    <a:pt x="101" y="44"/>
                    <a:pt x="98" y="47"/>
                    <a:pt x="95" y="48"/>
                  </a:cubicBezTo>
                  <a:cubicBezTo>
                    <a:pt x="93" y="50"/>
                    <a:pt x="91" y="50"/>
                    <a:pt x="89" y="52"/>
                  </a:cubicBezTo>
                  <a:cubicBezTo>
                    <a:pt x="86" y="53"/>
                    <a:pt x="84" y="55"/>
                    <a:pt x="81" y="56"/>
                  </a:cubicBezTo>
                  <a:cubicBezTo>
                    <a:pt x="80" y="56"/>
                    <a:pt x="80" y="58"/>
                    <a:pt x="79" y="57"/>
                  </a:cubicBezTo>
                  <a:cubicBezTo>
                    <a:pt x="76" y="61"/>
                    <a:pt x="71" y="61"/>
                    <a:pt x="68" y="65"/>
                  </a:cubicBezTo>
                  <a:cubicBezTo>
                    <a:pt x="67" y="65"/>
                    <a:pt x="67" y="65"/>
                    <a:pt x="67" y="65"/>
                  </a:cubicBezTo>
                  <a:cubicBezTo>
                    <a:pt x="67" y="65"/>
                    <a:pt x="66" y="65"/>
                    <a:pt x="66" y="65"/>
                  </a:cubicBezTo>
                  <a:cubicBezTo>
                    <a:pt x="72" y="61"/>
                    <a:pt x="77" y="56"/>
                    <a:pt x="83" y="53"/>
                  </a:cubicBezTo>
                  <a:cubicBezTo>
                    <a:pt x="87" y="51"/>
                    <a:pt x="91" y="49"/>
                    <a:pt x="95" y="47"/>
                  </a:cubicBezTo>
                  <a:cubicBezTo>
                    <a:pt x="96" y="46"/>
                    <a:pt x="97" y="45"/>
                    <a:pt x="98" y="45"/>
                  </a:cubicBezTo>
                  <a:cubicBezTo>
                    <a:pt x="100" y="44"/>
                    <a:pt x="100" y="44"/>
                    <a:pt x="100" y="44"/>
                  </a:cubicBezTo>
                  <a:cubicBezTo>
                    <a:pt x="100" y="45"/>
                    <a:pt x="100" y="45"/>
                    <a:pt x="100" y="45"/>
                  </a:cubicBezTo>
                  <a:cubicBezTo>
                    <a:pt x="102" y="42"/>
                    <a:pt x="106" y="41"/>
                    <a:pt x="109" y="40"/>
                  </a:cubicBezTo>
                  <a:cubicBezTo>
                    <a:pt x="111" y="39"/>
                    <a:pt x="114" y="37"/>
                    <a:pt x="117" y="37"/>
                  </a:cubicBezTo>
                  <a:cubicBezTo>
                    <a:pt x="118" y="34"/>
                    <a:pt x="121" y="37"/>
                    <a:pt x="122" y="35"/>
                  </a:cubicBezTo>
                  <a:cubicBezTo>
                    <a:pt x="131" y="31"/>
                    <a:pt x="142" y="31"/>
                    <a:pt x="151" y="28"/>
                  </a:cubicBezTo>
                  <a:cubicBezTo>
                    <a:pt x="151" y="28"/>
                    <a:pt x="151" y="28"/>
                    <a:pt x="151" y="28"/>
                  </a:cubicBezTo>
                  <a:cubicBezTo>
                    <a:pt x="152" y="28"/>
                    <a:pt x="153" y="27"/>
                    <a:pt x="154" y="28"/>
                  </a:cubicBezTo>
                  <a:cubicBezTo>
                    <a:pt x="153" y="28"/>
                    <a:pt x="153" y="28"/>
                    <a:pt x="152" y="29"/>
                  </a:cubicBezTo>
                  <a:cubicBezTo>
                    <a:pt x="154" y="30"/>
                    <a:pt x="154" y="27"/>
                    <a:pt x="155" y="27"/>
                  </a:cubicBezTo>
                  <a:cubicBezTo>
                    <a:pt x="160" y="28"/>
                    <a:pt x="162" y="25"/>
                    <a:pt x="167" y="25"/>
                  </a:cubicBezTo>
                  <a:cubicBezTo>
                    <a:pt x="167" y="26"/>
                    <a:pt x="167" y="26"/>
                    <a:pt x="167" y="27"/>
                  </a:cubicBezTo>
                  <a:close/>
                  <a:moveTo>
                    <a:pt x="172" y="34"/>
                  </a:moveTo>
                  <a:cubicBezTo>
                    <a:pt x="172" y="33"/>
                    <a:pt x="172" y="33"/>
                    <a:pt x="172" y="33"/>
                  </a:cubicBezTo>
                  <a:cubicBezTo>
                    <a:pt x="173" y="33"/>
                    <a:pt x="173" y="33"/>
                    <a:pt x="173" y="33"/>
                  </a:cubicBezTo>
                  <a:lnTo>
                    <a:pt x="172" y="34"/>
                  </a:lnTo>
                  <a:close/>
                  <a:moveTo>
                    <a:pt x="203" y="72"/>
                  </a:moveTo>
                  <a:cubicBezTo>
                    <a:pt x="203" y="72"/>
                    <a:pt x="203" y="72"/>
                    <a:pt x="202" y="72"/>
                  </a:cubicBezTo>
                  <a:cubicBezTo>
                    <a:pt x="202" y="72"/>
                    <a:pt x="203" y="71"/>
                    <a:pt x="203" y="72"/>
                  </a:cubicBezTo>
                  <a:close/>
                  <a:moveTo>
                    <a:pt x="193" y="39"/>
                  </a:moveTo>
                  <a:cubicBezTo>
                    <a:pt x="192" y="39"/>
                    <a:pt x="192" y="40"/>
                    <a:pt x="191" y="39"/>
                  </a:cubicBezTo>
                  <a:cubicBezTo>
                    <a:pt x="192" y="39"/>
                    <a:pt x="192" y="38"/>
                    <a:pt x="193" y="39"/>
                  </a:cubicBezTo>
                  <a:close/>
                  <a:moveTo>
                    <a:pt x="175" y="33"/>
                  </a:moveTo>
                  <a:cubicBezTo>
                    <a:pt x="175" y="33"/>
                    <a:pt x="175" y="33"/>
                    <a:pt x="175" y="33"/>
                  </a:cubicBezTo>
                  <a:cubicBezTo>
                    <a:pt x="176" y="32"/>
                    <a:pt x="178" y="32"/>
                    <a:pt x="179" y="31"/>
                  </a:cubicBezTo>
                  <a:cubicBezTo>
                    <a:pt x="181" y="31"/>
                    <a:pt x="183" y="31"/>
                    <a:pt x="184" y="30"/>
                  </a:cubicBezTo>
                  <a:cubicBezTo>
                    <a:pt x="184" y="30"/>
                    <a:pt x="185" y="29"/>
                    <a:pt x="185" y="30"/>
                  </a:cubicBezTo>
                  <a:cubicBezTo>
                    <a:pt x="184" y="31"/>
                    <a:pt x="183" y="32"/>
                    <a:pt x="181" y="33"/>
                  </a:cubicBezTo>
                  <a:cubicBezTo>
                    <a:pt x="181" y="32"/>
                    <a:pt x="180" y="34"/>
                    <a:pt x="179" y="34"/>
                  </a:cubicBezTo>
                  <a:cubicBezTo>
                    <a:pt x="178" y="34"/>
                    <a:pt x="177" y="33"/>
                    <a:pt x="175" y="33"/>
                  </a:cubicBezTo>
                  <a:close/>
                  <a:moveTo>
                    <a:pt x="178" y="115"/>
                  </a:moveTo>
                  <a:cubicBezTo>
                    <a:pt x="178" y="115"/>
                    <a:pt x="178" y="115"/>
                    <a:pt x="178" y="115"/>
                  </a:cubicBezTo>
                  <a:cubicBezTo>
                    <a:pt x="176" y="116"/>
                    <a:pt x="176" y="116"/>
                    <a:pt x="176" y="116"/>
                  </a:cubicBezTo>
                  <a:lnTo>
                    <a:pt x="178" y="115"/>
                  </a:lnTo>
                  <a:close/>
                  <a:moveTo>
                    <a:pt x="192" y="54"/>
                  </a:moveTo>
                  <a:cubicBezTo>
                    <a:pt x="193" y="55"/>
                    <a:pt x="193" y="55"/>
                    <a:pt x="193" y="55"/>
                  </a:cubicBezTo>
                  <a:cubicBezTo>
                    <a:pt x="193" y="52"/>
                    <a:pt x="196" y="54"/>
                    <a:pt x="198" y="52"/>
                  </a:cubicBezTo>
                  <a:cubicBezTo>
                    <a:pt x="198" y="53"/>
                    <a:pt x="198" y="53"/>
                    <a:pt x="198" y="53"/>
                  </a:cubicBezTo>
                  <a:cubicBezTo>
                    <a:pt x="197" y="53"/>
                    <a:pt x="196" y="55"/>
                    <a:pt x="194" y="54"/>
                  </a:cubicBezTo>
                  <a:cubicBezTo>
                    <a:pt x="191" y="57"/>
                    <a:pt x="186" y="57"/>
                    <a:pt x="182" y="59"/>
                  </a:cubicBezTo>
                  <a:cubicBezTo>
                    <a:pt x="181" y="60"/>
                    <a:pt x="179" y="60"/>
                    <a:pt x="178" y="61"/>
                  </a:cubicBezTo>
                  <a:cubicBezTo>
                    <a:pt x="177" y="61"/>
                    <a:pt x="177" y="61"/>
                    <a:pt x="176" y="61"/>
                  </a:cubicBezTo>
                  <a:cubicBezTo>
                    <a:pt x="179" y="59"/>
                    <a:pt x="182" y="58"/>
                    <a:pt x="185" y="57"/>
                  </a:cubicBezTo>
                  <a:cubicBezTo>
                    <a:pt x="184" y="57"/>
                    <a:pt x="184" y="57"/>
                    <a:pt x="184" y="57"/>
                  </a:cubicBezTo>
                  <a:cubicBezTo>
                    <a:pt x="185" y="58"/>
                    <a:pt x="187" y="56"/>
                    <a:pt x="188" y="56"/>
                  </a:cubicBezTo>
                  <a:cubicBezTo>
                    <a:pt x="187" y="56"/>
                    <a:pt x="187" y="56"/>
                    <a:pt x="187" y="56"/>
                  </a:cubicBezTo>
                  <a:cubicBezTo>
                    <a:pt x="189" y="55"/>
                    <a:pt x="191" y="56"/>
                    <a:pt x="192" y="54"/>
                  </a:cubicBezTo>
                  <a:close/>
                  <a:moveTo>
                    <a:pt x="194" y="45"/>
                  </a:moveTo>
                  <a:cubicBezTo>
                    <a:pt x="192" y="47"/>
                    <a:pt x="189" y="46"/>
                    <a:pt x="187" y="47"/>
                  </a:cubicBezTo>
                  <a:cubicBezTo>
                    <a:pt x="187" y="46"/>
                    <a:pt x="187" y="46"/>
                    <a:pt x="187" y="46"/>
                  </a:cubicBezTo>
                  <a:cubicBezTo>
                    <a:pt x="186" y="46"/>
                    <a:pt x="185" y="45"/>
                    <a:pt x="184" y="45"/>
                  </a:cubicBezTo>
                  <a:cubicBezTo>
                    <a:pt x="184" y="45"/>
                    <a:pt x="184" y="45"/>
                    <a:pt x="185" y="44"/>
                  </a:cubicBezTo>
                  <a:cubicBezTo>
                    <a:pt x="185" y="44"/>
                    <a:pt x="184" y="44"/>
                    <a:pt x="184" y="44"/>
                  </a:cubicBezTo>
                  <a:cubicBezTo>
                    <a:pt x="184" y="44"/>
                    <a:pt x="184" y="44"/>
                    <a:pt x="184" y="43"/>
                  </a:cubicBezTo>
                  <a:cubicBezTo>
                    <a:pt x="183" y="42"/>
                    <a:pt x="183" y="42"/>
                    <a:pt x="183" y="42"/>
                  </a:cubicBezTo>
                  <a:cubicBezTo>
                    <a:pt x="185" y="42"/>
                    <a:pt x="185" y="41"/>
                    <a:pt x="186" y="40"/>
                  </a:cubicBezTo>
                  <a:cubicBezTo>
                    <a:pt x="186" y="41"/>
                    <a:pt x="186" y="41"/>
                    <a:pt x="186" y="41"/>
                  </a:cubicBezTo>
                  <a:cubicBezTo>
                    <a:pt x="187" y="41"/>
                    <a:pt x="187" y="40"/>
                    <a:pt x="188" y="40"/>
                  </a:cubicBezTo>
                  <a:cubicBezTo>
                    <a:pt x="188" y="40"/>
                    <a:pt x="188" y="40"/>
                    <a:pt x="188" y="40"/>
                  </a:cubicBezTo>
                  <a:cubicBezTo>
                    <a:pt x="187" y="40"/>
                    <a:pt x="187" y="40"/>
                    <a:pt x="187" y="40"/>
                  </a:cubicBezTo>
                  <a:cubicBezTo>
                    <a:pt x="188" y="40"/>
                    <a:pt x="189" y="39"/>
                    <a:pt x="191" y="39"/>
                  </a:cubicBezTo>
                  <a:cubicBezTo>
                    <a:pt x="190" y="40"/>
                    <a:pt x="189" y="39"/>
                    <a:pt x="190" y="40"/>
                  </a:cubicBezTo>
                  <a:cubicBezTo>
                    <a:pt x="191" y="41"/>
                    <a:pt x="193" y="39"/>
                    <a:pt x="195" y="40"/>
                  </a:cubicBezTo>
                  <a:cubicBezTo>
                    <a:pt x="197" y="39"/>
                    <a:pt x="199" y="39"/>
                    <a:pt x="201" y="38"/>
                  </a:cubicBezTo>
                  <a:cubicBezTo>
                    <a:pt x="198" y="40"/>
                    <a:pt x="198" y="40"/>
                    <a:pt x="198" y="40"/>
                  </a:cubicBezTo>
                  <a:cubicBezTo>
                    <a:pt x="195" y="39"/>
                    <a:pt x="192" y="40"/>
                    <a:pt x="190" y="42"/>
                  </a:cubicBezTo>
                  <a:cubicBezTo>
                    <a:pt x="190" y="42"/>
                    <a:pt x="190" y="43"/>
                    <a:pt x="190" y="43"/>
                  </a:cubicBezTo>
                  <a:cubicBezTo>
                    <a:pt x="191" y="41"/>
                    <a:pt x="193" y="43"/>
                    <a:pt x="194" y="41"/>
                  </a:cubicBezTo>
                  <a:cubicBezTo>
                    <a:pt x="197" y="42"/>
                    <a:pt x="199" y="41"/>
                    <a:pt x="202" y="41"/>
                  </a:cubicBezTo>
                  <a:cubicBezTo>
                    <a:pt x="201" y="41"/>
                    <a:pt x="201" y="41"/>
                    <a:pt x="200" y="41"/>
                  </a:cubicBezTo>
                  <a:cubicBezTo>
                    <a:pt x="201" y="42"/>
                    <a:pt x="201" y="42"/>
                    <a:pt x="201" y="42"/>
                  </a:cubicBezTo>
                  <a:cubicBezTo>
                    <a:pt x="201" y="41"/>
                    <a:pt x="201" y="41"/>
                    <a:pt x="202" y="41"/>
                  </a:cubicBezTo>
                  <a:cubicBezTo>
                    <a:pt x="202" y="42"/>
                    <a:pt x="202" y="42"/>
                    <a:pt x="202" y="42"/>
                  </a:cubicBezTo>
                  <a:cubicBezTo>
                    <a:pt x="199" y="43"/>
                    <a:pt x="197" y="44"/>
                    <a:pt x="194" y="45"/>
                  </a:cubicBezTo>
                  <a:close/>
                  <a:moveTo>
                    <a:pt x="207" y="41"/>
                  </a:moveTo>
                  <a:cubicBezTo>
                    <a:pt x="207" y="41"/>
                    <a:pt x="208" y="40"/>
                    <a:pt x="209" y="40"/>
                  </a:cubicBezTo>
                  <a:cubicBezTo>
                    <a:pt x="209" y="40"/>
                    <a:pt x="209" y="40"/>
                    <a:pt x="210" y="40"/>
                  </a:cubicBezTo>
                  <a:cubicBezTo>
                    <a:pt x="209" y="40"/>
                    <a:pt x="209" y="40"/>
                    <a:pt x="209" y="40"/>
                  </a:cubicBezTo>
                  <a:cubicBezTo>
                    <a:pt x="208" y="41"/>
                    <a:pt x="208" y="41"/>
                    <a:pt x="20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10"/>
            <p:cNvSpPr/>
            <p:nvPr/>
          </p:nvSpPr>
          <p:spPr bwMode="auto">
            <a:xfrm>
              <a:off x="4013" y="17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11"/>
            <p:cNvSpPr/>
            <p:nvPr/>
          </p:nvSpPr>
          <p:spPr bwMode="auto">
            <a:xfrm>
              <a:off x="4013" y="17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12"/>
            <p:cNvSpPr/>
            <p:nvPr/>
          </p:nvSpPr>
          <p:spPr bwMode="auto">
            <a:xfrm>
              <a:off x="4008" y="1691"/>
              <a:ext cx="5" cy="5"/>
            </a:xfrm>
            <a:custGeom>
              <a:avLst/>
              <a:gdLst>
                <a:gd name="T0" fmla="*/ 1 w 1"/>
                <a:gd name="T1" fmla="*/ 0 h 1"/>
                <a:gd name="T2" fmla="*/ 1 w 1"/>
                <a:gd name="T3" fmla="*/ 0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1" y="0"/>
                    <a:pt x="0" y="0"/>
                  </a:cubicBezTo>
                  <a:cubicBezTo>
                    <a:pt x="1" y="0"/>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3"/>
            <p:cNvSpPr/>
            <p:nvPr/>
          </p:nvSpPr>
          <p:spPr bwMode="auto">
            <a:xfrm>
              <a:off x="3849" y="2241"/>
              <a:ext cx="0" cy="5"/>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4"/>
            <p:cNvSpPr/>
            <p:nvPr/>
          </p:nvSpPr>
          <p:spPr bwMode="auto">
            <a:xfrm>
              <a:off x="4031" y="1630"/>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5"/>
            <p:cNvSpPr/>
            <p:nvPr/>
          </p:nvSpPr>
          <p:spPr bwMode="auto">
            <a:xfrm>
              <a:off x="3456" y="1738"/>
              <a:ext cx="9" cy="9"/>
            </a:xfrm>
            <a:custGeom>
              <a:avLst/>
              <a:gdLst>
                <a:gd name="T0" fmla="*/ 2 w 2"/>
                <a:gd name="T1" fmla="*/ 0 h 2"/>
                <a:gd name="T2" fmla="*/ 0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0"/>
                    <a:pt x="1" y="1"/>
                    <a:pt x="0" y="1"/>
                  </a:cubicBezTo>
                  <a:cubicBezTo>
                    <a:pt x="0" y="1"/>
                    <a:pt x="0" y="2"/>
                    <a:pt x="1" y="2"/>
                  </a:cubicBezTo>
                  <a:cubicBezTo>
                    <a:pt x="1" y="2"/>
                    <a:pt x="1" y="2"/>
                    <a:pt x="1"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16"/>
            <p:cNvSpPr/>
            <p:nvPr/>
          </p:nvSpPr>
          <p:spPr bwMode="auto">
            <a:xfrm>
              <a:off x="3461" y="1743"/>
              <a:ext cx="4" cy="4"/>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17"/>
            <p:cNvSpPr/>
            <p:nvPr/>
          </p:nvSpPr>
          <p:spPr bwMode="auto">
            <a:xfrm>
              <a:off x="3470" y="17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8"/>
            <p:cNvSpPr/>
            <p:nvPr/>
          </p:nvSpPr>
          <p:spPr bwMode="auto">
            <a:xfrm>
              <a:off x="3943" y="1587"/>
              <a:ext cx="14" cy="5"/>
            </a:xfrm>
            <a:custGeom>
              <a:avLst/>
              <a:gdLst>
                <a:gd name="T0" fmla="*/ 14 w 14"/>
                <a:gd name="T1" fmla="*/ 0 h 5"/>
                <a:gd name="T2" fmla="*/ 0 w 14"/>
                <a:gd name="T3" fmla="*/ 5 h 5"/>
                <a:gd name="T4" fmla="*/ 9 w 14"/>
                <a:gd name="T5" fmla="*/ 0 h 5"/>
                <a:gd name="T6" fmla="*/ 14 w 14"/>
                <a:gd name="T7" fmla="*/ 0 h 5"/>
              </a:gdLst>
              <a:ahLst/>
              <a:cxnLst>
                <a:cxn ang="0">
                  <a:pos x="T0" y="T1"/>
                </a:cxn>
                <a:cxn ang="0">
                  <a:pos x="T2" y="T3"/>
                </a:cxn>
                <a:cxn ang="0">
                  <a:pos x="T4" y="T5"/>
                </a:cxn>
                <a:cxn ang="0">
                  <a:pos x="T6" y="T7"/>
                </a:cxn>
              </a:cxnLst>
              <a:rect l="0" t="0" r="r" b="b"/>
              <a:pathLst>
                <a:path w="14" h="5">
                  <a:moveTo>
                    <a:pt x="14" y="0"/>
                  </a:moveTo>
                  <a:lnTo>
                    <a:pt x="0" y="5"/>
                  </a:lnTo>
                  <a:lnTo>
                    <a:pt x="9" y="0"/>
                  </a:lnTo>
                  <a:lnTo>
                    <a:pt x="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19"/>
            <p:cNvSpPr/>
            <p:nvPr/>
          </p:nvSpPr>
          <p:spPr bwMode="auto">
            <a:xfrm>
              <a:off x="3919" y="1592"/>
              <a:ext cx="14" cy="5"/>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3" y="1"/>
                    <a:pt x="3"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0"/>
            <p:cNvSpPr/>
            <p:nvPr/>
          </p:nvSpPr>
          <p:spPr bwMode="auto">
            <a:xfrm>
              <a:off x="3886" y="1597"/>
              <a:ext cx="28" cy="9"/>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1"/>
                    <a:pt x="6" y="0"/>
                  </a:cubicBezTo>
                  <a:cubicBezTo>
                    <a:pt x="4" y="1"/>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1"/>
            <p:cNvSpPr/>
            <p:nvPr/>
          </p:nvSpPr>
          <p:spPr bwMode="auto">
            <a:xfrm>
              <a:off x="4083" y="1601"/>
              <a:ext cx="5" cy="5"/>
            </a:xfrm>
            <a:custGeom>
              <a:avLst/>
              <a:gdLst>
                <a:gd name="T0" fmla="*/ 1 w 1"/>
                <a:gd name="T1" fmla="*/ 1 h 1"/>
                <a:gd name="T2" fmla="*/ 1 w 1"/>
                <a:gd name="T3" fmla="*/ 0 h 1"/>
                <a:gd name="T4" fmla="*/ 1 w 1"/>
                <a:gd name="T5" fmla="*/ 0 h 1"/>
                <a:gd name="T6" fmla="*/ 1 w 1"/>
                <a:gd name="T7" fmla="*/ 0 h 1"/>
                <a:gd name="T8" fmla="*/ 0 w 1"/>
                <a:gd name="T9" fmla="*/ 0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0"/>
                    <a:pt x="1" y="0"/>
                  </a:cubicBezTo>
                  <a:cubicBezTo>
                    <a:pt x="1" y="0"/>
                    <a:pt x="1" y="0"/>
                    <a:pt x="1" y="0"/>
                  </a:cubicBezTo>
                  <a:cubicBezTo>
                    <a:pt x="1" y="0"/>
                    <a:pt x="1" y="0"/>
                    <a:pt x="1" y="0"/>
                  </a:cubicBezTo>
                  <a:cubicBezTo>
                    <a:pt x="0" y="0"/>
                    <a:pt x="0" y="0"/>
                    <a:pt x="0" y="0"/>
                  </a:cubicBezTo>
                  <a:cubicBezTo>
                    <a:pt x="0"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2"/>
            <p:cNvSpPr/>
            <p:nvPr/>
          </p:nvSpPr>
          <p:spPr bwMode="auto">
            <a:xfrm>
              <a:off x="4074" y="1601"/>
              <a:ext cx="9" cy="5"/>
            </a:xfrm>
            <a:custGeom>
              <a:avLst/>
              <a:gdLst>
                <a:gd name="T0" fmla="*/ 0 w 2"/>
                <a:gd name="T1" fmla="*/ 1 h 1"/>
                <a:gd name="T2" fmla="*/ 0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0" y="1"/>
                    <a:pt x="0" y="1"/>
                  </a:cubicBezTo>
                  <a:cubicBezTo>
                    <a:pt x="0" y="1"/>
                    <a:pt x="1"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3"/>
            <p:cNvSpPr/>
            <p:nvPr/>
          </p:nvSpPr>
          <p:spPr bwMode="auto">
            <a:xfrm>
              <a:off x="3877" y="1606"/>
              <a:ext cx="9" cy="5"/>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0"/>
                    <a:pt x="0" y="1"/>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4"/>
            <p:cNvSpPr/>
            <p:nvPr/>
          </p:nvSpPr>
          <p:spPr bwMode="auto">
            <a:xfrm>
              <a:off x="3863" y="1611"/>
              <a:ext cx="9"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5"/>
            <p:cNvSpPr/>
            <p:nvPr/>
          </p:nvSpPr>
          <p:spPr bwMode="auto">
            <a:xfrm>
              <a:off x="3849" y="1611"/>
              <a:ext cx="14" cy="5"/>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cubicBezTo>
                    <a:pt x="2"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6"/>
            <p:cNvSpPr/>
            <p:nvPr/>
          </p:nvSpPr>
          <p:spPr bwMode="auto">
            <a:xfrm>
              <a:off x="4078" y="1616"/>
              <a:ext cx="10" cy="4"/>
            </a:xfrm>
            <a:custGeom>
              <a:avLst/>
              <a:gdLst>
                <a:gd name="T0" fmla="*/ 1 w 2"/>
                <a:gd name="T1" fmla="*/ 1 h 1"/>
                <a:gd name="T2" fmla="*/ 2 w 2"/>
                <a:gd name="T3" fmla="*/ 1 h 1"/>
                <a:gd name="T4" fmla="*/ 2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2" y="1"/>
                    <a:pt x="2" y="1"/>
                  </a:cubicBezTo>
                  <a:cubicBezTo>
                    <a:pt x="2" y="0"/>
                    <a:pt x="2" y="0"/>
                    <a:pt x="2" y="0"/>
                  </a:cubicBezTo>
                  <a:cubicBezTo>
                    <a:pt x="0"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
            <p:cNvSpPr/>
            <p:nvPr/>
          </p:nvSpPr>
          <p:spPr bwMode="auto">
            <a:xfrm>
              <a:off x="3779" y="1616"/>
              <a:ext cx="37" cy="9"/>
            </a:xfrm>
            <a:custGeom>
              <a:avLst/>
              <a:gdLst>
                <a:gd name="T0" fmla="*/ 0 w 8"/>
                <a:gd name="T1" fmla="*/ 2 h 2"/>
                <a:gd name="T2" fmla="*/ 8 w 8"/>
                <a:gd name="T3" fmla="*/ 1 h 2"/>
                <a:gd name="T4" fmla="*/ 0 w 8"/>
                <a:gd name="T5" fmla="*/ 2 h 2"/>
              </a:gdLst>
              <a:ahLst/>
              <a:cxnLst>
                <a:cxn ang="0">
                  <a:pos x="T0" y="T1"/>
                </a:cxn>
                <a:cxn ang="0">
                  <a:pos x="T2" y="T3"/>
                </a:cxn>
                <a:cxn ang="0">
                  <a:pos x="T4" y="T5"/>
                </a:cxn>
              </a:cxnLst>
              <a:rect l="0" t="0" r="r" b="b"/>
              <a:pathLst>
                <a:path w="8" h="2">
                  <a:moveTo>
                    <a:pt x="0" y="2"/>
                  </a:moveTo>
                  <a:cubicBezTo>
                    <a:pt x="3" y="2"/>
                    <a:pt x="5" y="1"/>
                    <a:pt x="8" y="1"/>
                  </a:cubicBezTo>
                  <a:cubicBezTo>
                    <a:pt x="5" y="0"/>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8"/>
            <p:cNvSpPr/>
            <p:nvPr/>
          </p:nvSpPr>
          <p:spPr bwMode="auto">
            <a:xfrm>
              <a:off x="3830" y="1616"/>
              <a:ext cx="14" cy="9"/>
            </a:xfrm>
            <a:custGeom>
              <a:avLst/>
              <a:gdLst>
                <a:gd name="T0" fmla="*/ 0 w 3"/>
                <a:gd name="T1" fmla="*/ 1 h 2"/>
                <a:gd name="T2" fmla="*/ 3 w 3"/>
                <a:gd name="T3" fmla="*/ 0 h 2"/>
                <a:gd name="T4" fmla="*/ 0 w 3"/>
                <a:gd name="T5" fmla="*/ 1 h 2"/>
              </a:gdLst>
              <a:ahLst/>
              <a:cxnLst>
                <a:cxn ang="0">
                  <a:pos x="T0" y="T1"/>
                </a:cxn>
                <a:cxn ang="0">
                  <a:pos x="T2" y="T3"/>
                </a:cxn>
                <a:cxn ang="0">
                  <a:pos x="T4" y="T5"/>
                </a:cxn>
              </a:cxnLst>
              <a:rect l="0" t="0" r="r" b="b"/>
              <a:pathLst>
                <a:path w="3" h="2">
                  <a:moveTo>
                    <a:pt x="0" y="1"/>
                  </a:moveTo>
                  <a:cubicBezTo>
                    <a:pt x="1" y="2"/>
                    <a:pt x="2" y="0"/>
                    <a:pt x="3" y="0"/>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9"/>
            <p:cNvSpPr/>
            <p:nvPr/>
          </p:nvSpPr>
          <p:spPr bwMode="auto">
            <a:xfrm>
              <a:off x="4074" y="1620"/>
              <a:ext cx="9" cy="5"/>
            </a:xfrm>
            <a:custGeom>
              <a:avLst/>
              <a:gdLst>
                <a:gd name="T0" fmla="*/ 0 w 9"/>
                <a:gd name="T1" fmla="*/ 5 h 5"/>
                <a:gd name="T2" fmla="*/ 9 w 9"/>
                <a:gd name="T3" fmla="*/ 0 h 5"/>
                <a:gd name="T4" fmla="*/ 0 w 9"/>
                <a:gd name="T5" fmla="*/ 5 h 5"/>
                <a:gd name="T6" fmla="*/ 0 w 9"/>
                <a:gd name="T7" fmla="*/ 5 h 5"/>
              </a:gdLst>
              <a:ahLst/>
              <a:cxnLst>
                <a:cxn ang="0">
                  <a:pos x="T0" y="T1"/>
                </a:cxn>
                <a:cxn ang="0">
                  <a:pos x="T2" y="T3"/>
                </a:cxn>
                <a:cxn ang="0">
                  <a:pos x="T4" y="T5"/>
                </a:cxn>
                <a:cxn ang="0">
                  <a:pos x="T6" y="T7"/>
                </a:cxn>
              </a:cxnLst>
              <a:rect l="0" t="0" r="r" b="b"/>
              <a:pathLst>
                <a:path w="9" h="5">
                  <a:moveTo>
                    <a:pt x="0" y="5"/>
                  </a:moveTo>
                  <a:lnTo>
                    <a:pt x="9" y="0"/>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Rectangle 30"/>
            <p:cNvSpPr>
              <a:spLocks noChangeArrowheads="1"/>
            </p:cNvSpPr>
            <p:nvPr/>
          </p:nvSpPr>
          <p:spPr bwMode="auto">
            <a:xfrm>
              <a:off x="3147" y="1625"/>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1" name="Freeform 31"/>
            <p:cNvSpPr/>
            <p:nvPr/>
          </p:nvSpPr>
          <p:spPr bwMode="auto">
            <a:xfrm>
              <a:off x="3816" y="1620"/>
              <a:ext cx="5" cy="5"/>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0"/>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32"/>
            <p:cNvSpPr/>
            <p:nvPr/>
          </p:nvSpPr>
          <p:spPr bwMode="auto">
            <a:xfrm>
              <a:off x="4111" y="1625"/>
              <a:ext cx="5" cy="5"/>
            </a:xfrm>
            <a:custGeom>
              <a:avLst/>
              <a:gdLst>
                <a:gd name="T0" fmla="*/ 1 w 1"/>
                <a:gd name="T1" fmla="*/ 1 h 1"/>
                <a:gd name="T2" fmla="*/ 0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1"/>
                    <a:pt x="0" y="1"/>
                  </a:cubicBezTo>
                  <a:cubicBezTo>
                    <a:pt x="0" y="1"/>
                    <a:pt x="0" y="1"/>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33"/>
            <p:cNvSpPr/>
            <p:nvPr/>
          </p:nvSpPr>
          <p:spPr bwMode="auto">
            <a:xfrm>
              <a:off x="3741" y="1630"/>
              <a:ext cx="28" cy="4"/>
            </a:xfrm>
            <a:custGeom>
              <a:avLst/>
              <a:gdLst>
                <a:gd name="T0" fmla="*/ 2 w 6"/>
                <a:gd name="T1" fmla="*/ 0 h 1"/>
                <a:gd name="T2" fmla="*/ 3 w 6"/>
                <a:gd name="T3" fmla="*/ 1 h 1"/>
                <a:gd name="T4" fmla="*/ 6 w 6"/>
                <a:gd name="T5" fmla="*/ 0 h 1"/>
                <a:gd name="T6" fmla="*/ 0 w 6"/>
                <a:gd name="T7" fmla="*/ 1 h 1"/>
                <a:gd name="T8" fmla="*/ 2 w 6"/>
                <a:gd name="T9" fmla="*/ 0 h 1"/>
              </a:gdLst>
              <a:ahLst/>
              <a:cxnLst>
                <a:cxn ang="0">
                  <a:pos x="T0" y="T1"/>
                </a:cxn>
                <a:cxn ang="0">
                  <a:pos x="T2" y="T3"/>
                </a:cxn>
                <a:cxn ang="0">
                  <a:pos x="T4" y="T5"/>
                </a:cxn>
                <a:cxn ang="0">
                  <a:pos x="T6" y="T7"/>
                </a:cxn>
                <a:cxn ang="0">
                  <a:pos x="T8" y="T9"/>
                </a:cxn>
              </a:cxnLst>
              <a:rect l="0" t="0" r="r" b="b"/>
              <a:pathLst>
                <a:path w="6" h="1">
                  <a:moveTo>
                    <a:pt x="2" y="0"/>
                  </a:moveTo>
                  <a:cubicBezTo>
                    <a:pt x="3" y="1"/>
                    <a:pt x="3" y="1"/>
                    <a:pt x="3" y="1"/>
                  </a:cubicBezTo>
                  <a:cubicBezTo>
                    <a:pt x="4" y="0"/>
                    <a:pt x="5" y="0"/>
                    <a:pt x="6" y="0"/>
                  </a:cubicBezTo>
                  <a:cubicBezTo>
                    <a:pt x="4" y="0"/>
                    <a:pt x="1" y="0"/>
                    <a:pt x="0" y="1"/>
                  </a:cubicBezTo>
                  <a:cubicBezTo>
                    <a:pt x="0"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34"/>
            <p:cNvSpPr/>
            <p:nvPr/>
          </p:nvSpPr>
          <p:spPr bwMode="auto">
            <a:xfrm>
              <a:off x="4050" y="1625"/>
              <a:ext cx="28" cy="33"/>
            </a:xfrm>
            <a:custGeom>
              <a:avLst/>
              <a:gdLst>
                <a:gd name="T0" fmla="*/ 3 w 6"/>
                <a:gd name="T1" fmla="*/ 1 h 7"/>
                <a:gd name="T2" fmla="*/ 0 w 6"/>
                <a:gd name="T3" fmla="*/ 2 h 7"/>
                <a:gd name="T4" fmla="*/ 3 w 6"/>
                <a:gd name="T5" fmla="*/ 2 h 7"/>
                <a:gd name="T6" fmla="*/ 1 w 6"/>
                <a:gd name="T7" fmla="*/ 3 h 7"/>
                <a:gd name="T8" fmla="*/ 2 w 6"/>
                <a:gd name="T9" fmla="*/ 3 h 7"/>
                <a:gd name="T10" fmla="*/ 2 w 6"/>
                <a:gd name="T11" fmla="*/ 3 h 7"/>
                <a:gd name="T12" fmla="*/ 4 w 6"/>
                <a:gd name="T13" fmla="*/ 4 h 7"/>
                <a:gd name="T14" fmla="*/ 4 w 6"/>
                <a:gd name="T15" fmla="*/ 4 h 7"/>
                <a:gd name="T16" fmla="*/ 4 w 6"/>
                <a:gd name="T17" fmla="*/ 5 h 7"/>
                <a:gd name="T18" fmla="*/ 1 w 6"/>
                <a:gd name="T19" fmla="*/ 6 h 7"/>
                <a:gd name="T20" fmla="*/ 1 w 6"/>
                <a:gd name="T21" fmla="*/ 7 h 7"/>
                <a:gd name="T22" fmla="*/ 4 w 6"/>
                <a:gd name="T23" fmla="*/ 6 h 7"/>
                <a:gd name="T24" fmla="*/ 4 w 6"/>
                <a:gd name="T25" fmla="*/ 7 h 7"/>
                <a:gd name="T26" fmla="*/ 5 w 6"/>
                <a:gd name="T27" fmla="*/ 7 h 7"/>
                <a:gd name="T28" fmla="*/ 5 w 6"/>
                <a:gd name="T29" fmla="*/ 5 h 7"/>
                <a:gd name="T30" fmla="*/ 4 w 6"/>
                <a:gd name="T31" fmla="*/ 2 h 7"/>
                <a:gd name="T32" fmla="*/ 3 w 6"/>
                <a:gd name="T3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7">
                  <a:moveTo>
                    <a:pt x="3" y="1"/>
                  </a:moveTo>
                  <a:cubicBezTo>
                    <a:pt x="2" y="1"/>
                    <a:pt x="1" y="0"/>
                    <a:pt x="0" y="2"/>
                  </a:cubicBezTo>
                  <a:cubicBezTo>
                    <a:pt x="1" y="2"/>
                    <a:pt x="2" y="1"/>
                    <a:pt x="3" y="2"/>
                  </a:cubicBezTo>
                  <a:cubicBezTo>
                    <a:pt x="3" y="3"/>
                    <a:pt x="2" y="3"/>
                    <a:pt x="1" y="3"/>
                  </a:cubicBezTo>
                  <a:cubicBezTo>
                    <a:pt x="2" y="3"/>
                    <a:pt x="2" y="3"/>
                    <a:pt x="2" y="3"/>
                  </a:cubicBezTo>
                  <a:cubicBezTo>
                    <a:pt x="2" y="3"/>
                    <a:pt x="2" y="3"/>
                    <a:pt x="2" y="3"/>
                  </a:cubicBezTo>
                  <a:cubicBezTo>
                    <a:pt x="3" y="2"/>
                    <a:pt x="4" y="3"/>
                    <a:pt x="4" y="4"/>
                  </a:cubicBezTo>
                  <a:cubicBezTo>
                    <a:pt x="4" y="4"/>
                    <a:pt x="4" y="4"/>
                    <a:pt x="4" y="4"/>
                  </a:cubicBezTo>
                  <a:cubicBezTo>
                    <a:pt x="3" y="4"/>
                    <a:pt x="4" y="4"/>
                    <a:pt x="4" y="5"/>
                  </a:cubicBezTo>
                  <a:cubicBezTo>
                    <a:pt x="3" y="6"/>
                    <a:pt x="2" y="5"/>
                    <a:pt x="1" y="6"/>
                  </a:cubicBezTo>
                  <a:cubicBezTo>
                    <a:pt x="1" y="7"/>
                    <a:pt x="1" y="7"/>
                    <a:pt x="1" y="7"/>
                  </a:cubicBezTo>
                  <a:cubicBezTo>
                    <a:pt x="2" y="6"/>
                    <a:pt x="3" y="7"/>
                    <a:pt x="4" y="6"/>
                  </a:cubicBezTo>
                  <a:cubicBezTo>
                    <a:pt x="4" y="6"/>
                    <a:pt x="4" y="6"/>
                    <a:pt x="4" y="7"/>
                  </a:cubicBezTo>
                  <a:cubicBezTo>
                    <a:pt x="5" y="7"/>
                    <a:pt x="5" y="7"/>
                    <a:pt x="5" y="7"/>
                  </a:cubicBezTo>
                  <a:cubicBezTo>
                    <a:pt x="5" y="6"/>
                    <a:pt x="6" y="5"/>
                    <a:pt x="5" y="5"/>
                  </a:cubicBezTo>
                  <a:cubicBezTo>
                    <a:pt x="6" y="4"/>
                    <a:pt x="3" y="3"/>
                    <a:pt x="4" y="2"/>
                  </a:cubicBezTo>
                  <a:lnTo>
                    <a:pt x="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35"/>
            <p:cNvSpPr/>
            <p:nvPr/>
          </p:nvSpPr>
          <p:spPr bwMode="auto">
            <a:xfrm>
              <a:off x="4083" y="1630"/>
              <a:ext cx="23" cy="4"/>
            </a:xfrm>
            <a:custGeom>
              <a:avLst/>
              <a:gdLst>
                <a:gd name="T0" fmla="*/ 2 w 5"/>
                <a:gd name="T1" fmla="*/ 1 h 1"/>
                <a:gd name="T2" fmla="*/ 5 w 5"/>
                <a:gd name="T3" fmla="*/ 0 h 1"/>
                <a:gd name="T4" fmla="*/ 0 w 5"/>
                <a:gd name="T5" fmla="*/ 1 h 1"/>
                <a:gd name="T6" fmla="*/ 2 w 5"/>
                <a:gd name="T7" fmla="*/ 1 h 1"/>
              </a:gdLst>
              <a:ahLst/>
              <a:cxnLst>
                <a:cxn ang="0">
                  <a:pos x="T0" y="T1"/>
                </a:cxn>
                <a:cxn ang="0">
                  <a:pos x="T2" y="T3"/>
                </a:cxn>
                <a:cxn ang="0">
                  <a:pos x="T4" y="T5"/>
                </a:cxn>
                <a:cxn ang="0">
                  <a:pos x="T6" y="T7"/>
                </a:cxn>
              </a:cxnLst>
              <a:rect l="0" t="0" r="r" b="b"/>
              <a:pathLst>
                <a:path w="5" h="1">
                  <a:moveTo>
                    <a:pt x="2" y="1"/>
                  </a:moveTo>
                  <a:cubicBezTo>
                    <a:pt x="3" y="0"/>
                    <a:pt x="4" y="1"/>
                    <a:pt x="5" y="0"/>
                  </a:cubicBezTo>
                  <a:cubicBezTo>
                    <a:pt x="3" y="0"/>
                    <a:pt x="2" y="1"/>
                    <a:pt x="0" y="1"/>
                  </a:cubicBezTo>
                  <a:cubicBezTo>
                    <a:pt x="0" y="1"/>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36"/>
            <p:cNvSpPr/>
            <p:nvPr/>
          </p:nvSpPr>
          <p:spPr bwMode="auto">
            <a:xfrm>
              <a:off x="3718" y="1634"/>
              <a:ext cx="19" cy="5"/>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1" y="1"/>
                    <a:pt x="3" y="1"/>
                    <a:pt x="4" y="0"/>
                  </a:cubicBezTo>
                  <a:cubicBezTo>
                    <a:pt x="3"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37"/>
            <p:cNvSpPr/>
            <p:nvPr/>
          </p:nvSpPr>
          <p:spPr bwMode="auto">
            <a:xfrm>
              <a:off x="4041" y="1639"/>
              <a:ext cx="9" cy="5"/>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0"/>
                    <a:pt x="2" y="0"/>
                  </a:cubicBezTo>
                  <a:cubicBezTo>
                    <a:pt x="0" y="1"/>
                    <a:pt x="0" y="1"/>
                    <a:pt x="0" y="1"/>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38"/>
            <p:cNvSpPr/>
            <p:nvPr/>
          </p:nvSpPr>
          <p:spPr bwMode="auto">
            <a:xfrm>
              <a:off x="4088" y="1639"/>
              <a:ext cx="9"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39"/>
            <p:cNvSpPr/>
            <p:nvPr/>
          </p:nvSpPr>
          <p:spPr bwMode="auto">
            <a:xfrm>
              <a:off x="4083" y="1639"/>
              <a:ext cx="5" cy="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40"/>
            <p:cNvSpPr/>
            <p:nvPr/>
          </p:nvSpPr>
          <p:spPr bwMode="auto">
            <a:xfrm>
              <a:off x="3699" y="1639"/>
              <a:ext cx="5" cy="5"/>
            </a:xfrm>
            <a:custGeom>
              <a:avLst/>
              <a:gdLst>
                <a:gd name="T0" fmla="*/ 1 w 1"/>
                <a:gd name="T1" fmla="*/ 1 h 1"/>
                <a:gd name="T2" fmla="*/ 1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1"/>
                    <a:pt x="0" y="0"/>
                    <a:pt x="0" y="1"/>
                  </a:cubicBezTo>
                  <a:cubicBezTo>
                    <a:pt x="1"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41"/>
            <p:cNvSpPr/>
            <p:nvPr/>
          </p:nvSpPr>
          <p:spPr bwMode="auto">
            <a:xfrm>
              <a:off x="3685" y="1648"/>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42"/>
            <p:cNvSpPr/>
            <p:nvPr/>
          </p:nvSpPr>
          <p:spPr bwMode="auto">
            <a:xfrm>
              <a:off x="4050" y="1644"/>
              <a:ext cx="5" cy="4"/>
            </a:xfrm>
            <a:custGeom>
              <a:avLst/>
              <a:gdLst>
                <a:gd name="T0" fmla="*/ 5 w 5"/>
                <a:gd name="T1" fmla="*/ 0 h 4"/>
                <a:gd name="T2" fmla="*/ 0 w 5"/>
                <a:gd name="T3" fmla="*/ 4 h 4"/>
                <a:gd name="T4" fmla="*/ 5 w 5"/>
                <a:gd name="T5" fmla="*/ 0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43"/>
            <p:cNvSpPr/>
            <p:nvPr/>
          </p:nvSpPr>
          <p:spPr bwMode="auto">
            <a:xfrm>
              <a:off x="4036" y="1648"/>
              <a:ext cx="10" cy="5"/>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2"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44"/>
            <p:cNvSpPr/>
            <p:nvPr/>
          </p:nvSpPr>
          <p:spPr bwMode="auto">
            <a:xfrm>
              <a:off x="3652" y="1653"/>
              <a:ext cx="14" cy="5"/>
            </a:xfrm>
            <a:custGeom>
              <a:avLst/>
              <a:gdLst>
                <a:gd name="T0" fmla="*/ 2 w 3"/>
                <a:gd name="T1" fmla="*/ 0 h 1"/>
                <a:gd name="T2" fmla="*/ 0 w 3"/>
                <a:gd name="T3" fmla="*/ 1 h 1"/>
                <a:gd name="T4" fmla="*/ 1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1" y="1"/>
                    <a:pt x="0" y="1"/>
                  </a:cubicBezTo>
                  <a:cubicBezTo>
                    <a:pt x="1" y="1"/>
                    <a:pt x="1" y="1"/>
                    <a:pt x="1" y="1"/>
                  </a:cubicBezTo>
                  <a:cubicBezTo>
                    <a:pt x="2" y="1"/>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45"/>
            <p:cNvSpPr/>
            <p:nvPr/>
          </p:nvSpPr>
          <p:spPr bwMode="auto">
            <a:xfrm>
              <a:off x="3648" y="1658"/>
              <a:ext cx="4" cy="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46"/>
            <p:cNvSpPr/>
            <p:nvPr/>
          </p:nvSpPr>
          <p:spPr bwMode="auto">
            <a:xfrm>
              <a:off x="4046" y="1658"/>
              <a:ext cx="4" cy="5"/>
            </a:xfrm>
            <a:custGeom>
              <a:avLst/>
              <a:gdLst>
                <a:gd name="T0" fmla="*/ 0 w 4"/>
                <a:gd name="T1" fmla="*/ 5 h 5"/>
                <a:gd name="T2" fmla="*/ 4 w 4"/>
                <a:gd name="T3" fmla="*/ 0 h 5"/>
                <a:gd name="T4" fmla="*/ 0 w 4"/>
                <a:gd name="T5" fmla="*/ 5 h 5"/>
                <a:gd name="T6" fmla="*/ 0 w 4"/>
                <a:gd name="T7" fmla="*/ 5 h 5"/>
              </a:gdLst>
              <a:ahLst/>
              <a:cxnLst>
                <a:cxn ang="0">
                  <a:pos x="T0" y="T1"/>
                </a:cxn>
                <a:cxn ang="0">
                  <a:pos x="T2" y="T3"/>
                </a:cxn>
                <a:cxn ang="0">
                  <a:pos x="T4" y="T5"/>
                </a:cxn>
                <a:cxn ang="0">
                  <a:pos x="T6" y="T7"/>
                </a:cxn>
              </a:cxnLst>
              <a:rect l="0" t="0" r="r" b="b"/>
              <a:pathLst>
                <a:path w="4" h="5">
                  <a:moveTo>
                    <a:pt x="0" y="5"/>
                  </a:moveTo>
                  <a:lnTo>
                    <a:pt x="4" y="0"/>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47"/>
            <p:cNvSpPr/>
            <p:nvPr/>
          </p:nvSpPr>
          <p:spPr bwMode="auto">
            <a:xfrm>
              <a:off x="3713" y="1658"/>
              <a:ext cx="5" cy="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0"/>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48"/>
            <p:cNvSpPr/>
            <p:nvPr/>
          </p:nvSpPr>
          <p:spPr bwMode="auto">
            <a:xfrm>
              <a:off x="4055" y="1667"/>
              <a:ext cx="0" cy="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49"/>
            <p:cNvSpPr/>
            <p:nvPr/>
          </p:nvSpPr>
          <p:spPr bwMode="auto">
            <a:xfrm>
              <a:off x="4055" y="16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50"/>
            <p:cNvSpPr/>
            <p:nvPr/>
          </p:nvSpPr>
          <p:spPr bwMode="auto">
            <a:xfrm>
              <a:off x="3989" y="1672"/>
              <a:ext cx="10" cy="0"/>
            </a:xfrm>
            <a:custGeom>
              <a:avLst/>
              <a:gdLst>
                <a:gd name="T0" fmla="*/ 10 w 10"/>
                <a:gd name="T1" fmla="*/ 0 w 10"/>
                <a:gd name="T2" fmla="*/ 5 w 10"/>
                <a:gd name="T3" fmla="*/ 10 w 10"/>
              </a:gdLst>
              <a:ahLst/>
              <a:cxnLst>
                <a:cxn ang="0">
                  <a:pos x="T0" y="0"/>
                </a:cxn>
                <a:cxn ang="0">
                  <a:pos x="T1" y="0"/>
                </a:cxn>
                <a:cxn ang="0">
                  <a:pos x="T2" y="0"/>
                </a:cxn>
                <a:cxn ang="0">
                  <a:pos x="T3" y="0"/>
                </a:cxn>
              </a:cxnLst>
              <a:rect l="0" t="0" r="r" b="b"/>
              <a:pathLst>
                <a:path w="10">
                  <a:moveTo>
                    <a:pt x="10" y="0"/>
                  </a:moveTo>
                  <a:lnTo>
                    <a:pt x="0" y="0"/>
                  </a:lnTo>
                  <a:lnTo>
                    <a:pt x="5"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51"/>
            <p:cNvSpPr/>
            <p:nvPr/>
          </p:nvSpPr>
          <p:spPr bwMode="auto">
            <a:xfrm>
              <a:off x="4069" y="1672"/>
              <a:ext cx="5" cy="5"/>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52"/>
            <p:cNvSpPr/>
            <p:nvPr/>
          </p:nvSpPr>
          <p:spPr bwMode="auto">
            <a:xfrm>
              <a:off x="3994" y="1681"/>
              <a:ext cx="9" cy="5"/>
            </a:xfrm>
            <a:custGeom>
              <a:avLst/>
              <a:gdLst>
                <a:gd name="T0" fmla="*/ 1 w 2"/>
                <a:gd name="T1" fmla="*/ 0 h 1"/>
                <a:gd name="T2" fmla="*/ 1 w 2"/>
                <a:gd name="T3" fmla="*/ 0 h 1"/>
                <a:gd name="T4" fmla="*/ 0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1" y="0"/>
                  </a:cubicBezTo>
                  <a:cubicBezTo>
                    <a:pt x="1" y="1"/>
                    <a:pt x="0" y="1"/>
                    <a:pt x="0" y="1"/>
                  </a:cubicBezTo>
                  <a:cubicBezTo>
                    <a:pt x="0" y="1"/>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53"/>
            <p:cNvSpPr/>
            <p:nvPr/>
          </p:nvSpPr>
          <p:spPr bwMode="auto">
            <a:xfrm>
              <a:off x="4106" y="1681"/>
              <a:ext cx="5" cy="5"/>
            </a:xfrm>
            <a:custGeom>
              <a:avLst/>
              <a:gdLst>
                <a:gd name="T0" fmla="*/ 0 w 5"/>
                <a:gd name="T1" fmla="*/ 5 h 5"/>
                <a:gd name="T2" fmla="*/ 5 w 5"/>
                <a:gd name="T3" fmla="*/ 0 h 5"/>
                <a:gd name="T4" fmla="*/ 0 w 5"/>
                <a:gd name="T5" fmla="*/ 0 h 5"/>
                <a:gd name="T6" fmla="*/ 0 w 5"/>
                <a:gd name="T7" fmla="*/ 5 h 5"/>
              </a:gdLst>
              <a:ahLst/>
              <a:cxnLst>
                <a:cxn ang="0">
                  <a:pos x="T0" y="T1"/>
                </a:cxn>
                <a:cxn ang="0">
                  <a:pos x="T2" y="T3"/>
                </a:cxn>
                <a:cxn ang="0">
                  <a:pos x="T4" y="T5"/>
                </a:cxn>
                <a:cxn ang="0">
                  <a:pos x="T6" y="T7"/>
                </a:cxn>
              </a:cxnLst>
              <a:rect l="0" t="0" r="r" b="b"/>
              <a:pathLst>
                <a:path w="5" h="5">
                  <a:moveTo>
                    <a:pt x="0" y="5"/>
                  </a:moveTo>
                  <a:lnTo>
                    <a:pt x="5" y="0"/>
                  </a:lnTo>
                  <a:lnTo>
                    <a:pt x="0"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54"/>
            <p:cNvSpPr/>
            <p:nvPr/>
          </p:nvSpPr>
          <p:spPr bwMode="auto">
            <a:xfrm>
              <a:off x="4083" y="1691"/>
              <a:ext cx="42" cy="9"/>
            </a:xfrm>
            <a:custGeom>
              <a:avLst/>
              <a:gdLst>
                <a:gd name="T0" fmla="*/ 4 w 9"/>
                <a:gd name="T1" fmla="*/ 1 h 2"/>
                <a:gd name="T2" fmla="*/ 0 w 9"/>
                <a:gd name="T3" fmla="*/ 2 h 2"/>
                <a:gd name="T4" fmla="*/ 3 w 9"/>
                <a:gd name="T5" fmla="*/ 2 h 2"/>
                <a:gd name="T6" fmla="*/ 7 w 9"/>
                <a:gd name="T7" fmla="*/ 1 h 2"/>
                <a:gd name="T8" fmla="*/ 9 w 9"/>
                <a:gd name="T9" fmla="*/ 0 h 2"/>
                <a:gd name="T10" fmla="*/ 4 w 9"/>
                <a:gd name="T11" fmla="*/ 1 h 2"/>
              </a:gdLst>
              <a:ahLst/>
              <a:cxnLst>
                <a:cxn ang="0">
                  <a:pos x="T0" y="T1"/>
                </a:cxn>
                <a:cxn ang="0">
                  <a:pos x="T2" y="T3"/>
                </a:cxn>
                <a:cxn ang="0">
                  <a:pos x="T4" y="T5"/>
                </a:cxn>
                <a:cxn ang="0">
                  <a:pos x="T6" y="T7"/>
                </a:cxn>
                <a:cxn ang="0">
                  <a:pos x="T8" y="T9"/>
                </a:cxn>
                <a:cxn ang="0">
                  <a:pos x="T10" y="T11"/>
                </a:cxn>
              </a:cxnLst>
              <a:rect l="0" t="0" r="r" b="b"/>
              <a:pathLst>
                <a:path w="9" h="2">
                  <a:moveTo>
                    <a:pt x="4" y="1"/>
                  </a:moveTo>
                  <a:cubicBezTo>
                    <a:pt x="3" y="1"/>
                    <a:pt x="2" y="2"/>
                    <a:pt x="0" y="2"/>
                  </a:cubicBezTo>
                  <a:cubicBezTo>
                    <a:pt x="1" y="2"/>
                    <a:pt x="2" y="2"/>
                    <a:pt x="3" y="2"/>
                  </a:cubicBezTo>
                  <a:cubicBezTo>
                    <a:pt x="4" y="2"/>
                    <a:pt x="5" y="1"/>
                    <a:pt x="7" y="1"/>
                  </a:cubicBezTo>
                  <a:cubicBezTo>
                    <a:pt x="7" y="1"/>
                    <a:pt x="9" y="1"/>
                    <a:pt x="9" y="0"/>
                  </a:cubicBezTo>
                  <a:cubicBezTo>
                    <a:pt x="7" y="1"/>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55"/>
            <p:cNvSpPr/>
            <p:nvPr/>
          </p:nvSpPr>
          <p:spPr bwMode="auto">
            <a:xfrm>
              <a:off x="3999" y="1681"/>
              <a:ext cx="79" cy="29"/>
            </a:xfrm>
            <a:custGeom>
              <a:avLst/>
              <a:gdLst>
                <a:gd name="T0" fmla="*/ 17 w 17"/>
                <a:gd name="T1" fmla="*/ 5 h 6"/>
                <a:gd name="T2" fmla="*/ 15 w 17"/>
                <a:gd name="T3" fmla="*/ 5 h 6"/>
                <a:gd name="T4" fmla="*/ 16 w 17"/>
                <a:gd name="T5" fmla="*/ 1 h 6"/>
                <a:gd name="T6" fmla="*/ 13 w 17"/>
                <a:gd name="T7" fmla="*/ 3 h 6"/>
                <a:gd name="T8" fmla="*/ 12 w 17"/>
                <a:gd name="T9" fmla="*/ 2 h 6"/>
                <a:gd name="T10" fmla="*/ 5 w 17"/>
                <a:gd name="T11" fmla="*/ 3 h 6"/>
                <a:gd name="T12" fmla="*/ 0 w 17"/>
                <a:gd name="T13" fmla="*/ 6 h 6"/>
                <a:gd name="T14" fmla="*/ 4 w 17"/>
                <a:gd name="T15" fmla="*/ 5 h 6"/>
                <a:gd name="T16" fmla="*/ 8 w 17"/>
                <a:gd name="T17" fmla="*/ 4 h 6"/>
                <a:gd name="T18" fmla="*/ 7 w 17"/>
                <a:gd name="T19" fmla="*/ 4 h 6"/>
                <a:gd name="T20" fmla="*/ 12 w 17"/>
                <a:gd name="T21" fmla="*/ 3 h 6"/>
                <a:gd name="T22" fmla="*/ 9 w 17"/>
                <a:gd name="T23" fmla="*/ 4 h 6"/>
                <a:gd name="T24" fmla="*/ 14 w 17"/>
                <a:gd name="T25" fmla="*/ 3 h 6"/>
                <a:gd name="T26" fmla="*/ 14 w 17"/>
                <a:gd name="T27" fmla="*/ 6 h 6"/>
                <a:gd name="T28" fmla="*/ 16 w 17"/>
                <a:gd name="T29" fmla="*/ 5 h 6"/>
                <a:gd name="T30" fmla="*/ 16 w 17"/>
                <a:gd name="T31" fmla="*/ 6 h 6"/>
                <a:gd name="T32" fmla="*/ 17 w 17"/>
                <a:gd name="T3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6">
                  <a:moveTo>
                    <a:pt x="17" y="5"/>
                  </a:moveTo>
                  <a:cubicBezTo>
                    <a:pt x="16" y="5"/>
                    <a:pt x="16" y="5"/>
                    <a:pt x="15" y="5"/>
                  </a:cubicBezTo>
                  <a:cubicBezTo>
                    <a:pt x="15" y="4"/>
                    <a:pt x="16" y="2"/>
                    <a:pt x="16" y="1"/>
                  </a:cubicBezTo>
                  <a:cubicBezTo>
                    <a:pt x="15" y="0"/>
                    <a:pt x="14" y="3"/>
                    <a:pt x="13" y="3"/>
                  </a:cubicBezTo>
                  <a:cubicBezTo>
                    <a:pt x="12" y="2"/>
                    <a:pt x="12" y="2"/>
                    <a:pt x="12" y="2"/>
                  </a:cubicBezTo>
                  <a:cubicBezTo>
                    <a:pt x="10" y="2"/>
                    <a:pt x="7" y="4"/>
                    <a:pt x="5" y="3"/>
                  </a:cubicBezTo>
                  <a:cubicBezTo>
                    <a:pt x="3" y="5"/>
                    <a:pt x="1" y="5"/>
                    <a:pt x="0" y="6"/>
                  </a:cubicBezTo>
                  <a:cubicBezTo>
                    <a:pt x="4" y="5"/>
                    <a:pt x="4" y="5"/>
                    <a:pt x="4" y="5"/>
                  </a:cubicBezTo>
                  <a:cubicBezTo>
                    <a:pt x="5" y="3"/>
                    <a:pt x="7" y="6"/>
                    <a:pt x="8" y="4"/>
                  </a:cubicBezTo>
                  <a:cubicBezTo>
                    <a:pt x="8" y="5"/>
                    <a:pt x="8" y="4"/>
                    <a:pt x="7" y="4"/>
                  </a:cubicBezTo>
                  <a:cubicBezTo>
                    <a:pt x="9" y="3"/>
                    <a:pt x="10" y="2"/>
                    <a:pt x="12" y="3"/>
                  </a:cubicBezTo>
                  <a:cubicBezTo>
                    <a:pt x="9" y="4"/>
                    <a:pt x="9" y="4"/>
                    <a:pt x="9" y="4"/>
                  </a:cubicBezTo>
                  <a:cubicBezTo>
                    <a:pt x="11" y="4"/>
                    <a:pt x="12" y="4"/>
                    <a:pt x="14" y="3"/>
                  </a:cubicBezTo>
                  <a:cubicBezTo>
                    <a:pt x="16" y="3"/>
                    <a:pt x="14" y="5"/>
                    <a:pt x="14" y="6"/>
                  </a:cubicBezTo>
                  <a:cubicBezTo>
                    <a:pt x="15" y="6"/>
                    <a:pt x="15" y="5"/>
                    <a:pt x="16" y="5"/>
                  </a:cubicBezTo>
                  <a:cubicBezTo>
                    <a:pt x="16" y="6"/>
                    <a:pt x="16" y="6"/>
                    <a:pt x="16" y="6"/>
                  </a:cubicBezTo>
                  <a:cubicBezTo>
                    <a:pt x="16" y="6"/>
                    <a:pt x="17" y="5"/>
                    <a:pt x="1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56"/>
            <p:cNvSpPr/>
            <p:nvPr/>
          </p:nvSpPr>
          <p:spPr bwMode="auto">
            <a:xfrm>
              <a:off x="4074" y="1686"/>
              <a:ext cx="14" cy="10"/>
            </a:xfrm>
            <a:custGeom>
              <a:avLst/>
              <a:gdLst>
                <a:gd name="T0" fmla="*/ 0 w 3"/>
                <a:gd name="T1" fmla="*/ 1 h 2"/>
                <a:gd name="T2" fmla="*/ 3 w 3"/>
                <a:gd name="T3" fmla="*/ 0 h 2"/>
                <a:gd name="T4" fmla="*/ 0 w 3"/>
                <a:gd name="T5" fmla="*/ 1 h 2"/>
              </a:gdLst>
              <a:ahLst/>
              <a:cxnLst>
                <a:cxn ang="0">
                  <a:pos x="T0" y="T1"/>
                </a:cxn>
                <a:cxn ang="0">
                  <a:pos x="T2" y="T3"/>
                </a:cxn>
                <a:cxn ang="0">
                  <a:pos x="T4" y="T5"/>
                </a:cxn>
              </a:cxnLst>
              <a:rect l="0" t="0" r="r" b="b"/>
              <a:pathLst>
                <a:path w="3" h="2">
                  <a:moveTo>
                    <a:pt x="0" y="1"/>
                  </a:moveTo>
                  <a:cubicBezTo>
                    <a:pt x="1" y="2"/>
                    <a:pt x="2" y="1"/>
                    <a:pt x="3" y="0"/>
                  </a:cubicBezTo>
                  <a:cubicBezTo>
                    <a:pt x="2"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57"/>
            <p:cNvSpPr/>
            <p:nvPr/>
          </p:nvSpPr>
          <p:spPr bwMode="auto">
            <a:xfrm>
              <a:off x="3975" y="1691"/>
              <a:ext cx="5"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1"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58"/>
            <p:cNvSpPr/>
            <p:nvPr/>
          </p:nvSpPr>
          <p:spPr bwMode="auto">
            <a:xfrm>
              <a:off x="3961" y="1700"/>
              <a:ext cx="0" cy="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59"/>
            <p:cNvSpPr/>
            <p:nvPr/>
          </p:nvSpPr>
          <p:spPr bwMode="auto">
            <a:xfrm>
              <a:off x="3493" y="1705"/>
              <a:ext cx="24" cy="14"/>
            </a:xfrm>
            <a:custGeom>
              <a:avLst/>
              <a:gdLst>
                <a:gd name="T0" fmla="*/ 4 w 5"/>
                <a:gd name="T1" fmla="*/ 0 h 3"/>
                <a:gd name="T2" fmla="*/ 0 w 5"/>
                <a:gd name="T3" fmla="*/ 3 h 3"/>
                <a:gd name="T4" fmla="*/ 5 w 5"/>
                <a:gd name="T5" fmla="*/ 0 h 3"/>
                <a:gd name="T6" fmla="*/ 4 w 5"/>
                <a:gd name="T7" fmla="*/ 0 h 3"/>
              </a:gdLst>
              <a:ahLst/>
              <a:cxnLst>
                <a:cxn ang="0">
                  <a:pos x="T0" y="T1"/>
                </a:cxn>
                <a:cxn ang="0">
                  <a:pos x="T2" y="T3"/>
                </a:cxn>
                <a:cxn ang="0">
                  <a:pos x="T4" y="T5"/>
                </a:cxn>
                <a:cxn ang="0">
                  <a:pos x="T6" y="T7"/>
                </a:cxn>
              </a:cxnLst>
              <a:rect l="0" t="0" r="r" b="b"/>
              <a:pathLst>
                <a:path w="5" h="3">
                  <a:moveTo>
                    <a:pt x="4" y="0"/>
                  </a:moveTo>
                  <a:cubicBezTo>
                    <a:pt x="0" y="3"/>
                    <a:pt x="0" y="3"/>
                    <a:pt x="0" y="3"/>
                  </a:cubicBezTo>
                  <a:cubicBezTo>
                    <a:pt x="1" y="2"/>
                    <a:pt x="3" y="1"/>
                    <a:pt x="5" y="0"/>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60"/>
            <p:cNvSpPr/>
            <p:nvPr/>
          </p:nvSpPr>
          <p:spPr bwMode="auto">
            <a:xfrm>
              <a:off x="4022" y="1705"/>
              <a:ext cx="5" cy="5"/>
            </a:xfrm>
            <a:custGeom>
              <a:avLst/>
              <a:gdLst>
                <a:gd name="T0" fmla="*/ 5 w 5"/>
                <a:gd name="T1" fmla="*/ 0 h 5"/>
                <a:gd name="T2" fmla="*/ 0 w 5"/>
                <a:gd name="T3" fmla="*/ 5 h 5"/>
                <a:gd name="T4" fmla="*/ 5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5"/>
                  </a:lnTo>
                  <a:lnTo>
                    <a:pt x="5" y="5"/>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1"/>
            <p:cNvSpPr>
              <a:spLocks noEditPoints="1"/>
            </p:cNvSpPr>
            <p:nvPr/>
          </p:nvSpPr>
          <p:spPr bwMode="auto">
            <a:xfrm>
              <a:off x="4013" y="1705"/>
              <a:ext cx="98" cy="38"/>
            </a:xfrm>
            <a:custGeom>
              <a:avLst/>
              <a:gdLst>
                <a:gd name="T0" fmla="*/ 21 w 21"/>
                <a:gd name="T1" fmla="*/ 1 h 8"/>
                <a:gd name="T2" fmla="*/ 19 w 21"/>
                <a:gd name="T3" fmla="*/ 2 h 8"/>
                <a:gd name="T4" fmla="*/ 18 w 21"/>
                <a:gd name="T5" fmla="*/ 1 h 8"/>
                <a:gd name="T6" fmla="*/ 16 w 21"/>
                <a:gd name="T7" fmla="*/ 3 h 8"/>
                <a:gd name="T8" fmla="*/ 15 w 21"/>
                <a:gd name="T9" fmla="*/ 2 h 8"/>
                <a:gd name="T10" fmla="*/ 11 w 21"/>
                <a:gd name="T11" fmla="*/ 3 h 8"/>
                <a:gd name="T12" fmla="*/ 11 w 21"/>
                <a:gd name="T13" fmla="*/ 2 h 8"/>
                <a:gd name="T14" fmla="*/ 11 w 21"/>
                <a:gd name="T15" fmla="*/ 4 h 8"/>
                <a:gd name="T16" fmla="*/ 13 w 21"/>
                <a:gd name="T17" fmla="*/ 4 h 8"/>
                <a:gd name="T18" fmla="*/ 12 w 21"/>
                <a:gd name="T19" fmla="*/ 5 h 8"/>
                <a:gd name="T20" fmla="*/ 9 w 21"/>
                <a:gd name="T21" fmla="*/ 5 h 8"/>
                <a:gd name="T22" fmla="*/ 8 w 21"/>
                <a:gd name="T23" fmla="*/ 3 h 8"/>
                <a:gd name="T24" fmla="*/ 6 w 21"/>
                <a:gd name="T25" fmla="*/ 5 h 8"/>
                <a:gd name="T26" fmla="*/ 2 w 21"/>
                <a:gd name="T27" fmla="*/ 6 h 8"/>
                <a:gd name="T28" fmla="*/ 0 w 21"/>
                <a:gd name="T29" fmla="*/ 7 h 8"/>
                <a:gd name="T30" fmla="*/ 0 w 21"/>
                <a:gd name="T31" fmla="*/ 7 h 8"/>
                <a:gd name="T32" fmla="*/ 3 w 21"/>
                <a:gd name="T33" fmla="*/ 6 h 8"/>
                <a:gd name="T34" fmla="*/ 10 w 21"/>
                <a:gd name="T35" fmla="*/ 6 h 8"/>
                <a:gd name="T36" fmla="*/ 10 w 21"/>
                <a:gd name="T37" fmla="*/ 6 h 8"/>
                <a:gd name="T38" fmla="*/ 13 w 21"/>
                <a:gd name="T39" fmla="*/ 6 h 8"/>
                <a:gd name="T40" fmla="*/ 12 w 21"/>
                <a:gd name="T41" fmla="*/ 7 h 8"/>
                <a:gd name="T42" fmla="*/ 15 w 21"/>
                <a:gd name="T43" fmla="*/ 5 h 8"/>
                <a:gd name="T44" fmla="*/ 15 w 21"/>
                <a:gd name="T45" fmla="*/ 5 h 8"/>
                <a:gd name="T46" fmla="*/ 17 w 21"/>
                <a:gd name="T47" fmla="*/ 4 h 8"/>
                <a:gd name="T48" fmla="*/ 21 w 21"/>
                <a:gd name="T49" fmla="*/ 2 h 8"/>
                <a:gd name="T50" fmla="*/ 20 w 21"/>
                <a:gd name="T51" fmla="*/ 1 h 8"/>
                <a:gd name="T52" fmla="*/ 21 w 21"/>
                <a:gd name="T53" fmla="*/ 1 h 8"/>
                <a:gd name="T54" fmla="*/ 12 w 21"/>
                <a:gd name="T55" fmla="*/ 5 h 8"/>
                <a:gd name="T56" fmla="*/ 14 w 21"/>
                <a:gd name="T57" fmla="*/ 4 h 8"/>
                <a:gd name="T58" fmla="*/ 12 w 21"/>
                <a:gd name="T5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8">
                  <a:moveTo>
                    <a:pt x="21" y="1"/>
                  </a:moveTo>
                  <a:cubicBezTo>
                    <a:pt x="20" y="0"/>
                    <a:pt x="20" y="1"/>
                    <a:pt x="19" y="2"/>
                  </a:cubicBezTo>
                  <a:cubicBezTo>
                    <a:pt x="19" y="1"/>
                    <a:pt x="19" y="1"/>
                    <a:pt x="18" y="1"/>
                  </a:cubicBezTo>
                  <a:cubicBezTo>
                    <a:pt x="18" y="3"/>
                    <a:pt x="16" y="2"/>
                    <a:pt x="16" y="3"/>
                  </a:cubicBezTo>
                  <a:cubicBezTo>
                    <a:pt x="15" y="2"/>
                    <a:pt x="15" y="2"/>
                    <a:pt x="15" y="2"/>
                  </a:cubicBezTo>
                  <a:cubicBezTo>
                    <a:pt x="14" y="2"/>
                    <a:pt x="13" y="5"/>
                    <a:pt x="11" y="3"/>
                  </a:cubicBezTo>
                  <a:cubicBezTo>
                    <a:pt x="11" y="3"/>
                    <a:pt x="11" y="2"/>
                    <a:pt x="11" y="2"/>
                  </a:cubicBezTo>
                  <a:cubicBezTo>
                    <a:pt x="11" y="3"/>
                    <a:pt x="11" y="3"/>
                    <a:pt x="11" y="4"/>
                  </a:cubicBezTo>
                  <a:cubicBezTo>
                    <a:pt x="13" y="4"/>
                    <a:pt x="13" y="4"/>
                    <a:pt x="13" y="4"/>
                  </a:cubicBezTo>
                  <a:cubicBezTo>
                    <a:pt x="13" y="4"/>
                    <a:pt x="12" y="4"/>
                    <a:pt x="12" y="5"/>
                  </a:cubicBezTo>
                  <a:cubicBezTo>
                    <a:pt x="11" y="5"/>
                    <a:pt x="10" y="5"/>
                    <a:pt x="9" y="5"/>
                  </a:cubicBezTo>
                  <a:cubicBezTo>
                    <a:pt x="8" y="3"/>
                    <a:pt x="8" y="3"/>
                    <a:pt x="8" y="3"/>
                  </a:cubicBezTo>
                  <a:cubicBezTo>
                    <a:pt x="7" y="3"/>
                    <a:pt x="7" y="6"/>
                    <a:pt x="6" y="5"/>
                  </a:cubicBezTo>
                  <a:cubicBezTo>
                    <a:pt x="5" y="7"/>
                    <a:pt x="3" y="5"/>
                    <a:pt x="2" y="6"/>
                  </a:cubicBezTo>
                  <a:cubicBezTo>
                    <a:pt x="0" y="5"/>
                    <a:pt x="1" y="8"/>
                    <a:pt x="0" y="7"/>
                  </a:cubicBezTo>
                  <a:cubicBezTo>
                    <a:pt x="0" y="7"/>
                    <a:pt x="0" y="7"/>
                    <a:pt x="0" y="7"/>
                  </a:cubicBezTo>
                  <a:cubicBezTo>
                    <a:pt x="1" y="7"/>
                    <a:pt x="2" y="7"/>
                    <a:pt x="3" y="6"/>
                  </a:cubicBezTo>
                  <a:cubicBezTo>
                    <a:pt x="5" y="7"/>
                    <a:pt x="7" y="6"/>
                    <a:pt x="10" y="6"/>
                  </a:cubicBezTo>
                  <a:cubicBezTo>
                    <a:pt x="10" y="6"/>
                    <a:pt x="10" y="6"/>
                    <a:pt x="10" y="6"/>
                  </a:cubicBezTo>
                  <a:cubicBezTo>
                    <a:pt x="10" y="6"/>
                    <a:pt x="12" y="6"/>
                    <a:pt x="13" y="6"/>
                  </a:cubicBezTo>
                  <a:cubicBezTo>
                    <a:pt x="12" y="7"/>
                    <a:pt x="12" y="7"/>
                    <a:pt x="12" y="7"/>
                  </a:cubicBezTo>
                  <a:cubicBezTo>
                    <a:pt x="13" y="8"/>
                    <a:pt x="13" y="4"/>
                    <a:pt x="15" y="5"/>
                  </a:cubicBezTo>
                  <a:cubicBezTo>
                    <a:pt x="15" y="5"/>
                    <a:pt x="15" y="5"/>
                    <a:pt x="15" y="5"/>
                  </a:cubicBezTo>
                  <a:cubicBezTo>
                    <a:pt x="16" y="5"/>
                    <a:pt x="16" y="3"/>
                    <a:pt x="17" y="4"/>
                  </a:cubicBezTo>
                  <a:cubicBezTo>
                    <a:pt x="18" y="2"/>
                    <a:pt x="20" y="3"/>
                    <a:pt x="21" y="2"/>
                  </a:cubicBezTo>
                  <a:cubicBezTo>
                    <a:pt x="20" y="1"/>
                    <a:pt x="20" y="1"/>
                    <a:pt x="20" y="1"/>
                  </a:cubicBezTo>
                  <a:lnTo>
                    <a:pt x="21" y="1"/>
                  </a:lnTo>
                  <a:close/>
                  <a:moveTo>
                    <a:pt x="12" y="5"/>
                  </a:moveTo>
                  <a:cubicBezTo>
                    <a:pt x="13" y="4"/>
                    <a:pt x="13" y="4"/>
                    <a:pt x="14" y="4"/>
                  </a:cubicBezTo>
                  <a:cubicBezTo>
                    <a:pt x="13" y="4"/>
                    <a:pt x="13" y="5"/>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62"/>
            <p:cNvSpPr/>
            <p:nvPr/>
          </p:nvSpPr>
          <p:spPr bwMode="auto">
            <a:xfrm>
              <a:off x="4064" y="1714"/>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63"/>
            <p:cNvSpPr/>
            <p:nvPr/>
          </p:nvSpPr>
          <p:spPr bwMode="auto">
            <a:xfrm>
              <a:off x="3704" y="1710"/>
              <a:ext cx="9" cy="4"/>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1"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64"/>
            <p:cNvSpPr/>
            <p:nvPr/>
          </p:nvSpPr>
          <p:spPr bwMode="auto">
            <a:xfrm>
              <a:off x="4046" y="1710"/>
              <a:ext cx="9" cy="4"/>
            </a:xfrm>
            <a:custGeom>
              <a:avLst/>
              <a:gdLst>
                <a:gd name="T0" fmla="*/ 9 w 9"/>
                <a:gd name="T1" fmla="*/ 0 h 4"/>
                <a:gd name="T2" fmla="*/ 4 w 9"/>
                <a:gd name="T3" fmla="*/ 0 h 4"/>
                <a:gd name="T4" fmla="*/ 0 w 9"/>
                <a:gd name="T5" fmla="*/ 4 h 4"/>
                <a:gd name="T6" fmla="*/ 9 w 9"/>
                <a:gd name="T7" fmla="*/ 0 h 4"/>
              </a:gdLst>
              <a:ahLst/>
              <a:cxnLst>
                <a:cxn ang="0">
                  <a:pos x="T0" y="T1"/>
                </a:cxn>
                <a:cxn ang="0">
                  <a:pos x="T2" y="T3"/>
                </a:cxn>
                <a:cxn ang="0">
                  <a:pos x="T4" y="T5"/>
                </a:cxn>
                <a:cxn ang="0">
                  <a:pos x="T6" y="T7"/>
                </a:cxn>
              </a:cxnLst>
              <a:rect l="0" t="0" r="r" b="b"/>
              <a:pathLst>
                <a:path w="9" h="4">
                  <a:moveTo>
                    <a:pt x="9" y="0"/>
                  </a:moveTo>
                  <a:lnTo>
                    <a:pt x="4" y="0"/>
                  </a:lnTo>
                  <a:lnTo>
                    <a:pt x="0" y="4"/>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65"/>
            <p:cNvSpPr/>
            <p:nvPr/>
          </p:nvSpPr>
          <p:spPr bwMode="auto">
            <a:xfrm>
              <a:off x="3826" y="1719"/>
              <a:ext cx="4" cy="5"/>
            </a:xfrm>
            <a:custGeom>
              <a:avLst/>
              <a:gdLst>
                <a:gd name="T0" fmla="*/ 0 w 4"/>
                <a:gd name="T1" fmla="*/ 5 h 5"/>
                <a:gd name="T2" fmla="*/ 4 w 4"/>
                <a:gd name="T3" fmla="*/ 0 h 5"/>
                <a:gd name="T4" fmla="*/ 0 w 4"/>
                <a:gd name="T5" fmla="*/ 0 h 5"/>
                <a:gd name="T6" fmla="*/ 0 w 4"/>
                <a:gd name="T7" fmla="*/ 5 h 5"/>
              </a:gdLst>
              <a:ahLst/>
              <a:cxnLst>
                <a:cxn ang="0">
                  <a:pos x="T0" y="T1"/>
                </a:cxn>
                <a:cxn ang="0">
                  <a:pos x="T2" y="T3"/>
                </a:cxn>
                <a:cxn ang="0">
                  <a:pos x="T4" y="T5"/>
                </a:cxn>
                <a:cxn ang="0">
                  <a:pos x="T6" y="T7"/>
                </a:cxn>
              </a:cxnLst>
              <a:rect l="0" t="0" r="r" b="b"/>
              <a:pathLst>
                <a:path w="4" h="5">
                  <a:moveTo>
                    <a:pt x="0" y="5"/>
                  </a:moveTo>
                  <a:lnTo>
                    <a:pt x="4" y="0"/>
                  </a:lnTo>
                  <a:lnTo>
                    <a:pt x="0"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66"/>
            <p:cNvSpPr/>
            <p:nvPr/>
          </p:nvSpPr>
          <p:spPr bwMode="auto">
            <a:xfrm>
              <a:off x="4078" y="1728"/>
              <a:ext cx="24" cy="10"/>
            </a:xfrm>
            <a:custGeom>
              <a:avLst/>
              <a:gdLst>
                <a:gd name="T0" fmla="*/ 0 w 5"/>
                <a:gd name="T1" fmla="*/ 2 h 2"/>
                <a:gd name="T2" fmla="*/ 0 w 5"/>
                <a:gd name="T3" fmla="*/ 2 h 2"/>
                <a:gd name="T4" fmla="*/ 5 w 5"/>
                <a:gd name="T5" fmla="*/ 0 h 2"/>
                <a:gd name="T6" fmla="*/ 0 w 5"/>
                <a:gd name="T7" fmla="*/ 2 h 2"/>
              </a:gdLst>
              <a:ahLst/>
              <a:cxnLst>
                <a:cxn ang="0">
                  <a:pos x="T0" y="T1"/>
                </a:cxn>
                <a:cxn ang="0">
                  <a:pos x="T2" y="T3"/>
                </a:cxn>
                <a:cxn ang="0">
                  <a:pos x="T4" y="T5"/>
                </a:cxn>
                <a:cxn ang="0">
                  <a:pos x="T6" y="T7"/>
                </a:cxn>
              </a:cxnLst>
              <a:rect l="0" t="0" r="r" b="b"/>
              <a:pathLst>
                <a:path w="5" h="2">
                  <a:moveTo>
                    <a:pt x="0" y="2"/>
                  </a:moveTo>
                  <a:cubicBezTo>
                    <a:pt x="0" y="2"/>
                    <a:pt x="0" y="2"/>
                    <a:pt x="0" y="2"/>
                  </a:cubicBezTo>
                  <a:cubicBezTo>
                    <a:pt x="2" y="1"/>
                    <a:pt x="4" y="2"/>
                    <a:pt x="5"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67"/>
            <p:cNvSpPr/>
            <p:nvPr/>
          </p:nvSpPr>
          <p:spPr bwMode="auto">
            <a:xfrm>
              <a:off x="4031" y="1733"/>
              <a:ext cx="19" cy="10"/>
            </a:xfrm>
            <a:custGeom>
              <a:avLst/>
              <a:gdLst>
                <a:gd name="T0" fmla="*/ 3 w 4"/>
                <a:gd name="T1" fmla="*/ 1 h 2"/>
                <a:gd name="T2" fmla="*/ 0 w 4"/>
                <a:gd name="T3" fmla="*/ 2 h 2"/>
                <a:gd name="T4" fmla="*/ 4 w 4"/>
                <a:gd name="T5" fmla="*/ 1 h 2"/>
                <a:gd name="T6" fmla="*/ 3 w 4"/>
                <a:gd name="T7" fmla="*/ 1 h 2"/>
              </a:gdLst>
              <a:ahLst/>
              <a:cxnLst>
                <a:cxn ang="0">
                  <a:pos x="T0" y="T1"/>
                </a:cxn>
                <a:cxn ang="0">
                  <a:pos x="T2" y="T3"/>
                </a:cxn>
                <a:cxn ang="0">
                  <a:pos x="T4" y="T5"/>
                </a:cxn>
                <a:cxn ang="0">
                  <a:pos x="T6" y="T7"/>
                </a:cxn>
              </a:cxnLst>
              <a:rect l="0" t="0" r="r" b="b"/>
              <a:pathLst>
                <a:path w="4" h="2">
                  <a:moveTo>
                    <a:pt x="3" y="1"/>
                  </a:moveTo>
                  <a:cubicBezTo>
                    <a:pt x="2" y="1"/>
                    <a:pt x="1" y="1"/>
                    <a:pt x="0" y="2"/>
                  </a:cubicBezTo>
                  <a:cubicBezTo>
                    <a:pt x="2" y="2"/>
                    <a:pt x="3" y="1"/>
                    <a:pt x="4" y="1"/>
                  </a:cubicBezTo>
                  <a:cubicBezTo>
                    <a:pt x="4" y="1"/>
                    <a:pt x="3"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68"/>
            <p:cNvSpPr/>
            <p:nvPr/>
          </p:nvSpPr>
          <p:spPr bwMode="auto">
            <a:xfrm>
              <a:off x="4050" y="1738"/>
              <a:ext cx="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69"/>
            <p:cNvSpPr/>
            <p:nvPr/>
          </p:nvSpPr>
          <p:spPr bwMode="auto">
            <a:xfrm>
              <a:off x="3442" y="1743"/>
              <a:ext cx="14" cy="9"/>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1" y="2"/>
                    <a:pt x="2" y="1"/>
                    <a:pt x="3" y="1"/>
                  </a:cubicBezTo>
                  <a:cubicBezTo>
                    <a:pt x="1"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70"/>
            <p:cNvSpPr/>
            <p:nvPr/>
          </p:nvSpPr>
          <p:spPr bwMode="auto">
            <a:xfrm>
              <a:off x="3746" y="1752"/>
              <a:ext cx="5" cy="5"/>
            </a:xfrm>
            <a:custGeom>
              <a:avLst/>
              <a:gdLst>
                <a:gd name="T0" fmla="*/ 0 w 5"/>
                <a:gd name="T1" fmla="*/ 5 h 5"/>
                <a:gd name="T2" fmla="*/ 5 w 5"/>
                <a:gd name="T3" fmla="*/ 0 h 5"/>
                <a:gd name="T4" fmla="*/ 5 w 5"/>
                <a:gd name="T5" fmla="*/ 0 h 5"/>
                <a:gd name="T6" fmla="*/ 0 w 5"/>
                <a:gd name="T7" fmla="*/ 5 h 5"/>
              </a:gdLst>
              <a:ahLst/>
              <a:cxnLst>
                <a:cxn ang="0">
                  <a:pos x="T0" y="T1"/>
                </a:cxn>
                <a:cxn ang="0">
                  <a:pos x="T2" y="T3"/>
                </a:cxn>
                <a:cxn ang="0">
                  <a:pos x="T4" y="T5"/>
                </a:cxn>
                <a:cxn ang="0">
                  <a:pos x="T6" y="T7"/>
                </a:cxn>
              </a:cxnLst>
              <a:rect l="0" t="0" r="r" b="b"/>
              <a:pathLst>
                <a:path w="5" h="5">
                  <a:moveTo>
                    <a:pt x="0" y="5"/>
                  </a:moveTo>
                  <a:lnTo>
                    <a:pt x="5" y="0"/>
                  </a:lnTo>
                  <a:lnTo>
                    <a:pt x="5"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71"/>
            <p:cNvSpPr/>
            <p:nvPr/>
          </p:nvSpPr>
          <p:spPr bwMode="auto">
            <a:xfrm>
              <a:off x="4139" y="1757"/>
              <a:ext cx="5" cy="4"/>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72"/>
            <p:cNvSpPr/>
            <p:nvPr/>
          </p:nvSpPr>
          <p:spPr bwMode="auto">
            <a:xfrm>
              <a:off x="4130" y="1761"/>
              <a:ext cx="4"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Rectangle 73"/>
            <p:cNvSpPr>
              <a:spLocks noChangeArrowheads="1"/>
            </p:cNvSpPr>
            <p:nvPr/>
          </p:nvSpPr>
          <p:spPr bwMode="auto">
            <a:xfrm>
              <a:off x="4120" y="1766"/>
              <a:ext cx="5"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4" name="Freeform 74"/>
            <p:cNvSpPr/>
            <p:nvPr/>
          </p:nvSpPr>
          <p:spPr bwMode="auto">
            <a:xfrm>
              <a:off x="4027" y="1775"/>
              <a:ext cx="9" cy="5"/>
            </a:xfrm>
            <a:custGeom>
              <a:avLst/>
              <a:gdLst>
                <a:gd name="T0" fmla="*/ 0 w 9"/>
                <a:gd name="T1" fmla="*/ 5 h 5"/>
                <a:gd name="T2" fmla="*/ 9 w 9"/>
                <a:gd name="T3" fmla="*/ 5 h 5"/>
                <a:gd name="T4" fmla="*/ 4 w 9"/>
                <a:gd name="T5" fmla="*/ 0 h 5"/>
                <a:gd name="T6" fmla="*/ 0 w 9"/>
                <a:gd name="T7" fmla="*/ 5 h 5"/>
              </a:gdLst>
              <a:ahLst/>
              <a:cxnLst>
                <a:cxn ang="0">
                  <a:pos x="T0" y="T1"/>
                </a:cxn>
                <a:cxn ang="0">
                  <a:pos x="T2" y="T3"/>
                </a:cxn>
                <a:cxn ang="0">
                  <a:pos x="T4" y="T5"/>
                </a:cxn>
                <a:cxn ang="0">
                  <a:pos x="T6" y="T7"/>
                </a:cxn>
              </a:cxnLst>
              <a:rect l="0" t="0" r="r" b="b"/>
              <a:pathLst>
                <a:path w="9" h="5">
                  <a:moveTo>
                    <a:pt x="0" y="5"/>
                  </a:moveTo>
                  <a:lnTo>
                    <a:pt x="9" y="5"/>
                  </a:lnTo>
                  <a:lnTo>
                    <a:pt x="4"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Rectangle 75"/>
            <p:cNvSpPr>
              <a:spLocks noChangeArrowheads="1"/>
            </p:cNvSpPr>
            <p:nvPr/>
          </p:nvSpPr>
          <p:spPr bwMode="auto">
            <a:xfrm>
              <a:off x="3652" y="1780"/>
              <a:ext cx="5"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6" name="Freeform 76"/>
            <p:cNvSpPr/>
            <p:nvPr/>
          </p:nvSpPr>
          <p:spPr bwMode="auto">
            <a:xfrm>
              <a:off x="3961" y="1780"/>
              <a:ext cx="14" cy="5"/>
            </a:xfrm>
            <a:custGeom>
              <a:avLst/>
              <a:gdLst>
                <a:gd name="T0" fmla="*/ 0 w 3"/>
                <a:gd name="T1" fmla="*/ 1 h 1"/>
                <a:gd name="T2" fmla="*/ 0 w 3"/>
                <a:gd name="T3" fmla="*/ 1 h 1"/>
                <a:gd name="T4" fmla="*/ 3 w 3"/>
                <a:gd name="T5" fmla="*/ 0 h 1"/>
                <a:gd name="T6" fmla="*/ 0 w 3"/>
                <a:gd name="T7" fmla="*/ 1 h 1"/>
              </a:gdLst>
              <a:ahLst/>
              <a:cxnLst>
                <a:cxn ang="0">
                  <a:pos x="T0" y="T1"/>
                </a:cxn>
                <a:cxn ang="0">
                  <a:pos x="T2" y="T3"/>
                </a:cxn>
                <a:cxn ang="0">
                  <a:pos x="T4" y="T5"/>
                </a:cxn>
                <a:cxn ang="0">
                  <a:pos x="T6" y="T7"/>
                </a:cxn>
              </a:cxnLst>
              <a:rect l="0" t="0" r="r" b="b"/>
              <a:pathLst>
                <a:path w="3" h="1">
                  <a:moveTo>
                    <a:pt x="0" y="1"/>
                  </a:moveTo>
                  <a:cubicBezTo>
                    <a:pt x="0" y="1"/>
                    <a:pt x="0" y="1"/>
                    <a:pt x="0" y="1"/>
                  </a:cubicBezTo>
                  <a:cubicBezTo>
                    <a:pt x="1" y="0"/>
                    <a:pt x="3" y="1"/>
                    <a:pt x="3" y="0"/>
                  </a:cubicBezTo>
                  <a:cubicBezTo>
                    <a:pt x="2"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77"/>
            <p:cNvSpPr/>
            <p:nvPr/>
          </p:nvSpPr>
          <p:spPr bwMode="auto">
            <a:xfrm>
              <a:off x="4022" y="1808"/>
              <a:ext cx="9" cy="5"/>
            </a:xfrm>
            <a:custGeom>
              <a:avLst/>
              <a:gdLst>
                <a:gd name="T0" fmla="*/ 0 w 2"/>
                <a:gd name="T1" fmla="*/ 1 h 1"/>
                <a:gd name="T2" fmla="*/ 2 w 2"/>
                <a:gd name="T3" fmla="*/ 0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1" y="1"/>
                    <a:pt x="2" y="0"/>
                  </a:cubicBezTo>
                  <a:cubicBezTo>
                    <a:pt x="1"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78"/>
            <p:cNvSpPr/>
            <p:nvPr/>
          </p:nvSpPr>
          <p:spPr bwMode="auto">
            <a:xfrm>
              <a:off x="3479" y="1813"/>
              <a:ext cx="14" cy="9"/>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1" y="1"/>
                    <a:pt x="0" y="2"/>
                  </a:cubicBezTo>
                  <a:cubicBezTo>
                    <a:pt x="1" y="1"/>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79"/>
            <p:cNvSpPr/>
            <p:nvPr/>
          </p:nvSpPr>
          <p:spPr bwMode="auto">
            <a:xfrm>
              <a:off x="3985" y="1827"/>
              <a:ext cx="4" cy="5"/>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80"/>
            <p:cNvSpPr/>
            <p:nvPr/>
          </p:nvSpPr>
          <p:spPr bwMode="auto">
            <a:xfrm>
              <a:off x="3540" y="1832"/>
              <a:ext cx="9" cy="9"/>
            </a:xfrm>
            <a:custGeom>
              <a:avLst/>
              <a:gdLst>
                <a:gd name="T0" fmla="*/ 1 w 2"/>
                <a:gd name="T1" fmla="*/ 1 h 2"/>
                <a:gd name="T2" fmla="*/ 0 w 2"/>
                <a:gd name="T3" fmla="*/ 2 h 2"/>
                <a:gd name="T4" fmla="*/ 2 w 2"/>
                <a:gd name="T5" fmla="*/ 0 h 2"/>
                <a:gd name="T6" fmla="*/ 0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1"/>
                    <a:pt x="0" y="2"/>
                    <a:pt x="0" y="2"/>
                  </a:cubicBezTo>
                  <a:cubicBezTo>
                    <a:pt x="1" y="2"/>
                    <a:pt x="1" y="0"/>
                    <a:pt x="2" y="0"/>
                  </a:cubicBezTo>
                  <a:cubicBezTo>
                    <a:pt x="2" y="0"/>
                    <a:pt x="1" y="0"/>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81"/>
            <p:cNvSpPr/>
            <p:nvPr/>
          </p:nvSpPr>
          <p:spPr bwMode="auto">
            <a:xfrm>
              <a:off x="3535" y="1837"/>
              <a:ext cx="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82"/>
            <p:cNvSpPr/>
            <p:nvPr/>
          </p:nvSpPr>
          <p:spPr bwMode="auto">
            <a:xfrm>
              <a:off x="3301" y="1827"/>
              <a:ext cx="5" cy="5"/>
            </a:xfrm>
            <a:custGeom>
              <a:avLst/>
              <a:gdLst>
                <a:gd name="T0" fmla="*/ 1 w 1"/>
                <a:gd name="T1" fmla="*/ 1 h 1"/>
                <a:gd name="T2" fmla="*/ 0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1"/>
                    <a:pt x="0" y="1"/>
                  </a:cubicBezTo>
                  <a:cubicBezTo>
                    <a:pt x="0" y="1"/>
                    <a:pt x="0" y="1"/>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83"/>
            <p:cNvSpPr/>
            <p:nvPr/>
          </p:nvSpPr>
          <p:spPr bwMode="auto">
            <a:xfrm>
              <a:off x="4036" y="1832"/>
              <a:ext cx="10" cy="9"/>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1" y="1"/>
                    <a:pt x="0" y="1"/>
                  </a:cubicBezTo>
                  <a:cubicBezTo>
                    <a:pt x="0" y="1"/>
                    <a:pt x="2"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84"/>
            <p:cNvSpPr>
              <a:spLocks noEditPoints="1"/>
            </p:cNvSpPr>
            <p:nvPr/>
          </p:nvSpPr>
          <p:spPr bwMode="auto">
            <a:xfrm>
              <a:off x="3423" y="1832"/>
              <a:ext cx="38" cy="28"/>
            </a:xfrm>
            <a:custGeom>
              <a:avLst/>
              <a:gdLst>
                <a:gd name="T0" fmla="*/ 6 w 8"/>
                <a:gd name="T1" fmla="*/ 2 h 6"/>
                <a:gd name="T2" fmla="*/ 6 w 8"/>
                <a:gd name="T3" fmla="*/ 1 h 6"/>
                <a:gd name="T4" fmla="*/ 4 w 8"/>
                <a:gd name="T5" fmla="*/ 0 h 6"/>
                <a:gd name="T6" fmla="*/ 3 w 8"/>
                <a:gd name="T7" fmla="*/ 3 h 6"/>
                <a:gd name="T8" fmla="*/ 4 w 8"/>
                <a:gd name="T9" fmla="*/ 3 h 6"/>
                <a:gd name="T10" fmla="*/ 0 w 8"/>
                <a:gd name="T11" fmla="*/ 4 h 6"/>
                <a:gd name="T12" fmla="*/ 2 w 8"/>
                <a:gd name="T13" fmla="*/ 5 h 6"/>
                <a:gd name="T14" fmla="*/ 0 w 8"/>
                <a:gd name="T15" fmla="*/ 6 h 6"/>
                <a:gd name="T16" fmla="*/ 8 w 8"/>
                <a:gd name="T17" fmla="*/ 1 h 6"/>
                <a:gd name="T18" fmla="*/ 6 w 8"/>
                <a:gd name="T19" fmla="*/ 2 h 6"/>
                <a:gd name="T20" fmla="*/ 4 w 8"/>
                <a:gd name="T21" fmla="*/ 3 h 6"/>
                <a:gd name="T22" fmla="*/ 5 w 8"/>
                <a:gd name="T23" fmla="*/ 2 h 6"/>
                <a:gd name="T24" fmla="*/ 6 w 8"/>
                <a:gd name="T25" fmla="*/ 2 h 6"/>
                <a:gd name="T26" fmla="*/ 4 w 8"/>
                <a:gd name="T2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6">
                  <a:moveTo>
                    <a:pt x="6" y="2"/>
                  </a:moveTo>
                  <a:cubicBezTo>
                    <a:pt x="6" y="1"/>
                    <a:pt x="6" y="1"/>
                    <a:pt x="6" y="1"/>
                  </a:cubicBezTo>
                  <a:cubicBezTo>
                    <a:pt x="5" y="2"/>
                    <a:pt x="5" y="1"/>
                    <a:pt x="4" y="0"/>
                  </a:cubicBezTo>
                  <a:cubicBezTo>
                    <a:pt x="3" y="1"/>
                    <a:pt x="4" y="2"/>
                    <a:pt x="3" y="3"/>
                  </a:cubicBezTo>
                  <a:cubicBezTo>
                    <a:pt x="4" y="3"/>
                    <a:pt x="4" y="3"/>
                    <a:pt x="4" y="3"/>
                  </a:cubicBezTo>
                  <a:cubicBezTo>
                    <a:pt x="3" y="4"/>
                    <a:pt x="1" y="4"/>
                    <a:pt x="0" y="4"/>
                  </a:cubicBezTo>
                  <a:cubicBezTo>
                    <a:pt x="1" y="5"/>
                    <a:pt x="1" y="4"/>
                    <a:pt x="2" y="5"/>
                  </a:cubicBezTo>
                  <a:cubicBezTo>
                    <a:pt x="0" y="6"/>
                    <a:pt x="0" y="6"/>
                    <a:pt x="0" y="6"/>
                  </a:cubicBezTo>
                  <a:cubicBezTo>
                    <a:pt x="2" y="5"/>
                    <a:pt x="6" y="3"/>
                    <a:pt x="8" y="1"/>
                  </a:cubicBezTo>
                  <a:cubicBezTo>
                    <a:pt x="7" y="2"/>
                    <a:pt x="6" y="2"/>
                    <a:pt x="6" y="2"/>
                  </a:cubicBezTo>
                  <a:close/>
                  <a:moveTo>
                    <a:pt x="4" y="3"/>
                  </a:moveTo>
                  <a:cubicBezTo>
                    <a:pt x="4" y="2"/>
                    <a:pt x="5" y="2"/>
                    <a:pt x="5" y="2"/>
                  </a:cubicBezTo>
                  <a:cubicBezTo>
                    <a:pt x="6" y="2"/>
                    <a:pt x="6" y="2"/>
                    <a:pt x="6" y="2"/>
                  </a:cubicBez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85"/>
            <p:cNvSpPr/>
            <p:nvPr/>
          </p:nvSpPr>
          <p:spPr bwMode="auto">
            <a:xfrm>
              <a:off x="3512" y="1837"/>
              <a:ext cx="5" cy="4"/>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86"/>
            <p:cNvSpPr/>
            <p:nvPr/>
          </p:nvSpPr>
          <p:spPr bwMode="auto">
            <a:xfrm>
              <a:off x="3503" y="1846"/>
              <a:ext cx="9" cy="9"/>
            </a:xfrm>
            <a:custGeom>
              <a:avLst/>
              <a:gdLst>
                <a:gd name="T0" fmla="*/ 2 w 2"/>
                <a:gd name="T1" fmla="*/ 1 h 2"/>
                <a:gd name="T2" fmla="*/ 1 w 2"/>
                <a:gd name="T3" fmla="*/ 2 h 2"/>
                <a:gd name="T4" fmla="*/ 2 w 2"/>
                <a:gd name="T5" fmla="*/ 1 h 2"/>
                <a:gd name="T6" fmla="*/ 2 w 2"/>
                <a:gd name="T7" fmla="*/ 1 h 2"/>
                <a:gd name="T8" fmla="*/ 2 w 2"/>
                <a:gd name="T9" fmla="*/ 0 h 2"/>
                <a:gd name="T10" fmla="*/ 0 w 2"/>
                <a:gd name="T11" fmla="*/ 1 h 2"/>
                <a:gd name="T12" fmla="*/ 2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1"/>
                  </a:moveTo>
                  <a:cubicBezTo>
                    <a:pt x="2" y="1"/>
                    <a:pt x="1" y="2"/>
                    <a:pt x="1" y="2"/>
                  </a:cubicBezTo>
                  <a:cubicBezTo>
                    <a:pt x="2" y="1"/>
                    <a:pt x="2" y="1"/>
                    <a:pt x="2" y="1"/>
                  </a:cubicBezTo>
                  <a:cubicBezTo>
                    <a:pt x="2" y="1"/>
                    <a:pt x="2" y="1"/>
                    <a:pt x="2" y="1"/>
                  </a:cubicBezTo>
                  <a:cubicBezTo>
                    <a:pt x="2" y="0"/>
                    <a:pt x="2" y="0"/>
                    <a:pt x="2" y="0"/>
                  </a:cubicBezTo>
                  <a:cubicBezTo>
                    <a:pt x="2" y="1"/>
                    <a:pt x="0" y="1"/>
                    <a:pt x="0" y="1"/>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87"/>
            <p:cNvSpPr/>
            <p:nvPr/>
          </p:nvSpPr>
          <p:spPr bwMode="auto">
            <a:xfrm>
              <a:off x="4041" y="1851"/>
              <a:ext cx="9" cy="4"/>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0" y="0"/>
                  </a:cubicBezTo>
                  <a:cubicBezTo>
                    <a:pt x="1" y="1"/>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88"/>
            <p:cNvSpPr/>
            <p:nvPr/>
          </p:nvSpPr>
          <p:spPr bwMode="auto">
            <a:xfrm>
              <a:off x="4050" y="1846"/>
              <a:ext cx="5"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1" y="0"/>
                  </a:cubicBezTo>
                  <a:cubicBezTo>
                    <a:pt x="1"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89"/>
            <p:cNvSpPr/>
            <p:nvPr/>
          </p:nvSpPr>
          <p:spPr bwMode="auto">
            <a:xfrm>
              <a:off x="4022" y="1855"/>
              <a:ext cx="5"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90"/>
            <p:cNvSpPr/>
            <p:nvPr/>
          </p:nvSpPr>
          <p:spPr bwMode="auto">
            <a:xfrm>
              <a:off x="3475" y="1860"/>
              <a:ext cx="14" cy="5"/>
            </a:xfrm>
            <a:custGeom>
              <a:avLst/>
              <a:gdLst>
                <a:gd name="T0" fmla="*/ 4 w 14"/>
                <a:gd name="T1" fmla="*/ 5 h 5"/>
                <a:gd name="T2" fmla="*/ 14 w 14"/>
                <a:gd name="T3" fmla="*/ 0 h 5"/>
                <a:gd name="T4" fmla="*/ 0 w 14"/>
                <a:gd name="T5" fmla="*/ 5 h 5"/>
                <a:gd name="T6" fmla="*/ 4 w 14"/>
                <a:gd name="T7" fmla="*/ 5 h 5"/>
              </a:gdLst>
              <a:ahLst/>
              <a:cxnLst>
                <a:cxn ang="0">
                  <a:pos x="T0" y="T1"/>
                </a:cxn>
                <a:cxn ang="0">
                  <a:pos x="T2" y="T3"/>
                </a:cxn>
                <a:cxn ang="0">
                  <a:pos x="T4" y="T5"/>
                </a:cxn>
                <a:cxn ang="0">
                  <a:pos x="T6" y="T7"/>
                </a:cxn>
              </a:cxnLst>
              <a:rect l="0" t="0" r="r" b="b"/>
              <a:pathLst>
                <a:path w="14" h="5">
                  <a:moveTo>
                    <a:pt x="4" y="5"/>
                  </a:moveTo>
                  <a:lnTo>
                    <a:pt x="14" y="0"/>
                  </a:lnTo>
                  <a:lnTo>
                    <a:pt x="0" y="5"/>
                  </a:lnTo>
                  <a:lnTo>
                    <a:pt x="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91"/>
            <p:cNvSpPr/>
            <p:nvPr/>
          </p:nvSpPr>
          <p:spPr bwMode="auto">
            <a:xfrm>
              <a:off x="4017" y="1860"/>
              <a:ext cx="5"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2"/>
            <p:cNvSpPr/>
            <p:nvPr/>
          </p:nvSpPr>
          <p:spPr bwMode="auto">
            <a:xfrm>
              <a:off x="3470" y="1865"/>
              <a:ext cx="5" cy="4"/>
            </a:xfrm>
            <a:custGeom>
              <a:avLst/>
              <a:gdLst>
                <a:gd name="T0" fmla="*/ 5 w 5"/>
                <a:gd name="T1" fmla="*/ 4 h 4"/>
                <a:gd name="T2" fmla="*/ 5 w 5"/>
                <a:gd name="T3" fmla="*/ 0 h 4"/>
                <a:gd name="T4" fmla="*/ 0 w 5"/>
                <a:gd name="T5" fmla="*/ 0 h 4"/>
                <a:gd name="T6" fmla="*/ 5 w 5"/>
                <a:gd name="T7" fmla="*/ 4 h 4"/>
              </a:gdLst>
              <a:ahLst/>
              <a:cxnLst>
                <a:cxn ang="0">
                  <a:pos x="T0" y="T1"/>
                </a:cxn>
                <a:cxn ang="0">
                  <a:pos x="T2" y="T3"/>
                </a:cxn>
                <a:cxn ang="0">
                  <a:pos x="T4" y="T5"/>
                </a:cxn>
                <a:cxn ang="0">
                  <a:pos x="T6" y="T7"/>
                </a:cxn>
              </a:cxnLst>
              <a:rect l="0" t="0" r="r" b="b"/>
              <a:pathLst>
                <a:path w="5" h="4">
                  <a:moveTo>
                    <a:pt x="5" y="4"/>
                  </a:moveTo>
                  <a:lnTo>
                    <a:pt x="5" y="0"/>
                  </a:lnTo>
                  <a:lnTo>
                    <a:pt x="0" y="0"/>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93"/>
            <p:cNvSpPr/>
            <p:nvPr/>
          </p:nvSpPr>
          <p:spPr bwMode="auto">
            <a:xfrm>
              <a:off x="4031" y="1865"/>
              <a:ext cx="24" cy="9"/>
            </a:xfrm>
            <a:custGeom>
              <a:avLst/>
              <a:gdLst>
                <a:gd name="T0" fmla="*/ 0 w 5"/>
                <a:gd name="T1" fmla="*/ 1 h 2"/>
                <a:gd name="T2" fmla="*/ 1 w 5"/>
                <a:gd name="T3" fmla="*/ 2 h 2"/>
                <a:gd name="T4" fmla="*/ 5 w 5"/>
                <a:gd name="T5" fmla="*/ 0 h 2"/>
                <a:gd name="T6" fmla="*/ 0 w 5"/>
                <a:gd name="T7" fmla="*/ 1 h 2"/>
                <a:gd name="T8" fmla="*/ 0 w 5"/>
                <a:gd name="T9" fmla="*/ 1 h 2"/>
                <a:gd name="T10" fmla="*/ 0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0" y="1"/>
                  </a:moveTo>
                  <a:cubicBezTo>
                    <a:pt x="0" y="2"/>
                    <a:pt x="1" y="1"/>
                    <a:pt x="1" y="2"/>
                  </a:cubicBezTo>
                  <a:cubicBezTo>
                    <a:pt x="2" y="2"/>
                    <a:pt x="4" y="1"/>
                    <a:pt x="5" y="0"/>
                  </a:cubicBezTo>
                  <a:cubicBezTo>
                    <a:pt x="4" y="1"/>
                    <a:pt x="2" y="2"/>
                    <a:pt x="0" y="1"/>
                  </a:cubicBezTo>
                  <a:cubicBezTo>
                    <a:pt x="0" y="1"/>
                    <a:pt x="0" y="1"/>
                    <a:pt x="0" y="1"/>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94"/>
            <p:cNvSpPr/>
            <p:nvPr/>
          </p:nvSpPr>
          <p:spPr bwMode="auto">
            <a:xfrm>
              <a:off x="4008" y="1874"/>
              <a:ext cx="14" cy="5"/>
            </a:xfrm>
            <a:custGeom>
              <a:avLst/>
              <a:gdLst>
                <a:gd name="T0" fmla="*/ 1 w 3"/>
                <a:gd name="T1" fmla="*/ 0 h 1"/>
                <a:gd name="T2" fmla="*/ 3 w 3"/>
                <a:gd name="T3" fmla="*/ 0 h 1"/>
                <a:gd name="T4" fmla="*/ 1 w 3"/>
                <a:gd name="T5" fmla="*/ 0 h 1"/>
              </a:gdLst>
              <a:ahLst/>
              <a:cxnLst>
                <a:cxn ang="0">
                  <a:pos x="T0" y="T1"/>
                </a:cxn>
                <a:cxn ang="0">
                  <a:pos x="T2" y="T3"/>
                </a:cxn>
                <a:cxn ang="0">
                  <a:pos x="T4" y="T5"/>
                </a:cxn>
              </a:cxnLst>
              <a:rect l="0" t="0" r="r" b="b"/>
              <a:pathLst>
                <a:path w="3" h="1">
                  <a:moveTo>
                    <a:pt x="1" y="0"/>
                  </a:moveTo>
                  <a:cubicBezTo>
                    <a:pt x="1" y="1"/>
                    <a:pt x="2" y="0"/>
                    <a:pt x="3" y="0"/>
                  </a:cubicBezTo>
                  <a:cubicBezTo>
                    <a:pt x="2"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95"/>
            <p:cNvSpPr/>
            <p:nvPr/>
          </p:nvSpPr>
          <p:spPr bwMode="auto">
            <a:xfrm>
              <a:off x="3470" y="1874"/>
              <a:ext cx="5" cy="5"/>
            </a:xfrm>
            <a:custGeom>
              <a:avLst/>
              <a:gdLst>
                <a:gd name="T0" fmla="*/ 0 w 5"/>
                <a:gd name="T1" fmla="*/ 5 h 5"/>
                <a:gd name="T2" fmla="*/ 5 w 5"/>
                <a:gd name="T3" fmla="*/ 0 h 5"/>
                <a:gd name="T4" fmla="*/ 0 w 5"/>
                <a:gd name="T5" fmla="*/ 5 h 5"/>
                <a:gd name="T6" fmla="*/ 0 w 5"/>
                <a:gd name="T7" fmla="*/ 5 h 5"/>
              </a:gdLst>
              <a:ahLst/>
              <a:cxnLst>
                <a:cxn ang="0">
                  <a:pos x="T0" y="T1"/>
                </a:cxn>
                <a:cxn ang="0">
                  <a:pos x="T2" y="T3"/>
                </a:cxn>
                <a:cxn ang="0">
                  <a:pos x="T4" y="T5"/>
                </a:cxn>
                <a:cxn ang="0">
                  <a:pos x="T6" y="T7"/>
                </a:cxn>
              </a:cxnLst>
              <a:rect l="0" t="0" r="r" b="b"/>
              <a:pathLst>
                <a:path w="5" h="5">
                  <a:moveTo>
                    <a:pt x="0" y="5"/>
                  </a:moveTo>
                  <a:lnTo>
                    <a:pt x="5" y="0"/>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96"/>
            <p:cNvSpPr/>
            <p:nvPr/>
          </p:nvSpPr>
          <p:spPr bwMode="auto">
            <a:xfrm>
              <a:off x="4046" y="1879"/>
              <a:ext cx="14" cy="9"/>
            </a:xfrm>
            <a:custGeom>
              <a:avLst/>
              <a:gdLst>
                <a:gd name="T0" fmla="*/ 3 w 3"/>
                <a:gd name="T1" fmla="*/ 0 h 2"/>
                <a:gd name="T2" fmla="*/ 0 w 3"/>
                <a:gd name="T3" fmla="*/ 2 h 2"/>
                <a:gd name="T4" fmla="*/ 1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1" y="2"/>
                    <a:pt x="0" y="2"/>
                  </a:cubicBezTo>
                  <a:cubicBezTo>
                    <a:pt x="1" y="2"/>
                    <a:pt x="1" y="2"/>
                    <a:pt x="1" y="2"/>
                  </a:cubicBezTo>
                  <a:cubicBezTo>
                    <a:pt x="2" y="1"/>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97"/>
            <p:cNvSpPr/>
            <p:nvPr/>
          </p:nvSpPr>
          <p:spPr bwMode="auto">
            <a:xfrm>
              <a:off x="3203" y="1884"/>
              <a:ext cx="42" cy="42"/>
            </a:xfrm>
            <a:custGeom>
              <a:avLst/>
              <a:gdLst>
                <a:gd name="T0" fmla="*/ 9 w 9"/>
                <a:gd name="T1" fmla="*/ 1 h 9"/>
                <a:gd name="T2" fmla="*/ 7 w 9"/>
                <a:gd name="T3" fmla="*/ 2 h 9"/>
                <a:gd name="T4" fmla="*/ 2 w 9"/>
                <a:gd name="T5" fmla="*/ 7 h 9"/>
                <a:gd name="T6" fmla="*/ 1 w 9"/>
                <a:gd name="T7" fmla="*/ 9 h 9"/>
                <a:gd name="T8" fmla="*/ 9 w 9"/>
                <a:gd name="T9" fmla="*/ 1 h 9"/>
              </a:gdLst>
              <a:ahLst/>
              <a:cxnLst>
                <a:cxn ang="0">
                  <a:pos x="T0" y="T1"/>
                </a:cxn>
                <a:cxn ang="0">
                  <a:pos x="T2" y="T3"/>
                </a:cxn>
                <a:cxn ang="0">
                  <a:pos x="T4" y="T5"/>
                </a:cxn>
                <a:cxn ang="0">
                  <a:pos x="T6" y="T7"/>
                </a:cxn>
                <a:cxn ang="0">
                  <a:pos x="T8" y="T9"/>
                </a:cxn>
              </a:cxnLst>
              <a:rect l="0" t="0" r="r" b="b"/>
              <a:pathLst>
                <a:path w="9" h="9">
                  <a:moveTo>
                    <a:pt x="9" y="1"/>
                  </a:moveTo>
                  <a:cubicBezTo>
                    <a:pt x="8" y="0"/>
                    <a:pt x="8" y="2"/>
                    <a:pt x="7" y="2"/>
                  </a:cubicBezTo>
                  <a:cubicBezTo>
                    <a:pt x="6" y="4"/>
                    <a:pt x="4" y="7"/>
                    <a:pt x="2" y="7"/>
                  </a:cubicBezTo>
                  <a:cubicBezTo>
                    <a:pt x="1" y="7"/>
                    <a:pt x="0" y="8"/>
                    <a:pt x="1" y="9"/>
                  </a:cubicBezTo>
                  <a:cubicBezTo>
                    <a:pt x="3" y="6"/>
                    <a:pt x="7" y="4"/>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98"/>
            <p:cNvSpPr/>
            <p:nvPr/>
          </p:nvSpPr>
          <p:spPr bwMode="auto">
            <a:xfrm>
              <a:off x="4134" y="1893"/>
              <a:ext cx="10" cy="9"/>
            </a:xfrm>
            <a:custGeom>
              <a:avLst/>
              <a:gdLst>
                <a:gd name="T0" fmla="*/ 2 w 2"/>
                <a:gd name="T1" fmla="*/ 1 h 2"/>
                <a:gd name="T2" fmla="*/ 1 w 2"/>
                <a:gd name="T3" fmla="*/ 0 h 2"/>
                <a:gd name="T4" fmla="*/ 2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2" y="0"/>
                    <a:pt x="1" y="0"/>
                    <a:pt x="1" y="0"/>
                  </a:cubicBezTo>
                  <a:cubicBezTo>
                    <a:pt x="2" y="1"/>
                    <a:pt x="0" y="2"/>
                    <a:pt x="2" y="2"/>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99"/>
            <p:cNvSpPr/>
            <p:nvPr/>
          </p:nvSpPr>
          <p:spPr bwMode="auto">
            <a:xfrm>
              <a:off x="3386" y="1893"/>
              <a:ext cx="56" cy="38"/>
            </a:xfrm>
            <a:custGeom>
              <a:avLst/>
              <a:gdLst>
                <a:gd name="T0" fmla="*/ 9 w 12"/>
                <a:gd name="T1" fmla="*/ 0 h 8"/>
                <a:gd name="T2" fmla="*/ 3 w 12"/>
                <a:gd name="T3" fmla="*/ 4 h 8"/>
                <a:gd name="T4" fmla="*/ 8 w 12"/>
                <a:gd name="T5" fmla="*/ 2 h 8"/>
                <a:gd name="T6" fmla="*/ 0 w 12"/>
                <a:gd name="T7" fmla="*/ 8 h 8"/>
                <a:gd name="T8" fmla="*/ 3 w 12"/>
                <a:gd name="T9" fmla="*/ 7 h 8"/>
                <a:gd name="T10" fmla="*/ 11 w 12"/>
                <a:gd name="T11" fmla="*/ 2 h 8"/>
                <a:gd name="T12" fmla="*/ 12 w 12"/>
                <a:gd name="T13" fmla="*/ 0 h 8"/>
                <a:gd name="T14" fmla="*/ 8 w 12"/>
                <a:gd name="T15" fmla="*/ 2 h 8"/>
                <a:gd name="T16" fmla="*/ 9 w 1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9" y="0"/>
                  </a:moveTo>
                  <a:cubicBezTo>
                    <a:pt x="7" y="1"/>
                    <a:pt x="5" y="3"/>
                    <a:pt x="3" y="4"/>
                  </a:cubicBezTo>
                  <a:cubicBezTo>
                    <a:pt x="5" y="4"/>
                    <a:pt x="7" y="0"/>
                    <a:pt x="8" y="2"/>
                  </a:cubicBezTo>
                  <a:cubicBezTo>
                    <a:pt x="6" y="5"/>
                    <a:pt x="2" y="6"/>
                    <a:pt x="0" y="8"/>
                  </a:cubicBezTo>
                  <a:cubicBezTo>
                    <a:pt x="1" y="8"/>
                    <a:pt x="2" y="6"/>
                    <a:pt x="3" y="7"/>
                  </a:cubicBezTo>
                  <a:cubicBezTo>
                    <a:pt x="5" y="4"/>
                    <a:pt x="8" y="4"/>
                    <a:pt x="11" y="2"/>
                  </a:cubicBezTo>
                  <a:cubicBezTo>
                    <a:pt x="11" y="1"/>
                    <a:pt x="12" y="1"/>
                    <a:pt x="12" y="0"/>
                  </a:cubicBezTo>
                  <a:cubicBezTo>
                    <a:pt x="11" y="1"/>
                    <a:pt x="10" y="2"/>
                    <a:pt x="8" y="2"/>
                  </a:cubicBezTo>
                  <a:cubicBezTo>
                    <a:pt x="8" y="2"/>
                    <a:pt x="8"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00"/>
            <p:cNvSpPr/>
            <p:nvPr/>
          </p:nvSpPr>
          <p:spPr bwMode="auto">
            <a:xfrm>
              <a:off x="4130" y="1898"/>
              <a:ext cx="4" cy="4"/>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01"/>
            <p:cNvSpPr/>
            <p:nvPr/>
          </p:nvSpPr>
          <p:spPr bwMode="auto">
            <a:xfrm>
              <a:off x="4144" y="1907"/>
              <a:ext cx="0" cy="5"/>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02"/>
            <p:cNvSpPr/>
            <p:nvPr/>
          </p:nvSpPr>
          <p:spPr bwMode="auto">
            <a:xfrm>
              <a:off x="4125" y="1907"/>
              <a:ext cx="9" cy="10"/>
            </a:xfrm>
            <a:custGeom>
              <a:avLst/>
              <a:gdLst>
                <a:gd name="T0" fmla="*/ 1 w 2"/>
                <a:gd name="T1" fmla="*/ 0 h 2"/>
                <a:gd name="T2" fmla="*/ 0 w 2"/>
                <a:gd name="T3" fmla="*/ 2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1"/>
                    <a:pt x="0" y="1"/>
                    <a:pt x="0" y="2"/>
                  </a:cubicBezTo>
                  <a:cubicBezTo>
                    <a:pt x="0" y="2"/>
                    <a:pt x="1" y="2"/>
                    <a:pt x="1" y="2"/>
                  </a:cubicBezTo>
                  <a:cubicBezTo>
                    <a:pt x="1" y="2"/>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03"/>
            <p:cNvSpPr/>
            <p:nvPr/>
          </p:nvSpPr>
          <p:spPr bwMode="auto">
            <a:xfrm>
              <a:off x="4017" y="2034"/>
              <a:ext cx="38" cy="14"/>
            </a:xfrm>
            <a:custGeom>
              <a:avLst/>
              <a:gdLst>
                <a:gd name="T0" fmla="*/ 1 w 8"/>
                <a:gd name="T1" fmla="*/ 2 h 3"/>
                <a:gd name="T2" fmla="*/ 8 w 8"/>
                <a:gd name="T3" fmla="*/ 0 h 3"/>
                <a:gd name="T4" fmla="*/ 0 w 8"/>
                <a:gd name="T5" fmla="*/ 2 h 3"/>
                <a:gd name="T6" fmla="*/ 1 w 8"/>
                <a:gd name="T7" fmla="*/ 2 h 3"/>
              </a:gdLst>
              <a:ahLst/>
              <a:cxnLst>
                <a:cxn ang="0">
                  <a:pos x="T0" y="T1"/>
                </a:cxn>
                <a:cxn ang="0">
                  <a:pos x="T2" y="T3"/>
                </a:cxn>
                <a:cxn ang="0">
                  <a:pos x="T4" y="T5"/>
                </a:cxn>
                <a:cxn ang="0">
                  <a:pos x="T6" y="T7"/>
                </a:cxn>
              </a:cxnLst>
              <a:rect l="0" t="0" r="r" b="b"/>
              <a:pathLst>
                <a:path w="8" h="3">
                  <a:moveTo>
                    <a:pt x="1" y="2"/>
                  </a:moveTo>
                  <a:cubicBezTo>
                    <a:pt x="3" y="2"/>
                    <a:pt x="6" y="2"/>
                    <a:pt x="8" y="0"/>
                  </a:cubicBezTo>
                  <a:cubicBezTo>
                    <a:pt x="5" y="2"/>
                    <a:pt x="2" y="0"/>
                    <a:pt x="0" y="2"/>
                  </a:cubicBezTo>
                  <a:cubicBezTo>
                    <a:pt x="1" y="3"/>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04"/>
            <p:cNvSpPr/>
            <p:nvPr/>
          </p:nvSpPr>
          <p:spPr bwMode="auto">
            <a:xfrm>
              <a:off x="3994" y="2043"/>
              <a:ext cx="5" cy="0"/>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05"/>
            <p:cNvSpPr/>
            <p:nvPr/>
          </p:nvSpPr>
          <p:spPr bwMode="auto">
            <a:xfrm>
              <a:off x="3980" y="2043"/>
              <a:ext cx="5" cy="5"/>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06"/>
            <p:cNvSpPr/>
            <p:nvPr/>
          </p:nvSpPr>
          <p:spPr bwMode="auto">
            <a:xfrm>
              <a:off x="4003" y="2048"/>
              <a:ext cx="10" cy="5"/>
            </a:xfrm>
            <a:custGeom>
              <a:avLst/>
              <a:gdLst>
                <a:gd name="T0" fmla="*/ 2 w 2"/>
                <a:gd name="T1" fmla="*/ 1 h 1"/>
                <a:gd name="T2" fmla="*/ 2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1" y="0"/>
                    <a:pt x="0" y="0"/>
                    <a:pt x="0" y="1"/>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07"/>
            <p:cNvSpPr/>
            <p:nvPr/>
          </p:nvSpPr>
          <p:spPr bwMode="auto">
            <a:xfrm>
              <a:off x="3985" y="2053"/>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08"/>
            <p:cNvSpPr/>
            <p:nvPr/>
          </p:nvSpPr>
          <p:spPr bwMode="auto">
            <a:xfrm>
              <a:off x="3096" y="2105"/>
              <a:ext cx="9" cy="18"/>
            </a:xfrm>
            <a:custGeom>
              <a:avLst/>
              <a:gdLst>
                <a:gd name="T0" fmla="*/ 2 w 2"/>
                <a:gd name="T1" fmla="*/ 0 h 4"/>
                <a:gd name="T2" fmla="*/ 1 w 2"/>
                <a:gd name="T3" fmla="*/ 0 h 4"/>
                <a:gd name="T4" fmla="*/ 0 w 2"/>
                <a:gd name="T5" fmla="*/ 3 h 4"/>
                <a:gd name="T6" fmla="*/ 1 w 2"/>
                <a:gd name="T7" fmla="*/ 3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cubicBezTo>
                    <a:pt x="2" y="0"/>
                    <a:pt x="2" y="0"/>
                    <a:pt x="1" y="0"/>
                  </a:cubicBezTo>
                  <a:cubicBezTo>
                    <a:pt x="2" y="1"/>
                    <a:pt x="0" y="2"/>
                    <a:pt x="0" y="3"/>
                  </a:cubicBezTo>
                  <a:cubicBezTo>
                    <a:pt x="1" y="3"/>
                    <a:pt x="2" y="4"/>
                    <a:pt x="1" y="3"/>
                  </a:cubicBezTo>
                  <a:cubicBezTo>
                    <a:pt x="1" y="2"/>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09"/>
            <p:cNvSpPr/>
            <p:nvPr/>
          </p:nvSpPr>
          <p:spPr bwMode="auto">
            <a:xfrm>
              <a:off x="3128" y="2105"/>
              <a:ext cx="5" cy="4"/>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0" y="1"/>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10"/>
            <p:cNvSpPr/>
            <p:nvPr/>
          </p:nvSpPr>
          <p:spPr bwMode="auto">
            <a:xfrm>
              <a:off x="3170" y="2114"/>
              <a:ext cx="0" cy="14"/>
            </a:xfrm>
            <a:custGeom>
              <a:avLst/>
              <a:gdLst>
                <a:gd name="T0" fmla="*/ 1 h 3"/>
                <a:gd name="T1" fmla="*/ 1 h 3"/>
                <a:gd name="T2" fmla="*/ 1 h 3"/>
              </a:gdLst>
              <a:ahLst/>
              <a:cxnLst>
                <a:cxn ang="0">
                  <a:pos x="0" y="T0"/>
                </a:cxn>
                <a:cxn ang="0">
                  <a:pos x="0" y="T1"/>
                </a:cxn>
                <a:cxn ang="0">
                  <a:pos x="0" y="T2"/>
                </a:cxn>
              </a:cxnLst>
              <a:rect l="0" t="0" r="r" b="b"/>
              <a:pathLst>
                <a:path h="3">
                  <a:moveTo>
                    <a:pt x="0" y="1"/>
                  </a:moveTo>
                  <a:cubicBezTo>
                    <a:pt x="0" y="1"/>
                    <a:pt x="0" y="1"/>
                    <a:pt x="0" y="1"/>
                  </a:cubicBezTo>
                  <a:cubicBezTo>
                    <a:pt x="0" y="3"/>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11"/>
            <p:cNvSpPr/>
            <p:nvPr/>
          </p:nvSpPr>
          <p:spPr bwMode="auto">
            <a:xfrm>
              <a:off x="3952" y="2152"/>
              <a:ext cx="5" cy="4"/>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0"/>
                    <a:pt x="1" y="1"/>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12"/>
            <p:cNvSpPr/>
            <p:nvPr/>
          </p:nvSpPr>
          <p:spPr bwMode="auto">
            <a:xfrm>
              <a:off x="3933" y="2152"/>
              <a:ext cx="10" cy="4"/>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2" y="1"/>
                    <a:pt x="2" y="1"/>
                    <a:pt x="2" y="1"/>
                  </a:cubicBezTo>
                  <a:cubicBezTo>
                    <a:pt x="1" y="1"/>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13"/>
            <p:cNvSpPr/>
            <p:nvPr/>
          </p:nvSpPr>
          <p:spPr bwMode="auto">
            <a:xfrm>
              <a:off x="3086" y="2156"/>
              <a:ext cx="14" cy="38"/>
            </a:xfrm>
            <a:custGeom>
              <a:avLst/>
              <a:gdLst>
                <a:gd name="T0" fmla="*/ 2 w 3"/>
                <a:gd name="T1" fmla="*/ 6 h 8"/>
                <a:gd name="T2" fmla="*/ 0 w 3"/>
                <a:gd name="T3" fmla="*/ 0 h 8"/>
                <a:gd name="T4" fmla="*/ 0 w 3"/>
                <a:gd name="T5" fmla="*/ 0 h 8"/>
                <a:gd name="T6" fmla="*/ 3 w 3"/>
                <a:gd name="T7" fmla="*/ 8 h 8"/>
                <a:gd name="T8" fmla="*/ 2 w 3"/>
                <a:gd name="T9" fmla="*/ 6 h 8"/>
              </a:gdLst>
              <a:ahLst/>
              <a:cxnLst>
                <a:cxn ang="0">
                  <a:pos x="T0" y="T1"/>
                </a:cxn>
                <a:cxn ang="0">
                  <a:pos x="T2" y="T3"/>
                </a:cxn>
                <a:cxn ang="0">
                  <a:pos x="T4" y="T5"/>
                </a:cxn>
                <a:cxn ang="0">
                  <a:pos x="T6" y="T7"/>
                </a:cxn>
                <a:cxn ang="0">
                  <a:pos x="T8" y="T9"/>
                </a:cxn>
              </a:cxnLst>
              <a:rect l="0" t="0" r="r" b="b"/>
              <a:pathLst>
                <a:path w="3" h="8">
                  <a:moveTo>
                    <a:pt x="2" y="6"/>
                  </a:moveTo>
                  <a:cubicBezTo>
                    <a:pt x="2" y="4"/>
                    <a:pt x="1" y="1"/>
                    <a:pt x="0" y="0"/>
                  </a:cubicBezTo>
                  <a:cubicBezTo>
                    <a:pt x="0" y="0"/>
                    <a:pt x="0" y="0"/>
                    <a:pt x="0" y="0"/>
                  </a:cubicBezTo>
                  <a:cubicBezTo>
                    <a:pt x="2" y="2"/>
                    <a:pt x="0" y="6"/>
                    <a:pt x="3" y="8"/>
                  </a:cubicBezTo>
                  <a:cubicBezTo>
                    <a:pt x="3" y="7"/>
                    <a:pt x="3"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14"/>
            <p:cNvSpPr/>
            <p:nvPr/>
          </p:nvSpPr>
          <p:spPr bwMode="auto">
            <a:xfrm>
              <a:off x="3929" y="2170"/>
              <a:ext cx="4"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15"/>
            <p:cNvSpPr/>
            <p:nvPr/>
          </p:nvSpPr>
          <p:spPr bwMode="auto">
            <a:xfrm>
              <a:off x="3152" y="2194"/>
              <a:ext cx="14" cy="14"/>
            </a:xfrm>
            <a:custGeom>
              <a:avLst/>
              <a:gdLst>
                <a:gd name="T0" fmla="*/ 0 w 3"/>
                <a:gd name="T1" fmla="*/ 2 h 3"/>
                <a:gd name="T2" fmla="*/ 1 w 3"/>
                <a:gd name="T3" fmla="*/ 3 h 3"/>
                <a:gd name="T4" fmla="*/ 2 w 3"/>
                <a:gd name="T5" fmla="*/ 2 h 3"/>
                <a:gd name="T6" fmla="*/ 2 w 3"/>
                <a:gd name="T7" fmla="*/ 2 h 3"/>
                <a:gd name="T8" fmla="*/ 3 w 3"/>
                <a:gd name="T9" fmla="*/ 1 h 3"/>
                <a:gd name="T10" fmla="*/ 0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0" y="2"/>
                  </a:moveTo>
                  <a:cubicBezTo>
                    <a:pt x="0" y="2"/>
                    <a:pt x="0" y="3"/>
                    <a:pt x="1" y="3"/>
                  </a:cubicBezTo>
                  <a:cubicBezTo>
                    <a:pt x="1" y="2"/>
                    <a:pt x="2" y="3"/>
                    <a:pt x="2" y="2"/>
                  </a:cubicBezTo>
                  <a:cubicBezTo>
                    <a:pt x="3" y="2"/>
                    <a:pt x="2" y="2"/>
                    <a:pt x="2" y="2"/>
                  </a:cubicBezTo>
                  <a:cubicBezTo>
                    <a:pt x="3" y="1"/>
                    <a:pt x="3" y="1"/>
                    <a:pt x="3" y="1"/>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16"/>
            <p:cNvSpPr/>
            <p:nvPr/>
          </p:nvSpPr>
          <p:spPr bwMode="auto">
            <a:xfrm>
              <a:off x="3835" y="2217"/>
              <a:ext cx="5" cy="0"/>
            </a:xfrm>
            <a:custGeom>
              <a:avLst/>
              <a:gdLst>
                <a:gd name="T0" fmla="*/ 5 w 5"/>
                <a:gd name="T1" fmla="*/ 0 w 5"/>
                <a:gd name="T2" fmla="*/ 5 w 5"/>
                <a:gd name="T3" fmla="*/ 5 w 5"/>
              </a:gdLst>
              <a:ahLst/>
              <a:cxnLst>
                <a:cxn ang="0">
                  <a:pos x="T0" y="0"/>
                </a:cxn>
                <a:cxn ang="0">
                  <a:pos x="T1" y="0"/>
                </a:cxn>
                <a:cxn ang="0">
                  <a:pos x="T2" y="0"/>
                </a:cxn>
                <a:cxn ang="0">
                  <a:pos x="T3" y="0"/>
                </a:cxn>
              </a:cxnLst>
              <a:rect l="0" t="0" r="r" b="b"/>
              <a:pathLst>
                <a:path w="5">
                  <a:moveTo>
                    <a:pt x="5" y="0"/>
                  </a:moveTo>
                  <a:lnTo>
                    <a:pt x="0"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17"/>
            <p:cNvSpPr/>
            <p:nvPr/>
          </p:nvSpPr>
          <p:spPr bwMode="auto">
            <a:xfrm>
              <a:off x="3184" y="2213"/>
              <a:ext cx="15" cy="14"/>
            </a:xfrm>
            <a:custGeom>
              <a:avLst/>
              <a:gdLst>
                <a:gd name="T0" fmla="*/ 3 w 3"/>
                <a:gd name="T1" fmla="*/ 2 h 3"/>
                <a:gd name="T2" fmla="*/ 0 w 3"/>
                <a:gd name="T3" fmla="*/ 3 h 3"/>
                <a:gd name="T4" fmla="*/ 2 w 3"/>
                <a:gd name="T5" fmla="*/ 3 h 3"/>
                <a:gd name="T6" fmla="*/ 3 w 3"/>
                <a:gd name="T7" fmla="*/ 2 h 3"/>
              </a:gdLst>
              <a:ahLst/>
              <a:cxnLst>
                <a:cxn ang="0">
                  <a:pos x="T0" y="T1"/>
                </a:cxn>
                <a:cxn ang="0">
                  <a:pos x="T2" y="T3"/>
                </a:cxn>
                <a:cxn ang="0">
                  <a:pos x="T4" y="T5"/>
                </a:cxn>
                <a:cxn ang="0">
                  <a:pos x="T6" y="T7"/>
                </a:cxn>
              </a:cxnLst>
              <a:rect l="0" t="0" r="r" b="b"/>
              <a:pathLst>
                <a:path w="3" h="3">
                  <a:moveTo>
                    <a:pt x="3" y="2"/>
                  </a:moveTo>
                  <a:cubicBezTo>
                    <a:pt x="2" y="0"/>
                    <a:pt x="1" y="2"/>
                    <a:pt x="0" y="3"/>
                  </a:cubicBezTo>
                  <a:cubicBezTo>
                    <a:pt x="1" y="3"/>
                    <a:pt x="1" y="3"/>
                    <a:pt x="2" y="3"/>
                  </a:cubicBezTo>
                  <a:cubicBezTo>
                    <a:pt x="3" y="3"/>
                    <a:pt x="3"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18"/>
            <p:cNvSpPr/>
            <p:nvPr/>
          </p:nvSpPr>
          <p:spPr bwMode="auto">
            <a:xfrm>
              <a:off x="3840" y="2217"/>
              <a:ext cx="9" cy="10"/>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2" y="1"/>
                    <a:pt x="2" y="1"/>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19"/>
            <p:cNvSpPr/>
            <p:nvPr/>
          </p:nvSpPr>
          <p:spPr bwMode="auto">
            <a:xfrm>
              <a:off x="3133" y="2217"/>
              <a:ext cx="9" cy="15"/>
            </a:xfrm>
            <a:custGeom>
              <a:avLst/>
              <a:gdLst>
                <a:gd name="T0" fmla="*/ 0 w 2"/>
                <a:gd name="T1" fmla="*/ 2 h 3"/>
                <a:gd name="T2" fmla="*/ 1 w 2"/>
                <a:gd name="T3" fmla="*/ 3 h 3"/>
                <a:gd name="T4" fmla="*/ 0 w 2"/>
                <a:gd name="T5" fmla="*/ 2 h 3"/>
              </a:gdLst>
              <a:ahLst/>
              <a:cxnLst>
                <a:cxn ang="0">
                  <a:pos x="T0" y="T1"/>
                </a:cxn>
                <a:cxn ang="0">
                  <a:pos x="T2" y="T3"/>
                </a:cxn>
                <a:cxn ang="0">
                  <a:pos x="T4" y="T5"/>
                </a:cxn>
              </a:cxnLst>
              <a:rect l="0" t="0" r="r" b="b"/>
              <a:pathLst>
                <a:path w="2" h="3">
                  <a:moveTo>
                    <a:pt x="0" y="2"/>
                  </a:moveTo>
                  <a:cubicBezTo>
                    <a:pt x="1" y="3"/>
                    <a:pt x="1" y="3"/>
                    <a:pt x="1" y="3"/>
                  </a:cubicBezTo>
                  <a:cubicBezTo>
                    <a:pt x="2" y="2"/>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20"/>
            <p:cNvSpPr/>
            <p:nvPr/>
          </p:nvSpPr>
          <p:spPr bwMode="auto">
            <a:xfrm>
              <a:off x="3868" y="2232"/>
              <a:ext cx="9" cy="4"/>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1" y="0"/>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21"/>
            <p:cNvSpPr/>
            <p:nvPr/>
          </p:nvSpPr>
          <p:spPr bwMode="auto">
            <a:xfrm>
              <a:off x="3142" y="2232"/>
              <a:ext cx="14" cy="14"/>
            </a:xfrm>
            <a:custGeom>
              <a:avLst/>
              <a:gdLst>
                <a:gd name="T0" fmla="*/ 2 w 3"/>
                <a:gd name="T1" fmla="*/ 1 h 3"/>
                <a:gd name="T2" fmla="*/ 2 w 3"/>
                <a:gd name="T3" fmla="*/ 1 h 3"/>
                <a:gd name="T4" fmla="*/ 0 w 3"/>
                <a:gd name="T5" fmla="*/ 1 h 3"/>
                <a:gd name="T6" fmla="*/ 2 w 3"/>
                <a:gd name="T7" fmla="*/ 2 h 3"/>
                <a:gd name="T8" fmla="*/ 2 w 3"/>
                <a:gd name="T9" fmla="*/ 2 h 3"/>
                <a:gd name="T10" fmla="*/ 3 w 3"/>
                <a:gd name="T11" fmla="*/ 3 h 3"/>
                <a:gd name="T12" fmla="*/ 2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1"/>
                  </a:moveTo>
                  <a:cubicBezTo>
                    <a:pt x="2" y="1"/>
                    <a:pt x="2" y="1"/>
                    <a:pt x="2" y="1"/>
                  </a:cubicBezTo>
                  <a:cubicBezTo>
                    <a:pt x="2" y="0"/>
                    <a:pt x="1" y="1"/>
                    <a:pt x="0" y="1"/>
                  </a:cubicBezTo>
                  <a:cubicBezTo>
                    <a:pt x="2" y="2"/>
                    <a:pt x="2" y="2"/>
                    <a:pt x="2" y="2"/>
                  </a:cubicBezTo>
                  <a:cubicBezTo>
                    <a:pt x="2" y="2"/>
                    <a:pt x="2" y="2"/>
                    <a:pt x="2" y="2"/>
                  </a:cubicBezTo>
                  <a:cubicBezTo>
                    <a:pt x="2" y="2"/>
                    <a:pt x="2" y="3"/>
                    <a:pt x="3" y="3"/>
                  </a:cubicBezTo>
                  <a:cubicBezTo>
                    <a:pt x="3" y="2"/>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22"/>
            <p:cNvSpPr/>
            <p:nvPr/>
          </p:nvSpPr>
          <p:spPr bwMode="auto">
            <a:xfrm>
              <a:off x="3250" y="2279"/>
              <a:ext cx="19" cy="4"/>
            </a:xfrm>
            <a:custGeom>
              <a:avLst/>
              <a:gdLst>
                <a:gd name="T0" fmla="*/ 0 w 19"/>
                <a:gd name="T1" fmla="*/ 0 h 4"/>
                <a:gd name="T2" fmla="*/ 0 w 19"/>
                <a:gd name="T3" fmla="*/ 0 h 4"/>
                <a:gd name="T4" fmla="*/ 19 w 19"/>
                <a:gd name="T5" fmla="*/ 4 h 4"/>
                <a:gd name="T6" fmla="*/ 0 w 19"/>
                <a:gd name="T7" fmla="*/ 0 h 4"/>
              </a:gdLst>
              <a:ahLst/>
              <a:cxnLst>
                <a:cxn ang="0">
                  <a:pos x="T0" y="T1"/>
                </a:cxn>
                <a:cxn ang="0">
                  <a:pos x="T2" y="T3"/>
                </a:cxn>
                <a:cxn ang="0">
                  <a:pos x="T4" y="T5"/>
                </a:cxn>
                <a:cxn ang="0">
                  <a:pos x="T6" y="T7"/>
                </a:cxn>
              </a:cxnLst>
              <a:rect l="0" t="0" r="r" b="b"/>
              <a:pathLst>
                <a:path w="19" h="4">
                  <a:moveTo>
                    <a:pt x="0" y="0"/>
                  </a:moveTo>
                  <a:lnTo>
                    <a:pt x="0" y="0"/>
                  </a:lnTo>
                  <a:lnTo>
                    <a:pt x="19"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23"/>
            <p:cNvSpPr/>
            <p:nvPr/>
          </p:nvSpPr>
          <p:spPr bwMode="auto">
            <a:xfrm>
              <a:off x="3227" y="2279"/>
              <a:ext cx="93" cy="51"/>
            </a:xfrm>
            <a:custGeom>
              <a:avLst/>
              <a:gdLst>
                <a:gd name="T0" fmla="*/ 18 w 20"/>
                <a:gd name="T1" fmla="*/ 4 h 11"/>
                <a:gd name="T2" fmla="*/ 13 w 20"/>
                <a:gd name="T3" fmla="*/ 6 h 11"/>
                <a:gd name="T4" fmla="*/ 11 w 20"/>
                <a:gd name="T5" fmla="*/ 5 h 11"/>
                <a:gd name="T6" fmla="*/ 15 w 20"/>
                <a:gd name="T7" fmla="*/ 1 h 11"/>
                <a:gd name="T8" fmla="*/ 12 w 20"/>
                <a:gd name="T9" fmla="*/ 0 h 11"/>
                <a:gd name="T10" fmla="*/ 10 w 20"/>
                <a:gd name="T11" fmla="*/ 1 h 11"/>
                <a:gd name="T12" fmla="*/ 6 w 20"/>
                <a:gd name="T13" fmla="*/ 1 h 11"/>
                <a:gd name="T14" fmla="*/ 6 w 20"/>
                <a:gd name="T15" fmla="*/ 2 h 11"/>
                <a:gd name="T16" fmla="*/ 5 w 20"/>
                <a:gd name="T17" fmla="*/ 1 h 11"/>
                <a:gd name="T18" fmla="*/ 0 w 20"/>
                <a:gd name="T19" fmla="*/ 1 h 11"/>
                <a:gd name="T20" fmla="*/ 0 w 20"/>
                <a:gd name="T21" fmla="*/ 2 h 11"/>
                <a:gd name="T22" fmla="*/ 4 w 20"/>
                <a:gd name="T23" fmla="*/ 4 h 11"/>
                <a:gd name="T24" fmla="*/ 9 w 20"/>
                <a:gd name="T25" fmla="*/ 7 h 11"/>
                <a:gd name="T26" fmla="*/ 8 w 20"/>
                <a:gd name="T27" fmla="*/ 8 h 11"/>
                <a:gd name="T28" fmla="*/ 9 w 20"/>
                <a:gd name="T29" fmla="*/ 10 h 11"/>
                <a:gd name="T30" fmla="*/ 9 w 20"/>
                <a:gd name="T31" fmla="*/ 10 h 11"/>
                <a:gd name="T32" fmla="*/ 16 w 20"/>
                <a:gd name="T33" fmla="*/ 9 h 11"/>
                <a:gd name="T34" fmla="*/ 18 w 20"/>
                <a:gd name="T35"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1">
                  <a:moveTo>
                    <a:pt x="18" y="4"/>
                  </a:moveTo>
                  <a:cubicBezTo>
                    <a:pt x="16" y="4"/>
                    <a:pt x="15" y="5"/>
                    <a:pt x="13" y="6"/>
                  </a:cubicBezTo>
                  <a:cubicBezTo>
                    <a:pt x="13" y="5"/>
                    <a:pt x="11" y="6"/>
                    <a:pt x="11" y="5"/>
                  </a:cubicBezTo>
                  <a:cubicBezTo>
                    <a:pt x="13" y="4"/>
                    <a:pt x="14" y="2"/>
                    <a:pt x="15" y="1"/>
                  </a:cubicBezTo>
                  <a:cubicBezTo>
                    <a:pt x="12" y="0"/>
                    <a:pt x="12" y="0"/>
                    <a:pt x="12" y="0"/>
                  </a:cubicBezTo>
                  <a:cubicBezTo>
                    <a:pt x="11" y="1"/>
                    <a:pt x="10" y="0"/>
                    <a:pt x="10" y="1"/>
                  </a:cubicBezTo>
                  <a:cubicBezTo>
                    <a:pt x="9" y="3"/>
                    <a:pt x="7" y="2"/>
                    <a:pt x="6" y="1"/>
                  </a:cubicBezTo>
                  <a:cubicBezTo>
                    <a:pt x="6" y="2"/>
                    <a:pt x="6" y="2"/>
                    <a:pt x="6" y="2"/>
                  </a:cubicBezTo>
                  <a:cubicBezTo>
                    <a:pt x="5" y="2"/>
                    <a:pt x="5" y="1"/>
                    <a:pt x="5" y="1"/>
                  </a:cubicBezTo>
                  <a:cubicBezTo>
                    <a:pt x="3" y="1"/>
                    <a:pt x="2" y="2"/>
                    <a:pt x="0" y="1"/>
                  </a:cubicBezTo>
                  <a:cubicBezTo>
                    <a:pt x="0" y="2"/>
                    <a:pt x="0" y="2"/>
                    <a:pt x="0" y="2"/>
                  </a:cubicBezTo>
                  <a:cubicBezTo>
                    <a:pt x="1" y="3"/>
                    <a:pt x="3" y="3"/>
                    <a:pt x="4" y="4"/>
                  </a:cubicBezTo>
                  <a:cubicBezTo>
                    <a:pt x="6" y="5"/>
                    <a:pt x="9" y="5"/>
                    <a:pt x="9" y="7"/>
                  </a:cubicBezTo>
                  <a:cubicBezTo>
                    <a:pt x="9" y="8"/>
                    <a:pt x="8" y="8"/>
                    <a:pt x="8" y="8"/>
                  </a:cubicBezTo>
                  <a:cubicBezTo>
                    <a:pt x="8" y="9"/>
                    <a:pt x="10" y="10"/>
                    <a:pt x="9" y="10"/>
                  </a:cubicBezTo>
                  <a:cubicBezTo>
                    <a:pt x="9" y="10"/>
                    <a:pt x="9" y="10"/>
                    <a:pt x="9" y="10"/>
                  </a:cubicBezTo>
                  <a:cubicBezTo>
                    <a:pt x="11" y="7"/>
                    <a:pt x="14" y="11"/>
                    <a:pt x="16" y="9"/>
                  </a:cubicBezTo>
                  <a:cubicBezTo>
                    <a:pt x="12" y="5"/>
                    <a:pt x="20" y="7"/>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24"/>
            <p:cNvSpPr/>
            <p:nvPr/>
          </p:nvSpPr>
          <p:spPr bwMode="auto">
            <a:xfrm>
              <a:off x="3769" y="2279"/>
              <a:ext cx="5" cy="4"/>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25"/>
            <p:cNvSpPr/>
            <p:nvPr/>
          </p:nvSpPr>
          <p:spPr bwMode="auto">
            <a:xfrm>
              <a:off x="3311" y="2316"/>
              <a:ext cx="5" cy="0"/>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26"/>
            <p:cNvSpPr/>
            <p:nvPr/>
          </p:nvSpPr>
          <p:spPr bwMode="auto">
            <a:xfrm>
              <a:off x="3231" y="2330"/>
              <a:ext cx="52" cy="29"/>
            </a:xfrm>
            <a:custGeom>
              <a:avLst/>
              <a:gdLst>
                <a:gd name="T0" fmla="*/ 6 w 11"/>
                <a:gd name="T1" fmla="*/ 1 h 6"/>
                <a:gd name="T2" fmla="*/ 6 w 11"/>
                <a:gd name="T3" fmla="*/ 1 h 6"/>
                <a:gd name="T4" fmla="*/ 1 w 11"/>
                <a:gd name="T5" fmla="*/ 0 h 6"/>
                <a:gd name="T6" fmla="*/ 1 w 11"/>
                <a:gd name="T7" fmla="*/ 2 h 6"/>
                <a:gd name="T8" fmla="*/ 0 w 11"/>
                <a:gd name="T9" fmla="*/ 3 h 6"/>
                <a:gd name="T10" fmla="*/ 5 w 11"/>
                <a:gd name="T11" fmla="*/ 4 h 6"/>
                <a:gd name="T12" fmla="*/ 4 w 11"/>
                <a:gd name="T13" fmla="*/ 5 h 6"/>
                <a:gd name="T14" fmla="*/ 5 w 11"/>
                <a:gd name="T15" fmla="*/ 6 h 6"/>
                <a:gd name="T16" fmla="*/ 5 w 11"/>
                <a:gd name="T17" fmla="*/ 4 h 6"/>
                <a:gd name="T18" fmla="*/ 8 w 11"/>
                <a:gd name="T19" fmla="*/ 5 h 6"/>
                <a:gd name="T20" fmla="*/ 10 w 11"/>
                <a:gd name="T21" fmla="*/ 4 h 6"/>
                <a:gd name="T22" fmla="*/ 6 w 11"/>
                <a:gd name="T2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6" y="1"/>
                  </a:moveTo>
                  <a:cubicBezTo>
                    <a:pt x="6" y="1"/>
                    <a:pt x="6" y="1"/>
                    <a:pt x="6" y="1"/>
                  </a:cubicBezTo>
                  <a:cubicBezTo>
                    <a:pt x="5" y="0"/>
                    <a:pt x="3" y="1"/>
                    <a:pt x="1" y="0"/>
                  </a:cubicBezTo>
                  <a:cubicBezTo>
                    <a:pt x="1" y="2"/>
                    <a:pt x="1" y="2"/>
                    <a:pt x="1" y="2"/>
                  </a:cubicBezTo>
                  <a:cubicBezTo>
                    <a:pt x="0" y="1"/>
                    <a:pt x="1" y="3"/>
                    <a:pt x="0" y="3"/>
                  </a:cubicBezTo>
                  <a:cubicBezTo>
                    <a:pt x="2" y="4"/>
                    <a:pt x="3" y="3"/>
                    <a:pt x="5" y="4"/>
                  </a:cubicBezTo>
                  <a:cubicBezTo>
                    <a:pt x="4" y="5"/>
                    <a:pt x="4" y="5"/>
                    <a:pt x="4" y="5"/>
                  </a:cubicBezTo>
                  <a:cubicBezTo>
                    <a:pt x="5" y="6"/>
                    <a:pt x="5" y="6"/>
                    <a:pt x="5" y="6"/>
                  </a:cubicBezTo>
                  <a:cubicBezTo>
                    <a:pt x="5" y="4"/>
                    <a:pt x="5" y="4"/>
                    <a:pt x="5" y="4"/>
                  </a:cubicBezTo>
                  <a:cubicBezTo>
                    <a:pt x="6" y="5"/>
                    <a:pt x="8" y="4"/>
                    <a:pt x="8" y="5"/>
                  </a:cubicBezTo>
                  <a:cubicBezTo>
                    <a:pt x="9" y="5"/>
                    <a:pt x="9" y="4"/>
                    <a:pt x="10" y="4"/>
                  </a:cubicBezTo>
                  <a:cubicBezTo>
                    <a:pt x="11" y="1"/>
                    <a:pt x="7" y="3"/>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27"/>
            <p:cNvSpPr/>
            <p:nvPr/>
          </p:nvSpPr>
          <p:spPr bwMode="auto">
            <a:xfrm>
              <a:off x="3156" y="2335"/>
              <a:ext cx="19" cy="24"/>
            </a:xfrm>
            <a:custGeom>
              <a:avLst/>
              <a:gdLst>
                <a:gd name="T0" fmla="*/ 3 w 4"/>
                <a:gd name="T1" fmla="*/ 0 h 5"/>
                <a:gd name="T2" fmla="*/ 1 w 4"/>
                <a:gd name="T3" fmla="*/ 0 h 5"/>
                <a:gd name="T4" fmla="*/ 1 w 4"/>
                <a:gd name="T5" fmla="*/ 1 h 5"/>
                <a:gd name="T6" fmla="*/ 0 w 4"/>
                <a:gd name="T7" fmla="*/ 1 h 5"/>
                <a:gd name="T8" fmla="*/ 0 w 4"/>
                <a:gd name="T9" fmla="*/ 2 h 5"/>
                <a:gd name="T10" fmla="*/ 0 w 4"/>
                <a:gd name="T11" fmla="*/ 3 h 5"/>
                <a:gd name="T12" fmla="*/ 3 w 4"/>
                <a:gd name="T13" fmla="*/ 3 h 5"/>
                <a:gd name="T14" fmla="*/ 3 w 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3" y="0"/>
                  </a:moveTo>
                  <a:cubicBezTo>
                    <a:pt x="1" y="0"/>
                    <a:pt x="1" y="0"/>
                    <a:pt x="1" y="0"/>
                  </a:cubicBezTo>
                  <a:cubicBezTo>
                    <a:pt x="1" y="1"/>
                    <a:pt x="1" y="1"/>
                    <a:pt x="1" y="1"/>
                  </a:cubicBezTo>
                  <a:cubicBezTo>
                    <a:pt x="1" y="1"/>
                    <a:pt x="0" y="1"/>
                    <a:pt x="0" y="1"/>
                  </a:cubicBezTo>
                  <a:cubicBezTo>
                    <a:pt x="0" y="2"/>
                    <a:pt x="0" y="2"/>
                    <a:pt x="0" y="2"/>
                  </a:cubicBezTo>
                  <a:cubicBezTo>
                    <a:pt x="0" y="2"/>
                    <a:pt x="0" y="3"/>
                    <a:pt x="0" y="3"/>
                  </a:cubicBezTo>
                  <a:cubicBezTo>
                    <a:pt x="1" y="5"/>
                    <a:pt x="2" y="3"/>
                    <a:pt x="3" y="3"/>
                  </a:cubicBezTo>
                  <a:cubicBezTo>
                    <a:pt x="4"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28"/>
            <p:cNvSpPr/>
            <p:nvPr/>
          </p:nvSpPr>
          <p:spPr bwMode="auto">
            <a:xfrm>
              <a:off x="3203" y="2344"/>
              <a:ext cx="19" cy="10"/>
            </a:xfrm>
            <a:custGeom>
              <a:avLst/>
              <a:gdLst>
                <a:gd name="T0" fmla="*/ 0 w 4"/>
                <a:gd name="T1" fmla="*/ 2 h 2"/>
                <a:gd name="T2" fmla="*/ 4 w 4"/>
                <a:gd name="T3" fmla="*/ 1 h 2"/>
                <a:gd name="T4" fmla="*/ 3 w 4"/>
                <a:gd name="T5" fmla="*/ 0 h 2"/>
                <a:gd name="T6" fmla="*/ 0 w 4"/>
                <a:gd name="T7" fmla="*/ 2 h 2"/>
              </a:gdLst>
              <a:ahLst/>
              <a:cxnLst>
                <a:cxn ang="0">
                  <a:pos x="T0" y="T1"/>
                </a:cxn>
                <a:cxn ang="0">
                  <a:pos x="T2" y="T3"/>
                </a:cxn>
                <a:cxn ang="0">
                  <a:pos x="T4" y="T5"/>
                </a:cxn>
                <a:cxn ang="0">
                  <a:pos x="T6" y="T7"/>
                </a:cxn>
              </a:cxnLst>
              <a:rect l="0" t="0" r="r" b="b"/>
              <a:pathLst>
                <a:path w="4" h="2">
                  <a:moveTo>
                    <a:pt x="0" y="2"/>
                  </a:moveTo>
                  <a:cubicBezTo>
                    <a:pt x="1" y="2"/>
                    <a:pt x="3" y="2"/>
                    <a:pt x="4" y="1"/>
                  </a:cubicBezTo>
                  <a:cubicBezTo>
                    <a:pt x="4" y="0"/>
                    <a:pt x="3" y="0"/>
                    <a:pt x="3"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29"/>
            <p:cNvSpPr/>
            <p:nvPr/>
          </p:nvSpPr>
          <p:spPr bwMode="auto">
            <a:xfrm>
              <a:off x="3189" y="2349"/>
              <a:ext cx="5" cy="10"/>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2"/>
                    <a:pt x="1" y="1"/>
                    <a:pt x="1"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30"/>
            <p:cNvSpPr/>
            <p:nvPr/>
          </p:nvSpPr>
          <p:spPr bwMode="auto">
            <a:xfrm>
              <a:off x="3292" y="2354"/>
              <a:ext cx="14" cy="9"/>
            </a:xfrm>
            <a:custGeom>
              <a:avLst/>
              <a:gdLst>
                <a:gd name="T0" fmla="*/ 3 w 3"/>
                <a:gd name="T1" fmla="*/ 1 h 2"/>
                <a:gd name="T2" fmla="*/ 2 w 3"/>
                <a:gd name="T3" fmla="*/ 0 h 2"/>
                <a:gd name="T4" fmla="*/ 3 w 3"/>
                <a:gd name="T5" fmla="*/ 1 h 2"/>
              </a:gdLst>
              <a:ahLst/>
              <a:cxnLst>
                <a:cxn ang="0">
                  <a:pos x="T0" y="T1"/>
                </a:cxn>
                <a:cxn ang="0">
                  <a:pos x="T2" y="T3"/>
                </a:cxn>
                <a:cxn ang="0">
                  <a:pos x="T4" y="T5"/>
                </a:cxn>
              </a:cxnLst>
              <a:rect l="0" t="0" r="r" b="b"/>
              <a:pathLst>
                <a:path w="3" h="2">
                  <a:moveTo>
                    <a:pt x="3" y="1"/>
                  </a:moveTo>
                  <a:cubicBezTo>
                    <a:pt x="2" y="0"/>
                    <a:pt x="2" y="0"/>
                    <a:pt x="2" y="0"/>
                  </a:cubicBezTo>
                  <a:cubicBezTo>
                    <a:pt x="0" y="2"/>
                    <a:pt x="3"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1" name="文本框 190"/>
          <p:cNvSpPr txBox="1"/>
          <p:nvPr/>
        </p:nvSpPr>
        <p:spPr>
          <a:xfrm>
            <a:off x="838613" y="1836973"/>
            <a:ext cx="728821" cy="646331"/>
          </a:xfrm>
          <a:prstGeom prst="rect">
            <a:avLst/>
          </a:prstGeom>
          <a:noFill/>
        </p:spPr>
        <p:txBody>
          <a:bodyPr wrap="square" rtlCol="0">
            <a:spAutoFit/>
          </a:bodyPr>
          <a:lstStyle/>
          <a:p>
            <a:r>
              <a:rPr lang="zh-CN" altLang="en-US" sz="3600" dirty="0">
                <a:solidFill>
                  <a:schemeClr val="bg1"/>
                </a:solidFill>
                <a:latin typeface="禹卫书法行书简体" panose="02000603000000000000" pitchFamily="2" charset="-122"/>
                <a:ea typeface="禹卫书法行书简体" panose="02000603000000000000" pitchFamily="2" charset="-122"/>
              </a:rPr>
              <a:t>一</a:t>
            </a:r>
            <a:endParaRPr lang="zh-CN" altLang="en-US" sz="3600" dirty="0">
              <a:solidFill>
                <a:schemeClr val="bg1"/>
              </a:solidFill>
              <a:latin typeface="禹卫书法行书简体" panose="02000603000000000000" pitchFamily="2" charset="-122"/>
              <a:ea typeface="禹卫书法行书简体" panose="02000603000000000000" pitchFamily="2" charset="-122"/>
            </a:endParaRPr>
          </a:p>
        </p:txBody>
      </p:sp>
      <p:grpSp>
        <p:nvGrpSpPr>
          <p:cNvPr id="192" name="Group 4"/>
          <p:cNvGrpSpPr>
            <a:grpSpLocks noChangeAspect="1"/>
          </p:cNvGrpSpPr>
          <p:nvPr/>
        </p:nvGrpSpPr>
        <p:grpSpPr bwMode="auto">
          <a:xfrm>
            <a:off x="2345176" y="1770991"/>
            <a:ext cx="965072" cy="750714"/>
            <a:chOff x="3086" y="1578"/>
            <a:chExt cx="1058" cy="823"/>
          </a:xfrm>
          <a:solidFill>
            <a:srgbClr val="C00000"/>
          </a:solidFill>
        </p:grpSpPr>
        <p:sp>
          <p:nvSpPr>
            <p:cNvPr id="193" name="Freeform 5"/>
            <p:cNvSpPr/>
            <p:nvPr/>
          </p:nvSpPr>
          <p:spPr bwMode="auto">
            <a:xfrm>
              <a:off x="4027" y="1578"/>
              <a:ext cx="37" cy="14"/>
            </a:xfrm>
            <a:custGeom>
              <a:avLst/>
              <a:gdLst>
                <a:gd name="T0" fmla="*/ 5 w 8"/>
                <a:gd name="T1" fmla="*/ 2 h 3"/>
                <a:gd name="T2" fmla="*/ 8 w 8"/>
                <a:gd name="T3" fmla="*/ 0 h 3"/>
                <a:gd name="T4" fmla="*/ 0 w 8"/>
                <a:gd name="T5" fmla="*/ 3 h 3"/>
                <a:gd name="T6" fmla="*/ 0 w 8"/>
                <a:gd name="T7" fmla="*/ 3 h 3"/>
                <a:gd name="T8" fmla="*/ 5 w 8"/>
                <a:gd name="T9" fmla="*/ 2 h 3"/>
              </a:gdLst>
              <a:ahLst/>
              <a:cxnLst>
                <a:cxn ang="0">
                  <a:pos x="T0" y="T1"/>
                </a:cxn>
                <a:cxn ang="0">
                  <a:pos x="T2" y="T3"/>
                </a:cxn>
                <a:cxn ang="0">
                  <a:pos x="T4" y="T5"/>
                </a:cxn>
                <a:cxn ang="0">
                  <a:pos x="T6" y="T7"/>
                </a:cxn>
                <a:cxn ang="0">
                  <a:pos x="T8" y="T9"/>
                </a:cxn>
              </a:cxnLst>
              <a:rect l="0" t="0" r="r" b="b"/>
              <a:pathLst>
                <a:path w="8" h="3">
                  <a:moveTo>
                    <a:pt x="5" y="2"/>
                  </a:moveTo>
                  <a:cubicBezTo>
                    <a:pt x="6" y="1"/>
                    <a:pt x="7" y="1"/>
                    <a:pt x="8" y="0"/>
                  </a:cubicBezTo>
                  <a:cubicBezTo>
                    <a:pt x="5" y="0"/>
                    <a:pt x="3" y="2"/>
                    <a:pt x="0" y="3"/>
                  </a:cubicBezTo>
                  <a:cubicBezTo>
                    <a:pt x="0" y="3"/>
                    <a:pt x="0" y="3"/>
                    <a:pt x="0" y="3"/>
                  </a:cubicBezTo>
                  <a:cubicBezTo>
                    <a:pt x="1" y="2"/>
                    <a:pt x="3"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6"/>
            <p:cNvSpPr/>
            <p:nvPr/>
          </p:nvSpPr>
          <p:spPr bwMode="auto">
            <a:xfrm>
              <a:off x="4064" y="157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7"/>
            <p:cNvSpPr/>
            <p:nvPr/>
          </p:nvSpPr>
          <p:spPr bwMode="auto">
            <a:xfrm>
              <a:off x="3975" y="203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
            <p:cNvSpPr/>
            <p:nvPr/>
          </p:nvSpPr>
          <p:spPr bwMode="auto">
            <a:xfrm>
              <a:off x="4008" y="1691"/>
              <a:ext cx="0" cy="5"/>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9"/>
            <p:cNvSpPr>
              <a:spLocks noEditPoints="1"/>
            </p:cNvSpPr>
            <p:nvPr/>
          </p:nvSpPr>
          <p:spPr bwMode="auto">
            <a:xfrm>
              <a:off x="3096" y="1583"/>
              <a:ext cx="1010" cy="818"/>
            </a:xfrm>
            <a:custGeom>
              <a:avLst/>
              <a:gdLst>
                <a:gd name="T0" fmla="*/ 201 w 216"/>
                <a:gd name="T1" fmla="*/ 37 h 174"/>
                <a:gd name="T2" fmla="*/ 190 w 216"/>
                <a:gd name="T3" fmla="*/ 34 h 174"/>
                <a:gd name="T4" fmla="*/ 170 w 216"/>
                <a:gd name="T5" fmla="*/ 31 h 174"/>
                <a:gd name="T6" fmla="*/ 171 w 216"/>
                <a:gd name="T7" fmla="*/ 25 h 174"/>
                <a:gd name="T8" fmla="*/ 199 w 216"/>
                <a:gd name="T9" fmla="*/ 17 h 174"/>
                <a:gd name="T10" fmla="*/ 191 w 216"/>
                <a:gd name="T11" fmla="*/ 12 h 174"/>
                <a:gd name="T12" fmla="*/ 203 w 216"/>
                <a:gd name="T13" fmla="*/ 2 h 174"/>
                <a:gd name="T14" fmla="*/ 140 w 216"/>
                <a:gd name="T15" fmla="*/ 15 h 174"/>
                <a:gd name="T16" fmla="*/ 110 w 216"/>
                <a:gd name="T17" fmla="*/ 23 h 174"/>
                <a:gd name="T18" fmla="*/ 96 w 216"/>
                <a:gd name="T19" fmla="*/ 30 h 174"/>
                <a:gd name="T20" fmla="*/ 111 w 216"/>
                <a:gd name="T21" fmla="*/ 21 h 174"/>
                <a:gd name="T22" fmla="*/ 80 w 216"/>
                <a:gd name="T23" fmla="*/ 34 h 174"/>
                <a:gd name="T24" fmla="*/ 62 w 216"/>
                <a:gd name="T25" fmla="*/ 43 h 174"/>
                <a:gd name="T26" fmla="*/ 43 w 216"/>
                <a:gd name="T27" fmla="*/ 62 h 174"/>
                <a:gd name="T28" fmla="*/ 14 w 216"/>
                <a:gd name="T29" fmla="*/ 81 h 174"/>
                <a:gd name="T30" fmla="*/ 14 w 216"/>
                <a:gd name="T31" fmla="*/ 110 h 174"/>
                <a:gd name="T32" fmla="*/ 19 w 216"/>
                <a:gd name="T33" fmla="*/ 120 h 174"/>
                <a:gd name="T34" fmla="*/ 2 w 216"/>
                <a:gd name="T35" fmla="*/ 116 h 174"/>
                <a:gd name="T36" fmla="*/ 25 w 216"/>
                <a:gd name="T37" fmla="*/ 130 h 174"/>
                <a:gd name="T38" fmla="*/ 17 w 216"/>
                <a:gd name="T39" fmla="*/ 146 h 174"/>
                <a:gd name="T40" fmla="*/ 45 w 216"/>
                <a:gd name="T41" fmla="*/ 148 h 174"/>
                <a:gd name="T42" fmla="*/ 97 w 216"/>
                <a:gd name="T43" fmla="*/ 174 h 174"/>
                <a:gd name="T44" fmla="*/ 142 w 216"/>
                <a:gd name="T45" fmla="*/ 150 h 174"/>
                <a:gd name="T46" fmla="*/ 157 w 216"/>
                <a:gd name="T47" fmla="*/ 139 h 174"/>
                <a:gd name="T48" fmla="*/ 174 w 216"/>
                <a:gd name="T49" fmla="*/ 127 h 174"/>
                <a:gd name="T50" fmla="*/ 169 w 216"/>
                <a:gd name="T51" fmla="*/ 120 h 174"/>
                <a:gd name="T52" fmla="*/ 189 w 216"/>
                <a:gd name="T53" fmla="*/ 110 h 174"/>
                <a:gd name="T54" fmla="*/ 186 w 216"/>
                <a:gd name="T55" fmla="*/ 96 h 174"/>
                <a:gd name="T56" fmla="*/ 196 w 216"/>
                <a:gd name="T57" fmla="*/ 86 h 174"/>
                <a:gd name="T58" fmla="*/ 194 w 216"/>
                <a:gd name="T59" fmla="*/ 77 h 174"/>
                <a:gd name="T60" fmla="*/ 199 w 216"/>
                <a:gd name="T61" fmla="*/ 67 h 174"/>
                <a:gd name="T62" fmla="*/ 195 w 216"/>
                <a:gd name="T63" fmla="*/ 65 h 174"/>
                <a:gd name="T64" fmla="*/ 199 w 216"/>
                <a:gd name="T65" fmla="*/ 52 h 174"/>
                <a:gd name="T66" fmla="*/ 202 w 216"/>
                <a:gd name="T67" fmla="*/ 47 h 174"/>
                <a:gd name="T68" fmla="*/ 176 w 216"/>
                <a:gd name="T69" fmla="*/ 9 h 174"/>
                <a:gd name="T70" fmla="*/ 139 w 216"/>
                <a:gd name="T71" fmla="*/ 18 h 174"/>
                <a:gd name="T72" fmla="*/ 176 w 216"/>
                <a:gd name="T73" fmla="*/ 12 h 174"/>
                <a:gd name="T74" fmla="*/ 163 w 216"/>
                <a:gd name="T75" fmla="*/ 17 h 174"/>
                <a:gd name="T76" fmla="*/ 115 w 216"/>
                <a:gd name="T77" fmla="*/ 26 h 174"/>
                <a:gd name="T78" fmla="*/ 106 w 216"/>
                <a:gd name="T79" fmla="*/ 29 h 174"/>
                <a:gd name="T80" fmla="*/ 70 w 216"/>
                <a:gd name="T81" fmla="*/ 58 h 174"/>
                <a:gd name="T82" fmla="*/ 150 w 216"/>
                <a:gd name="T83" fmla="*/ 22 h 174"/>
                <a:gd name="T84" fmla="*/ 95 w 216"/>
                <a:gd name="T85" fmla="*/ 43 h 174"/>
                <a:gd name="T86" fmla="*/ 64 w 216"/>
                <a:gd name="T87" fmla="*/ 64 h 174"/>
                <a:gd name="T88" fmla="*/ 59 w 216"/>
                <a:gd name="T89" fmla="*/ 51 h 174"/>
                <a:gd name="T90" fmla="*/ 122 w 216"/>
                <a:gd name="T91" fmla="*/ 55 h 174"/>
                <a:gd name="T92" fmla="*/ 119 w 216"/>
                <a:gd name="T93" fmla="*/ 46 h 174"/>
                <a:gd name="T94" fmla="*/ 80 w 216"/>
                <a:gd name="T95" fmla="*/ 66 h 174"/>
                <a:gd name="T96" fmla="*/ 59 w 216"/>
                <a:gd name="T97" fmla="*/ 79 h 174"/>
                <a:gd name="T98" fmla="*/ 65 w 216"/>
                <a:gd name="T99" fmla="*/ 70 h 174"/>
                <a:gd name="T100" fmla="*/ 153 w 216"/>
                <a:gd name="T101" fmla="*/ 130 h 174"/>
                <a:gd name="T102" fmla="*/ 149 w 216"/>
                <a:gd name="T103" fmla="*/ 32 h 174"/>
                <a:gd name="T104" fmla="*/ 95 w 216"/>
                <a:gd name="T105" fmla="*/ 47 h 174"/>
                <a:gd name="T106" fmla="*/ 167 w 216"/>
                <a:gd name="T107" fmla="*/ 25 h 174"/>
                <a:gd name="T108" fmla="*/ 175 w 216"/>
                <a:gd name="T109" fmla="*/ 33 h 174"/>
                <a:gd name="T110" fmla="*/ 192 w 216"/>
                <a:gd name="T111" fmla="*/ 54 h 174"/>
                <a:gd name="T112" fmla="*/ 192 w 216"/>
                <a:gd name="T113" fmla="*/ 54 h 174"/>
                <a:gd name="T114" fmla="*/ 188 w 216"/>
                <a:gd name="T115" fmla="*/ 40 h 174"/>
                <a:gd name="T116" fmla="*/ 201 w 216"/>
                <a:gd name="T117" fmla="*/ 4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6" h="174">
                  <a:moveTo>
                    <a:pt x="209" y="41"/>
                  </a:moveTo>
                  <a:cubicBezTo>
                    <a:pt x="209" y="41"/>
                    <a:pt x="210" y="40"/>
                    <a:pt x="211" y="40"/>
                  </a:cubicBezTo>
                  <a:cubicBezTo>
                    <a:pt x="210" y="40"/>
                    <a:pt x="210" y="40"/>
                    <a:pt x="210" y="40"/>
                  </a:cubicBezTo>
                  <a:cubicBezTo>
                    <a:pt x="210" y="39"/>
                    <a:pt x="212" y="39"/>
                    <a:pt x="211" y="39"/>
                  </a:cubicBezTo>
                  <a:cubicBezTo>
                    <a:pt x="211" y="39"/>
                    <a:pt x="211" y="39"/>
                    <a:pt x="211" y="39"/>
                  </a:cubicBezTo>
                  <a:cubicBezTo>
                    <a:pt x="211" y="38"/>
                    <a:pt x="211" y="38"/>
                    <a:pt x="211" y="38"/>
                  </a:cubicBezTo>
                  <a:cubicBezTo>
                    <a:pt x="211" y="38"/>
                    <a:pt x="211" y="38"/>
                    <a:pt x="211" y="38"/>
                  </a:cubicBezTo>
                  <a:cubicBezTo>
                    <a:pt x="213" y="38"/>
                    <a:pt x="215" y="37"/>
                    <a:pt x="215" y="35"/>
                  </a:cubicBezTo>
                  <a:cubicBezTo>
                    <a:pt x="214" y="35"/>
                    <a:pt x="213" y="35"/>
                    <a:pt x="213" y="36"/>
                  </a:cubicBezTo>
                  <a:cubicBezTo>
                    <a:pt x="212" y="34"/>
                    <a:pt x="210" y="36"/>
                    <a:pt x="209" y="35"/>
                  </a:cubicBezTo>
                  <a:cubicBezTo>
                    <a:pt x="207" y="35"/>
                    <a:pt x="204" y="37"/>
                    <a:pt x="202" y="37"/>
                  </a:cubicBezTo>
                  <a:cubicBezTo>
                    <a:pt x="202" y="36"/>
                    <a:pt x="201" y="38"/>
                    <a:pt x="201" y="37"/>
                  </a:cubicBezTo>
                  <a:cubicBezTo>
                    <a:pt x="200" y="37"/>
                    <a:pt x="200" y="37"/>
                    <a:pt x="199" y="37"/>
                  </a:cubicBezTo>
                  <a:cubicBezTo>
                    <a:pt x="197" y="37"/>
                    <a:pt x="196" y="39"/>
                    <a:pt x="194" y="39"/>
                  </a:cubicBezTo>
                  <a:cubicBezTo>
                    <a:pt x="194" y="38"/>
                    <a:pt x="194" y="38"/>
                    <a:pt x="194" y="38"/>
                  </a:cubicBezTo>
                  <a:cubicBezTo>
                    <a:pt x="193" y="39"/>
                    <a:pt x="193" y="39"/>
                    <a:pt x="193" y="39"/>
                  </a:cubicBezTo>
                  <a:cubicBezTo>
                    <a:pt x="193" y="36"/>
                    <a:pt x="196" y="37"/>
                    <a:pt x="197" y="36"/>
                  </a:cubicBezTo>
                  <a:cubicBezTo>
                    <a:pt x="196" y="36"/>
                    <a:pt x="196" y="36"/>
                    <a:pt x="196" y="36"/>
                  </a:cubicBezTo>
                  <a:cubicBezTo>
                    <a:pt x="196" y="36"/>
                    <a:pt x="196" y="37"/>
                    <a:pt x="195" y="37"/>
                  </a:cubicBezTo>
                  <a:cubicBezTo>
                    <a:pt x="195" y="36"/>
                    <a:pt x="195" y="36"/>
                    <a:pt x="195" y="36"/>
                  </a:cubicBezTo>
                  <a:cubicBezTo>
                    <a:pt x="193" y="36"/>
                    <a:pt x="191" y="36"/>
                    <a:pt x="190" y="36"/>
                  </a:cubicBezTo>
                  <a:cubicBezTo>
                    <a:pt x="189" y="35"/>
                    <a:pt x="191" y="36"/>
                    <a:pt x="191" y="35"/>
                  </a:cubicBezTo>
                  <a:cubicBezTo>
                    <a:pt x="190" y="34"/>
                    <a:pt x="190" y="36"/>
                    <a:pt x="189" y="35"/>
                  </a:cubicBezTo>
                  <a:cubicBezTo>
                    <a:pt x="189" y="34"/>
                    <a:pt x="190" y="34"/>
                    <a:pt x="190" y="34"/>
                  </a:cubicBezTo>
                  <a:cubicBezTo>
                    <a:pt x="189" y="34"/>
                    <a:pt x="189" y="34"/>
                    <a:pt x="189" y="34"/>
                  </a:cubicBezTo>
                  <a:cubicBezTo>
                    <a:pt x="189" y="35"/>
                    <a:pt x="189" y="35"/>
                    <a:pt x="189" y="35"/>
                  </a:cubicBezTo>
                  <a:cubicBezTo>
                    <a:pt x="189" y="35"/>
                    <a:pt x="188" y="35"/>
                    <a:pt x="188" y="35"/>
                  </a:cubicBezTo>
                  <a:cubicBezTo>
                    <a:pt x="188" y="35"/>
                    <a:pt x="188" y="34"/>
                    <a:pt x="188" y="34"/>
                  </a:cubicBezTo>
                  <a:cubicBezTo>
                    <a:pt x="186" y="34"/>
                    <a:pt x="187" y="32"/>
                    <a:pt x="185" y="32"/>
                  </a:cubicBezTo>
                  <a:cubicBezTo>
                    <a:pt x="185" y="29"/>
                    <a:pt x="188" y="30"/>
                    <a:pt x="189" y="28"/>
                  </a:cubicBezTo>
                  <a:cubicBezTo>
                    <a:pt x="190" y="28"/>
                    <a:pt x="189" y="27"/>
                    <a:pt x="190" y="27"/>
                  </a:cubicBezTo>
                  <a:cubicBezTo>
                    <a:pt x="191" y="25"/>
                    <a:pt x="194" y="25"/>
                    <a:pt x="195" y="24"/>
                  </a:cubicBezTo>
                  <a:cubicBezTo>
                    <a:pt x="193" y="24"/>
                    <a:pt x="191" y="25"/>
                    <a:pt x="190" y="26"/>
                  </a:cubicBezTo>
                  <a:cubicBezTo>
                    <a:pt x="188" y="26"/>
                    <a:pt x="187" y="28"/>
                    <a:pt x="186" y="27"/>
                  </a:cubicBezTo>
                  <a:cubicBezTo>
                    <a:pt x="182" y="28"/>
                    <a:pt x="179" y="29"/>
                    <a:pt x="175" y="29"/>
                  </a:cubicBezTo>
                  <a:cubicBezTo>
                    <a:pt x="174" y="31"/>
                    <a:pt x="171" y="28"/>
                    <a:pt x="170" y="31"/>
                  </a:cubicBezTo>
                  <a:cubicBezTo>
                    <a:pt x="169" y="30"/>
                    <a:pt x="169" y="28"/>
                    <a:pt x="169" y="27"/>
                  </a:cubicBezTo>
                  <a:cubicBezTo>
                    <a:pt x="169" y="27"/>
                    <a:pt x="169" y="27"/>
                    <a:pt x="169" y="27"/>
                  </a:cubicBezTo>
                  <a:cubicBezTo>
                    <a:pt x="170" y="27"/>
                    <a:pt x="170" y="28"/>
                    <a:pt x="171" y="27"/>
                  </a:cubicBezTo>
                  <a:cubicBezTo>
                    <a:pt x="171" y="27"/>
                    <a:pt x="171" y="27"/>
                    <a:pt x="171" y="27"/>
                  </a:cubicBezTo>
                  <a:cubicBezTo>
                    <a:pt x="173" y="26"/>
                    <a:pt x="173" y="26"/>
                    <a:pt x="173" y="26"/>
                  </a:cubicBezTo>
                  <a:cubicBezTo>
                    <a:pt x="173" y="26"/>
                    <a:pt x="173" y="26"/>
                    <a:pt x="173" y="26"/>
                  </a:cubicBezTo>
                  <a:cubicBezTo>
                    <a:pt x="174" y="26"/>
                    <a:pt x="174" y="26"/>
                    <a:pt x="174" y="26"/>
                  </a:cubicBezTo>
                  <a:cubicBezTo>
                    <a:pt x="175" y="25"/>
                    <a:pt x="175" y="25"/>
                    <a:pt x="176" y="25"/>
                  </a:cubicBezTo>
                  <a:cubicBezTo>
                    <a:pt x="176" y="25"/>
                    <a:pt x="177" y="25"/>
                    <a:pt x="177" y="24"/>
                  </a:cubicBezTo>
                  <a:cubicBezTo>
                    <a:pt x="176" y="24"/>
                    <a:pt x="175" y="26"/>
                    <a:pt x="175" y="25"/>
                  </a:cubicBezTo>
                  <a:cubicBezTo>
                    <a:pt x="173" y="25"/>
                    <a:pt x="172" y="26"/>
                    <a:pt x="171" y="27"/>
                  </a:cubicBezTo>
                  <a:cubicBezTo>
                    <a:pt x="171" y="26"/>
                    <a:pt x="171" y="26"/>
                    <a:pt x="171" y="25"/>
                  </a:cubicBezTo>
                  <a:cubicBezTo>
                    <a:pt x="171" y="26"/>
                    <a:pt x="171" y="26"/>
                    <a:pt x="171" y="26"/>
                  </a:cubicBezTo>
                  <a:cubicBezTo>
                    <a:pt x="170" y="26"/>
                    <a:pt x="168" y="26"/>
                    <a:pt x="168" y="25"/>
                  </a:cubicBezTo>
                  <a:cubicBezTo>
                    <a:pt x="170" y="24"/>
                    <a:pt x="170" y="24"/>
                    <a:pt x="170" y="24"/>
                  </a:cubicBezTo>
                  <a:cubicBezTo>
                    <a:pt x="173" y="24"/>
                    <a:pt x="175" y="23"/>
                    <a:pt x="178" y="22"/>
                  </a:cubicBezTo>
                  <a:cubicBezTo>
                    <a:pt x="178" y="24"/>
                    <a:pt x="178" y="24"/>
                    <a:pt x="178" y="24"/>
                  </a:cubicBezTo>
                  <a:cubicBezTo>
                    <a:pt x="178" y="24"/>
                    <a:pt x="179" y="23"/>
                    <a:pt x="179" y="22"/>
                  </a:cubicBezTo>
                  <a:cubicBezTo>
                    <a:pt x="182" y="22"/>
                    <a:pt x="184" y="20"/>
                    <a:pt x="186" y="20"/>
                  </a:cubicBezTo>
                  <a:cubicBezTo>
                    <a:pt x="188" y="18"/>
                    <a:pt x="190" y="20"/>
                    <a:pt x="192" y="18"/>
                  </a:cubicBezTo>
                  <a:cubicBezTo>
                    <a:pt x="194" y="18"/>
                    <a:pt x="196" y="16"/>
                    <a:pt x="198" y="15"/>
                  </a:cubicBezTo>
                  <a:cubicBezTo>
                    <a:pt x="199" y="15"/>
                    <a:pt x="199" y="15"/>
                    <a:pt x="199" y="15"/>
                  </a:cubicBezTo>
                  <a:cubicBezTo>
                    <a:pt x="196" y="19"/>
                    <a:pt x="196" y="19"/>
                    <a:pt x="196" y="19"/>
                  </a:cubicBezTo>
                  <a:cubicBezTo>
                    <a:pt x="197" y="18"/>
                    <a:pt x="198" y="18"/>
                    <a:pt x="199" y="17"/>
                  </a:cubicBezTo>
                  <a:cubicBezTo>
                    <a:pt x="198" y="15"/>
                    <a:pt x="201" y="16"/>
                    <a:pt x="201" y="15"/>
                  </a:cubicBezTo>
                  <a:cubicBezTo>
                    <a:pt x="200" y="15"/>
                    <a:pt x="200" y="15"/>
                    <a:pt x="200" y="15"/>
                  </a:cubicBezTo>
                  <a:cubicBezTo>
                    <a:pt x="202" y="13"/>
                    <a:pt x="202" y="13"/>
                    <a:pt x="202" y="13"/>
                  </a:cubicBezTo>
                  <a:cubicBezTo>
                    <a:pt x="201" y="13"/>
                    <a:pt x="201" y="13"/>
                    <a:pt x="201" y="13"/>
                  </a:cubicBezTo>
                  <a:cubicBezTo>
                    <a:pt x="200" y="12"/>
                    <a:pt x="202" y="12"/>
                    <a:pt x="202" y="11"/>
                  </a:cubicBezTo>
                  <a:cubicBezTo>
                    <a:pt x="200" y="11"/>
                    <a:pt x="200" y="11"/>
                    <a:pt x="200" y="11"/>
                  </a:cubicBezTo>
                  <a:cubicBezTo>
                    <a:pt x="200" y="13"/>
                    <a:pt x="198" y="13"/>
                    <a:pt x="197" y="13"/>
                  </a:cubicBezTo>
                  <a:cubicBezTo>
                    <a:pt x="196" y="12"/>
                    <a:pt x="195" y="12"/>
                    <a:pt x="194" y="12"/>
                  </a:cubicBezTo>
                  <a:cubicBezTo>
                    <a:pt x="194" y="12"/>
                    <a:pt x="194" y="12"/>
                    <a:pt x="194" y="12"/>
                  </a:cubicBezTo>
                  <a:cubicBezTo>
                    <a:pt x="194" y="12"/>
                    <a:pt x="195" y="11"/>
                    <a:pt x="195" y="11"/>
                  </a:cubicBezTo>
                  <a:cubicBezTo>
                    <a:pt x="194" y="11"/>
                    <a:pt x="194" y="11"/>
                    <a:pt x="194" y="11"/>
                  </a:cubicBezTo>
                  <a:cubicBezTo>
                    <a:pt x="194" y="13"/>
                    <a:pt x="192" y="13"/>
                    <a:pt x="191" y="12"/>
                  </a:cubicBezTo>
                  <a:cubicBezTo>
                    <a:pt x="190" y="13"/>
                    <a:pt x="188" y="13"/>
                    <a:pt x="187" y="14"/>
                  </a:cubicBezTo>
                  <a:cubicBezTo>
                    <a:pt x="186" y="14"/>
                    <a:pt x="186" y="13"/>
                    <a:pt x="186" y="13"/>
                  </a:cubicBezTo>
                  <a:cubicBezTo>
                    <a:pt x="188" y="9"/>
                    <a:pt x="191" y="8"/>
                    <a:pt x="194" y="8"/>
                  </a:cubicBezTo>
                  <a:cubicBezTo>
                    <a:pt x="196" y="8"/>
                    <a:pt x="197" y="5"/>
                    <a:pt x="199" y="6"/>
                  </a:cubicBezTo>
                  <a:cubicBezTo>
                    <a:pt x="201" y="6"/>
                    <a:pt x="202" y="4"/>
                    <a:pt x="203" y="5"/>
                  </a:cubicBezTo>
                  <a:cubicBezTo>
                    <a:pt x="203" y="5"/>
                    <a:pt x="203" y="6"/>
                    <a:pt x="203" y="6"/>
                  </a:cubicBezTo>
                  <a:cubicBezTo>
                    <a:pt x="203" y="6"/>
                    <a:pt x="204" y="6"/>
                    <a:pt x="204" y="6"/>
                  </a:cubicBezTo>
                  <a:cubicBezTo>
                    <a:pt x="203" y="5"/>
                    <a:pt x="203" y="5"/>
                    <a:pt x="203" y="5"/>
                  </a:cubicBezTo>
                  <a:cubicBezTo>
                    <a:pt x="206" y="3"/>
                    <a:pt x="209" y="3"/>
                    <a:pt x="212" y="2"/>
                  </a:cubicBezTo>
                  <a:cubicBezTo>
                    <a:pt x="211" y="1"/>
                    <a:pt x="211" y="1"/>
                    <a:pt x="211" y="1"/>
                  </a:cubicBezTo>
                  <a:cubicBezTo>
                    <a:pt x="211" y="1"/>
                    <a:pt x="211" y="1"/>
                    <a:pt x="211" y="1"/>
                  </a:cubicBezTo>
                  <a:cubicBezTo>
                    <a:pt x="209" y="0"/>
                    <a:pt x="206" y="1"/>
                    <a:pt x="203" y="2"/>
                  </a:cubicBezTo>
                  <a:cubicBezTo>
                    <a:pt x="202" y="2"/>
                    <a:pt x="200" y="4"/>
                    <a:pt x="198" y="3"/>
                  </a:cubicBezTo>
                  <a:cubicBezTo>
                    <a:pt x="198" y="3"/>
                    <a:pt x="198" y="2"/>
                    <a:pt x="198" y="2"/>
                  </a:cubicBezTo>
                  <a:cubicBezTo>
                    <a:pt x="194" y="2"/>
                    <a:pt x="190" y="5"/>
                    <a:pt x="185" y="4"/>
                  </a:cubicBezTo>
                  <a:cubicBezTo>
                    <a:pt x="185" y="4"/>
                    <a:pt x="185" y="4"/>
                    <a:pt x="185" y="4"/>
                  </a:cubicBezTo>
                  <a:cubicBezTo>
                    <a:pt x="184" y="6"/>
                    <a:pt x="181" y="7"/>
                    <a:pt x="179" y="7"/>
                  </a:cubicBezTo>
                  <a:cubicBezTo>
                    <a:pt x="175" y="7"/>
                    <a:pt x="170" y="8"/>
                    <a:pt x="167" y="9"/>
                  </a:cubicBezTo>
                  <a:cubicBezTo>
                    <a:pt x="167" y="9"/>
                    <a:pt x="167" y="10"/>
                    <a:pt x="167" y="10"/>
                  </a:cubicBezTo>
                  <a:cubicBezTo>
                    <a:pt x="165" y="11"/>
                    <a:pt x="163" y="9"/>
                    <a:pt x="161" y="10"/>
                  </a:cubicBezTo>
                  <a:cubicBezTo>
                    <a:pt x="159" y="13"/>
                    <a:pt x="156" y="10"/>
                    <a:pt x="154" y="12"/>
                  </a:cubicBezTo>
                  <a:cubicBezTo>
                    <a:pt x="151" y="12"/>
                    <a:pt x="148" y="13"/>
                    <a:pt x="145" y="14"/>
                  </a:cubicBezTo>
                  <a:cubicBezTo>
                    <a:pt x="143" y="14"/>
                    <a:pt x="141" y="15"/>
                    <a:pt x="141" y="14"/>
                  </a:cubicBezTo>
                  <a:cubicBezTo>
                    <a:pt x="140" y="15"/>
                    <a:pt x="140" y="15"/>
                    <a:pt x="140" y="15"/>
                  </a:cubicBezTo>
                  <a:cubicBezTo>
                    <a:pt x="139" y="14"/>
                    <a:pt x="138" y="15"/>
                    <a:pt x="137" y="16"/>
                  </a:cubicBezTo>
                  <a:cubicBezTo>
                    <a:pt x="138" y="16"/>
                    <a:pt x="138" y="16"/>
                    <a:pt x="138" y="16"/>
                  </a:cubicBezTo>
                  <a:cubicBezTo>
                    <a:pt x="138" y="17"/>
                    <a:pt x="136" y="16"/>
                    <a:pt x="135" y="17"/>
                  </a:cubicBezTo>
                  <a:cubicBezTo>
                    <a:pt x="132" y="17"/>
                    <a:pt x="130" y="19"/>
                    <a:pt x="127" y="19"/>
                  </a:cubicBezTo>
                  <a:cubicBezTo>
                    <a:pt x="127" y="19"/>
                    <a:pt x="127" y="19"/>
                    <a:pt x="127" y="19"/>
                  </a:cubicBezTo>
                  <a:cubicBezTo>
                    <a:pt x="122" y="19"/>
                    <a:pt x="122" y="19"/>
                    <a:pt x="122" y="19"/>
                  </a:cubicBezTo>
                  <a:cubicBezTo>
                    <a:pt x="122" y="20"/>
                    <a:pt x="122" y="20"/>
                    <a:pt x="122" y="20"/>
                  </a:cubicBezTo>
                  <a:cubicBezTo>
                    <a:pt x="122" y="20"/>
                    <a:pt x="121" y="20"/>
                    <a:pt x="121" y="20"/>
                  </a:cubicBezTo>
                  <a:cubicBezTo>
                    <a:pt x="120" y="21"/>
                    <a:pt x="119" y="20"/>
                    <a:pt x="119" y="22"/>
                  </a:cubicBezTo>
                  <a:cubicBezTo>
                    <a:pt x="117" y="21"/>
                    <a:pt x="115" y="23"/>
                    <a:pt x="113" y="23"/>
                  </a:cubicBezTo>
                  <a:cubicBezTo>
                    <a:pt x="112" y="23"/>
                    <a:pt x="110" y="25"/>
                    <a:pt x="109" y="24"/>
                  </a:cubicBezTo>
                  <a:cubicBezTo>
                    <a:pt x="110" y="23"/>
                    <a:pt x="110" y="23"/>
                    <a:pt x="110" y="23"/>
                  </a:cubicBezTo>
                  <a:cubicBezTo>
                    <a:pt x="110" y="24"/>
                    <a:pt x="108" y="24"/>
                    <a:pt x="109" y="24"/>
                  </a:cubicBezTo>
                  <a:cubicBezTo>
                    <a:pt x="109" y="24"/>
                    <a:pt x="109" y="24"/>
                    <a:pt x="109" y="24"/>
                  </a:cubicBezTo>
                  <a:cubicBezTo>
                    <a:pt x="109" y="25"/>
                    <a:pt x="108" y="25"/>
                    <a:pt x="108" y="25"/>
                  </a:cubicBezTo>
                  <a:cubicBezTo>
                    <a:pt x="108" y="25"/>
                    <a:pt x="109" y="25"/>
                    <a:pt x="109" y="25"/>
                  </a:cubicBezTo>
                  <a:cubicBezTo>
                    <a:pt x="109" y="26"/>
                    <a:pt x="109" y="26"/>
                    <a:pt x="109" y="26"/>
                  </a:cubicBezTo>
                  <a:cubicBezTo>
                    <a:pt x="108" y="26"/>
                    <a:pt x="108" y="26"/>
                    <a:pt x="107" y="26"/>
                  </a:cubicBezTo>
                  <a:cubicBezTo>
                    <a:pt x="107" y="27"/>
                    <a:pt x="107" y="27"/>
                    <a:pt x="107" y="27"/>
                  </a:cubicBezTo>
                  <a:cubicBezTo>
                    <a:pt x="106" y="27"/>
                    <a:pt x="105" y="28"/>
                    <a:pt x="105" y="27"/>
                  </a:cubicBezTo>
                  <a:cubicBezTo>
                    <a:pt x="105" y="25"/>
                    <a:pt x="106" y="25"/>
                    <a:pt x="106" y="25"/>
                  </a:cubicBezTo>
                  <a:cubicBezTo>
                    <a:pt x="105" y="25"/>
                    <a:pt x="104" y="26"/>
                    <a:pt x="103" y="26"/>
                  </a:cubicBezTo>
                  <a:cubicBezTo>
                    <a:pt x="101" y="28"/>
                    <a:pt x="98" y="28"/>
                    <a:pt x="96" y="30"/>
                  </a:cubicBezTo>
                  <a:cubicBezTo>
                    <a:pt x="96" y="30"/>
                    <a:pt x="96" y="30"/>
                    <a:pt x="96" y="30"/>
                  </a:cubicBezTo>
                  <a:cubicBezTo>
                    <a:pt x="95" y="33"/>
                    <a:pt x="92" y="30"/>
                    <a:pt x="91" y="32"/>
                  </a:cubicBezTo>
                  <a:cubicBezTo>
                    <a:pt x="88" y="33"/>
                    <a:pt x="86" y="36"/>
                    <a:pt x="83" y="36"/>
                  </a:cubicBezTo>
                  <a:cubicBezTo>
                    <a:pt x="80" y="40"/>
                    <a:pt x="74" y="39"/>
                    <a:pt x="71" y="44"/>
                  </a:cubicBezTo>
                  <a:cubicBezTo>
                    <a:pt x="68" y="44"/>
                    <a:pt x="65" y="48"/>
                    <a:pt x="62" y="48"/>
                  </a:cubicBezTo>
                  <a:cubicBezTo>
                    <a:pt x="62" y="48"/>
                    <a:pt x="62" y="48"/>
                    <a:pt x="62" y="48"/>
                  </a:cubicBezTo>
                  <a:cubicBezTo>
                    <a:pt x="65" y="45"/>
                    <a:pt x="70" y="41"/>
                    <a:pt x="74" y="39"/>
                  </a:cubicBezTo>
                  <a:cubicBezTo>
                    <a:pt x="76" y="38"/>
                    <a:pt x="78" y="37"/>
                    <a:pt x="80" y="36"/>
                  </a:cubicBezTo>
                  <a:cubicBezTo>
                    <a:pt x="83" y="36"/>
                    <a:pt x="84" y="33"/>
                    <a:pt x="87" y="32"/>
                  </a:cubicBezTo>
                  <a:cubicBezTo>
                    <a:pt x="92" y="29"/>
                    <a:pt x="98" y="27"/>
                    <a:pt x="103" y="24"/>
                  </a:cubicBezTo>
                  <a:cubicBezTo>
                    <a:pt x="114" y="19"/>
                    <a:pt x="125" y="16"/>
                    <a:pt x="137" y="13"/>
                  </a:cubicBezTo>
                  <a:cubicBezTo>
                    <a:pt x="142" y="12"/>
                    <a:pt x="147" y="11"/>
                    <a:pt x="152" y="9"/>
                  </a:cubicBezTo>
                  <a:cubicBezTo>
                    <a:pt x="138" y="12"/>
                    <a:pt x="124" y="15"/>
                    <a:pt x="111" y="21"/>
                  </a:cubicBezTo>
                  <a:cubicBezTo>
                    <a:pt x="107" y="21"/>
                    <a:pt x="105" y="24"/>
                    <a:pt x="101" y="24"/>
                  </a:cubicBezTo>
                  <a:cubicBezTo>
                    <a:pt x="102" y="23"/>
                    <a:pt x="102" y="23"/>
                    <a:pt x="102" y="23"/>
                  </a:cubicBezTo>
                  <a:cubicBezTo>
                    <a:pt x="107" y="21"/>
                    <a:pt x="111" y="19"/>
                    <a:pt x="115" y="17"/>
                  </a:cubicBezTo>
                  <a:cubicBezTo>
                    <a:pt x="116" y="17"/>
                    <a:pt x="117" y="18"/>
                    <a:pt x="117" y="17"/>
                  </a:cubicBezTo>
                  <a:cubicBezTo>
                    <a:pt x="116" y="17"/>
                    <a:pt x="115" y="18"/>
                    <a:pt x="113" y="18"/>
                  </a:cubicBezTo>
                  <a:cubicBezTo>
                    <a:pt x="110" y="20"/>
                    <a:pt x="106" y="20"/>
                    <a:pt x="103" y="23"/>
                  </a:cubicBezTo>
                  <a:cubicBezTo>
                    <a:pt x="100" y="22"/>
                    <a:pt x="99" y="25"/>
                    <a:pt x="97" y="25"/>
                  </a:cubicBezTo>
                  <a:cubicBezTo>
                    <a:pt x="93" y="26"/>
                    <a:pt x="88" y="28"/>
                    <a:pt x="85" y="30"/>
                  </a:cubicBezTo>
                  <a:cubicBezTo>
                    <a:pt x="85" y="32"/>
                    <a:pt x="83" y="32"/>
                    <a:pt x="82" y="33"/>
                  </a:cubicBezTo>
                  <a:cubicBezTo>
                    <a:pt x="83" y="33"/>
                    <a:pt x="83" y="32"/>
                    <a:pt x="83" y="33"/>
                  </a:cubicBezTo>
                  <a:cubicBezTo>
                    <a:pt x="83" y="33"/>
                    <a:pt x="83" y="33"/>
                    <a:pt x="83" y="33"/>
                  </a:cubicBezTo>
                  <a:cubicBezTo>
                    <a:pt x="82" y="33"/>
                    <a:pt x="81" y="35"/>
                    <a:pt x="80" y="34"/>
                  </a:cubicBezTo>
                  <a:cubicBezTo>
                    <a:pt x="82" y="33"/>
                    <a:pt x="82" y="33"/>
                    <a:pt x="82" y="33"/>
                  </a:cubicBezTo>
                  <a:cubicBezTo>
                    <a:pt x="81" y="33"/>
                    <a:pt x="81" y="33"/>
                    <a:pt x="80" y="33"/>
                  </a:cubicBezTo>
                  <a:cubicBezTo>
                    <a:pt x="79" y="34"/>
                    <a:pt x="79" y="34"/>
                    <a:pt x="79" y="34"/>
                  </a:cubicBezTo>
                  <a:cubicBezTo>
                    <a:pt x="79" y="34"/>
                    <a:pt x="80" y="34"/>
                    <a:pt x="80" y="35"/>
                  </a:cubicBezTo>
                  <a:cubicBezTo>
                    <a:pt x="77" y="37"/>
                    <a:pt x="73" y="40"/>
                    <a:pt x="69" y="41"/>
                  </a:cubicBezTo>
                  <a:cubicBezTo>
                    <a:pt x="68" y="41"/>
                    <a:pt x="67" y="42"/>
                    <a:pt x="65" y="42"/>
                  </a:cubicBezTo>
                  <a:cubicBezTo>
                    <a:pt x="67" y="41"/>
                    <a:pt x="69" y="40"/>
                    <a:pt x="70" y="39"/>
                  </a:cubicBezTo>
                  <a:cubicBezTo>
                    <a:pt x="71" y="38"/>
                    <a:pt x="72" y="38"/>
                    <a:pt x="72" y="37"/>
                  </a:cubicBezTo>
                  <a:cubicBezTo>
                    <a:pt x="69" y="39"/>
                    <a:pt x="65" y="41"/>
                    <a:pt x="64" y="43"/>
                  </a:cubicBezTo>
                  <a:cubicBezTo>
                    <a:pt x="64" y="43"/>
                    <a:pt x="64" y="43"/>
                    <a:pt x="64" y="43"/>
                  </a:cubicBezTo>
                  <a:cubicBezTo>
                    <a:pt x="63" y="44"/>
                    <a:pt x="63" y="45"/>
                    <a:pt x="62" y="44"/>
                  </a:cubicBezTo>
                  <a:cubicBezTo>
                    <a:pt x="63" y="44"/>
                    <a:pt x="62" y="44"/>
                    <a:pt x="62" y="43"/>
                  </a:cubicBezTo>
                  <a:cubicBezTo>
                    <a:pt x="58" y="46"/>
                    <a:pt x="54" y="50"/>
                    <a:pt x="49" y="51"/>
                  </a:cubicBezTo>
                  <a:cubicBezTo>
                    <a:pt x="48" y="54"/>
                    <a:pt x="45" y="54"/>
                    <a:pt x="44" y="56"/>
                  </a:cubicBezTo>
                  <a:cubicBezTo>
                    <a:pt x="40" y="59"/>
                    <a:pt x="36" y="61"/>
                    <a:pt x="33" y="65"/>
                  </a:cubicBezTo>
                  <a:cubicBezTo>
                    <a:pt x="37" y="62"/>
                    <a:pt x="41" y="59"/>
                    <a:pt x="44" y="55"/>
                  </a:cubicBezTo>
                  <a:cubicBezTo>
                    <a:pt x="45" y="56"/>
                    <a:pt x="46" y="55"/>
                    <a:pt x="46" y="55"/>
                  </a:cubicBezTo>
                  <a:cubicBezTo>
                    <a:pt x="48" y="55"/>
                    <a:pt x="49" y="51"/>
                    <a:pt x="51" y="52"/>
                  </a:cubicBezTo>
                  <a:cubicBezTo>
                    <a:pt x="51" y="52"/>
                    <a:pt x="50" y="54"/>
                    <a:pt x="49" y="53"/>
                  </a:cubicBezTo>
                  <a:cubicBezTo>
                    <a:pt x="47" y="57"/>
                    <a:pt x="41" y="60"/>
                    <a:pt x="39" y="63"/>
                  </a:cubicBezTo>
                  <a:cubicBezTo>
                    <a:pt x="41" y="64"/>
                    <a:pt x="43" y="61"/>
                    <a:pt x="45" y="59"/>
                  </a:cubicBezTo>
                  <a:cubicBezTo>
                    <a:pt x="45" y="60"/>
                    <a:pt x="46" y="59"/>
                    <a:pt x="46" y="60"/>
                  </a:cubicBezTo>
                  <a:cubicBezTo>
                    <a:pt x="43" y="62"/>
                    <a:pt x="43" y="62"/>
                    <a:pt x="43" y="62"/>
                  </a:cubicBezTo>
                  <a:cubicBezTo>
                    <a:pt x="43" y="62"/>
                    <a:pt x="43" y="62"/>
                    <a:pt x="43" y="62"/>
                  </a:cubicBezTo>
                  <a:cubicBezTo>
                    <a:pt x="41" y="64"/>
                    <a:pt x="39" y="66"/>
                    <a:pt x="37" y="68"/>
                  </a:cubicBezTo>
                  <a:cubicBezTo>
                    <a:pt x="35" y="69"/>
                    <a:pt x="34" y="70"/>
                    <a:pt x="33" y="71"/>
                  </a:cubicBezTo>
                  <a:cubicBezTo>
                    <a:pt x="31" y="73"/>
                    <a:pt x="30" y="74"/>
                    <a:pt x="28" y="76"/>
                  </a:cubicBezTo>
                  <a:cubicBezTo>
                    <a:pt x="25" y="74"/>
                    <a:pt x="24" y="80"/>
                    <a:pt x="22" y="76"/>
                  </a:cubicBezTo>
                  <a:cubicBezTo>
                    <a:pt x="23" y="75"/>
                    <a:pt x="24" y="74"/>
                    <a:pt x="23" y="74"/>
                  </a:cubicBezTo>
                  <a:cubicBezTo>
                    <a:pt x="23" y="73"/>
                    <a:pt x="23" y="74"/>
                    <a:pt x="23" y="74"/>
                  </a:cubicBezTo>
                  <a:cubicBezTo>
                    <a:pt x="22" y="73"/>
                    <a:pt x="22" y="75"/>
                    <a:pt x="21" y="75"/>
                  </a:cubicBezTo>
                  <a:cubicBezTo>
                    <a:pt x="20" y="76"/>
                    <a:pt x="19" y="74"/>
                    <a:pt x="18" y="76"/>
                  </a:cubicBezTo>
                  <a:cubicBezTo>
                    <a:pt x="17" y="75"/>
                    <a:pt x="16" y="75"/>
                    <a:pt x="15" y="74"/>
                  </a:cubicBezTo>
                  <a:cubicBezTo>
                    <a:pt x="14" y="74"/>
                    <a:pt x="13" y="73"/>
                    <a:pt x="13" y="73"/>
                  </a:cubicBezTo>
                  <a:cubicBezTo>
                    <a:pt x="13" y="74"/>
                    <a:pt x="13" y="75"/>
                    <a:pt x="13" y="75"/>
                  </a:cubicBezTo>
                  <a:cubicBezTo>
                    <a:pt x="14" y="77"/>
                    <a:pt x="16" y="79"/>
                    <a:pt x="14" y="81"/>
                  </a:cubicBezTo>
                  <a:cubicBezTo>
                    <a:pt x="15" y="84"/>
                    <a:pt x="14" y="87"/>
                    <a:pt x="16" y="89"/>
                  </a:cubicBezTo>
                  <a:cubicBezTo>
                    <a:pt x="15" y="90"/>
                    <a:pt x="15" y="90"/>
                    <a:pt x="15" y="90"/>
                  </a:cubicBezTo>
                  <a:cubicBezTo>
                    <a:pt x="16" y="90"/>
                    <a:pt x="16" y="90"/>
                    <a:pt x="16" y="90"/>
                  </a:cubicBezTo>
                  <a:cubicBezTo>
                    <a:pt x="18" y="93"/>
                    <a:pt x="13" y="92"/>
                    <a:pt x="13" y="94"/>
                  </a:cubicBezTo>
                  <a:cubicBezTo>
                    <a:pt x="13" y="95"/>
                    <a:pt x="15" y="97"/>
                    <a:pt x="13" y="98"/>
                  </a:cubicBezTo>
                  <a:cubicBezTo>
                    <a:pt x="13" y="99"/>
                    <a:pt x="13" y="99"/>
                    <a:pt x="13" y="99"/>
                  </a:cubicBezTo>
                  <a:cubicBezTo>
                    <a:pt x="13" y="99"/>
                    <a:pt x="12" y="100"/>
                    <a:pt x="11" y="100"/>
                  </a:cubicBezTo>
                  <a:cubicBezTo>
                    <a:pt x="11" y="101"/>
                    <a:pt x="12" y="102"/>
                    <a:pt x="12" y="102"/>
                  </a:cubicBezTo>
                  <a:cubicBezTo>
                    <a:pt x="13" y="104"/>
                    <a:pt x="15" y="102"/>
                    <a:pt x="16" y="103"/>
                  </a:cubicBezTo>
                  <a:cubicBezTo>
                    <a:pt x="17" y="104"/>
                    <a:pt x="19" y="105"/>
                    <a:pt x="18" y="106"/>
                  </a:cubicBezTo>
                  <a:cubicBezTo>
                    <a:pt x="17" y="109"/>
                    <a:pt x="14" y="108"/>
                    <a:pt x="13" y="110"/>
                  </a:cubicBezTo>
                  <a:cubicBezTo>
                    <a:pt x="13" y="111"/>
                    <a:pt x="14" y="110"/>
                    <a:pt x="14" y="110"/>
                  </a:cubicBezTo>
                  <a:cubicBezTo>
                    <a:pt x="15" y="110"/>
                    <a:pt x="15" y="110"/>
                    <a:pt x="15" y="111"/>
                  </a:cubicBezTo>
                  <a:cubicBezTo>
                    <a:pt x="15" y="110"/>
                    <a:pt x="16" y="110"/>
                    <a:pt x="17" y="110"/>
                  </a:cubicBezTo>
                  <a:cubicBezTo>
                    <a:pt x="18" y="110"/>
                    <a:pt x="19" y="109"/>
                    <a:pt x="19" y="108"/>
                  </a:cubicBezTo>
                  <a:cubicBezTo>
                    <a:pt x="21" y="108"/>
                    <a:pt x="19" y="110"/>
                    <a:pt x="20" y="111"/>
                  </a:cubicBezTo>
                  <a:cubicBezTo>
                    <a:pt x="21" y="111"/>
                    <a:pt x="22" y="112"/>
                    <a:pt x="22" y="111"/>
                  </a:cubicBezTo>
                  <a:cubicBezTo>
                    <a:pt x="23" y="113"/>
                    <a:pt x="24" y="112"/>
                    <a:pt x="24" y="113"/>
                  </a:cubicBezTo>
                  <a:cubicBezTo>
                    <a:pt x="24" y="113"/>
                    <a:pt x="24" y="113"/>
                    <a:pt x="23" y="113"/>
                  </a:cubicBezTo>
                  <a:cubicBezTo>
                    <a:pt x="22" y="116"/>
                    <a:pt x="20" y="113"/>
                    <a:pt x="18" y="116"/>
                  </a:cubicBezTo>
                  <a:cubicBezTo>
                    <a:pt x="18" y="116"/>
                    <a:pt x="17" y="117"/>
                    <a:pt x="18" y="117"/>
                  </a:cubicBezTo>
                  <a:cubicBezTo>
                    <a:pt x="20" y="116"/>
                    <a:pt x="21" y="119"/>
                    <a:pt x="22" y="118"/>
                  </a:cubicBezTo>
                  <a:cubicBezTo>
                    <a:pt x="23" y="119"/>
                    <a:pt x="21" y="120"/>
                    <a:pt x="21" y="120"/>
                  </a:cubicBezTo>
                  <a:cubicBezTo>
                    <a:pt x="20" y="121"/>
                    <a:pt x="19" y="120"/>
                    <a:pt x="19" y="120"/>
                  </a:cubicBezTo>
                  <a:cubicBezTo>
                    <a:pt x="17" y="121"/>
                    <a:pt x="15" y="122"/>
                    <a:pt x="13" y="123"/>
                  </a:cubicBezTo>
                  <a:cubicBezTo>
                    <a:pt x="11" y="123"/>
                    <a:pt x="10" y="121"/>
                    <a:pt x="10" y="120"/>
                  </a:cubicBezTo>
                  <a:cubicBezTo>
                    <a:pt x="8" y="120"/>
                    <a:pt x="6" y="119"/>
                    <a:pt x="5" y="117"/>
                  </a:cubicBezTo>
                  <a:cubicBezTo>
                    <a:pt x="5" y="117"/>
                    <a:pt x="5" y="117"/>
                    <a:pt x="5" y="117"/>
                  </a:cubicBezTo>
                  <a:cubicBezTo>
                    <a:pt x="5" y="116"/>
                    <a:pt x="5" y="116"/>
                    <a:pt x="5" y="116"/>
                  </a:cubicBezTo>
                  <a:cubicBezTo>
                    <a:pt x="5" y="117"/>
                    <a:pt x="5" y="117"/>
                    <a:pt x="5" y="117"/>
                  </a:cubicBezTo>
                  <a:cubicBezTo>
                    <a:pt x="3" y="118"/>
                    <a:pt x="5" y="116"/>
                    <a:pt x="3" y="115"/>
                  </a:cubicBezTo>
                  <a:cubicBezTo>
                    <a:pt x="4" y="115"/>
                    <a:pt x="4" y="115"/>
                    <a:pt x="4" y="115"/>
                  </a:cubicBezTo>
                  <a:cubicBezTo>
                    <a:pt x="5" y="113"/>
                    <a:pt x="3" y="113"/>
                    <a:pt x="3" y="112"/>
                  </a:cubicBezTo>
                  <a:cubicBezTo>
                    <a:pt x="1" y="112"/>
                    <a:pt x="3" y="113"/>
                    <a:pt x="2" y="114"/>
                  </a:cubicBezTo>
                  <a:cubicBezTo>
                    <a:pt x="2" y="114"/>
                    <a:pt x="2" y="114"/>
                    <a:pt x="2" y="114"/>
                  </a:cubicBezTo>
                  <a:cubicBezTo>
                    <a:pt x="2" y="116"/>
                    <a:pt x="2" y="116"/>
                    <a:pt x="2" y="116"/>
                  </a:cubicBezTo>
                  <a:cubicBezTo>
                    <a:pt x="0" y="117"/>
                    <a:pt x="4" y="118"/>
                    <a:pt x="2" y="119"/>
                  </a:cubicBezTo>
                  <a:cubicBezTo>
                    <a:pt x="2" y="119"/>
                    <a:pt x="2" y="119"/>
                    <a:pt x="2" y="119"/>
                  </a:cubicBezTo>
                  <a:cubicBezTo>
                    <a:pt x="3" y="119"/>
                    <a:pt x="3" y="119"/>
                    <a:pt x="4" y="119"/>
                  </a:cubicBezTo>
                  <a:cubicBezTo>
                    <a:pt x="5" y="118"/>
                    <a:pt x="7" y="119"/>
                    <a:pt x="8" y="120"/>
                  </a:cubicBezTo>
                  <a:cubicBezTo>
                    <a:pt x="7" y="121"/>
                    <a:pt x="5" y="121"/>
                    <a:pt x="5" y="121"/>
                  </a:cubicBezTo>
                  <a:cubicBezTo>
                    <a:pt x="5" y="122"/>
                    <a:pt x="6" y="123"/>
                    <a:pt x="6" y="123"/>
                  </a:cubicBezTo>
                  <a:cubicBezTo>
                    <a:pt x="8" y="124"/>
                    <a:pt x="8" y="122"/>
                    <a:pt x="9" y="122"/>
                  </a:cubicBezTo>
                  <a:cubicBezTo>
                    <a:pt x="10" y="124"/>
                    <a:pt x="10" y="124"/>
                    <a:pt x="10" y="124"/>
                  </a:cubicBezTo>
                  <a:cubicBezTo>
                    <a:pt x="12" y="125"/>
                    <a:pt x="12" y="127"/>
                    <a:pt x="14" y="126"/>
                  </a:cubicBezTo>
                  <a:cubicBezTo>
                    <a:pt x="16" y="128"/>
                    <a:pt x="20" y="127"/>
                    <a:pt x="22" y="129"/>
                  </a:cubicBezTo>
                  <a:cubicBezTo>
                    <a:pt x="20" y="130"/>
                    <a:pt x="20" y="130"/>
                    <a:pt x="20" y="130"/>
                  </a:cubicBezTo>
                  <a:cubicBezTo>
                    <a:pt x="22" y="130"/>
                    <a:pt x="24" y="132"/>
                    <a:pt x="25" y="130"/>
                  </a:cubicBezTo>
                  <a:cubicBezTo>
                    <a:pt x="27" y="131"/>
                    <a:pt x="29" y="133"/>
                    <a:pt x="30" y="135"/>
                  </a:cubicBezTo>
                  <a:cubicBezTo>
                    <a:pt x="30" y="135"/>
                    <a:pt x="30" y="135"/>
                    <a:pt x="30" y="135"/>
                  </a:cubicBezTo>
                  <a:cubicBezTo>
                    <a:pt x="29" y="136"/>
                    <a:pt x="29" y="135"/>
                    <a:pt x="28" y="135"/>
                  </a:cubicBezTo>
                  <a:cubicBezTo>
                    <a:pt x="28" y="135"/>
                    <a:pt x="28" y="135"/>
                    <a:pt x="28" y="135"/>
                  </a:cubicBezTo>
                  <a:cubicBezTo>
                    <a:pt x="28" y="135"/>
                    <a:pt x="28" y="136"/>
                    <a:pt x="28" y="136"/>
                  </a:cubicBezTo>
                  <a:cubicBezTo>
                    <a:pt x="29" y="136"/>
                    <a:pt x="29" y="136"/>
                    <a:pt x="29" y="136"/>
                  </a:cubicBezTo>
                  <a:cubicBezTo>
                    <a:pt x="32" y="134"/>
                    <a:pt x="31" y="138"/>
                    <a:pt x="33" y="139"/>
                  </a:cubicBezTo>
                  <a:cubicBezTo>
                    <a:pt x="32" y="140"/>
                    <a:pt x="31" y="138"/>
                    <a:pt x="31" y="139"/>
                  </a:cubicBezTo>
                  <a:cubicBezTo>
                    <a:pt x="32" y="139"/>
                    <a:pt x="32" y="139"/>
                    <a:pt x="32" y="139"/>
                  </a:cubicBezTo>
                  <a:cubicBezTo>
                    <a:pt x="27" y="142"/>
                    <a:pt x="22" y="142"/>
                    <a:pt x="16" y="143"/>
                  </a:cubicBezTo>
                  <a:cubicBezTo>
                    <a:pt x="16" y="143"/>
                    <a:pt x="16" y="145"/>
                    <a:pt x="14" y="145"/>
                  </a:cubicBezTo>
                  <a:cubicBezTo>
                    <a:pt x="15" y="146"/>
                    <a:pt x="17" y="145"/>
                    <a:pt x="17" y="146"/>
                  </a:cubicBezTo>
                  <a:cubicBezTo>
                    <a:pt x="19" y="145"/>
                    <a:pt x="21" y="146"/>
                    <a:pt x="22" y="145"/>
                  </a:cubicBezTo>
                  <a:cubicBezTo>
                    <a:pt x="22" y="145"/>
                    <a:pt x="22" y="145"/>
                    <a:pt x="22" y="145"/>
                  </a:cubicBezTo>
                  <a:cubicBezTo>
                    <a:pt x="26" y="146"/>
                    <a:pt x="29" y="147"/>
                    <a:pt x="33" y="148"/>
                  </a:cubicBezTo>
                  <a:cubicBezTo>
                    <a:pt x="30" y="146"/>
                    <a:pt x="27" y="147"/>
                    <a:pt x="24" y="145"/>
                  </a:cubicBezTo>
                  <a:cubicBezTo>
                    <a:pt x="24" y="145"/>
                    <a:pt x="24" y="145"/>
                    <a:pt x="24" y="145"/>
                  </a:cubicBezTo>
                  <a:cubicBezTo>
                    <a:pt x="26" y="144"/>
                    <a:pt x="28" y="144"/>
                    <a:pt x="30" y="144"/>
                  </a:cubicBezTo>
                  <a:cubicBezTo>
                    <a:pt x="30" y="144"/>
                    <a:pt x="31" y="143"/>
                    <a:pt x="31" y="143"/>
                  </a:cubicBezTo>
                  <a:cubicBezTo>
                    <a:pt x="34" y="142"/>
                    <a:pt x="36" y="143"/>
                    <a:pt x="38" y="141"/>
                  </a:cubicBezTo>
                  <a:cubicBezTo>
                    <a:pt x="39" y="142"/>
                    <a:pt x="39" y="143"/>
                    <a:pt x="39" y="144"/>
                  </a:cubicBezTo>
                  <a:cubicBezTo>
                    <a:pt x="42" y="145"/>
                    <a:pt x="43" y="146"/>
                    <a:pt x="45" y="148"/>
                  </a:cubicBezTo>
                  <a:cubicBezTo>
                    <a:pt x="45" y="148"/>
                    <a:pt x="45" y="148"/>
                    <a:pt x="45" y="148"/>
                  </a:cubicBezTo>
                  <a:cubicBezTo>
                    <a:pt x="45" y="148"/>
                    <a:pt x="45" y="148"/>
                    <a:pt x="45" y="148"/>
                  </a:cubicBezTo>
                  <a:cubicBezTo>
                    <a:pt x="45" y="151"/>
                    <a:pt x="49" y="150"/>
                    <a:pt x="48" y="152"/>
                  </a:cubicBezTo>
                  <a:cubicBezTo>
                    <a:pt x="49" y="152"/>
                    <a:pt x="49" y="152"/>
                    <a:pt x="49" y="152"/>
                  </a:cubicBezTo>
                  <a:cubicBezTo>
                    <a:pt x="50" y="154"/>
                    <a:pt x="53" y="155"/>
                    <a:pt x="53" y="156"/>
                  </a:cubicBezTo>
                  <a:cubicBezTo>
                    <a:pt x="56" y="157"/>
                    <a:pt x="58" y="159"/>
                    <a:pt x="60" y="159"/>
                  </a:cubicBezTo>
                  <a:cubicBezTo>
                    <a:pt x="63" y="158"/>
                    <a:pt x="65" y="162"/>
                    <a:pt x="67" y="159"/>
                  </a:cubicBezTo>
                  <a:cubicBezTo>
                    <a:pt x="67" y="160"/>
                    <a:pt x="68" y="159"/>
                    <a:pt x="69" y="160"/>
                  </a:cubicBezTo>
                  <a:cubicBezTo>
                    <a:pt x="69" y="157"/>
                    <a:pt x="70" y="161"/>
                    <a:pt x="71" y="159"/>
                  </a:cubicBezTo>
                  <a:cubicBezTo>
                    <a:pt x="72" y="159"/>
                    <a:pt x="74" y="158"/>
                    <a:pt x="74" y="160"/>
                  </a:cubicBezTo>
                  <a:cubicBezTo>
                    <a:pt x="76" y="162"/>
                    <a:pt x="78" y="164"/>
                    <a:pt x="79" y="167"/>
                  </a:cubicBezTo>
                  <a:cubicBezTo>
                    <a:pt x="82" y="168"/>
                    <a:pt x="84" y="169"/>
                    <a:pt x="86" y="172"/>
                  </a:cubicBezTo>
                  <a:cubicBezTo>
                    <a:pt x="88" y="172"/>
                    <a:pt x="88" y="173"/>
                    <a:pt x="90" y="173"/>
                  </a:cubicBezTo>
                  <a:cubicBezTo>
                    <a:pt x="92" y="174"/>
                    <a:pt x="94" y="174"/>
                    <a:pt x="97" y="174"/>
                  </a:cubicBezTo>
                  <a:cubicBezTo>
                    <a:pt x="98" y="174"/>
                    <a:pt x="98" y="173"/>
                    <a:pt x="99" y="173"/>
                  </a:cubicBezTo>
                  <a:cubicBezTo>
                    <a:pt x="100" y="173"/>
                    <a:pt x="103" y="173"/>
                    <a:pt x="104" y="171"/>
                  </a:cubicBezTo>
                  <a:cubicBezTo>
                    <a:pt x="107" y="173"/>
                    <a:pt x="108" y="169"/>
                    <a:pt x="110" y="168"/>
                  </a:cubicBezTo>
                  <a:cubicBezTo>
                    <a:pt x="110" y="169"/>
                    <a:pt x="110" y="169"/>
                    <a:pt x="110" y="169"/>
                  </a:cubicBezTo>
                  <a:cubicBezTo>
                    <a:pt x="111" y="167"/>
                    <a:pt x="114" y="166"/>
                    <a:pt x="116" y="166"/>
                  </a:cubicBezTo>
                  <a:cubicBezTo>
                    <a:pt x="119" y="162"/>
                    <a:pt x="124" y="161"/>
                    <a:pt x="128" y="158"/>
                  </a:cubicBezTo>
                  <a:cubicBezTo>
                    <a:pt x="128" y="158"/>
                    <a:pt x="128" y="158"/>
                    <a:pt x="128" y="158"/>
                  </a:cubicBezTo>
                  <a:cubicBezTo>
                    <a:pt x="131" y="156"/>
                    <a:pt x="134" y="154"/>
                    <a:pt x="137" y="153"/>
                  </a:cubicBezTo>
                  <a:cubicBezTo>
                    <a:pt x="137" y="153"/>
                    <a:pt x="137" y="153"/>
                    <a:pt x="136" y="153"/>
                  </a:cubicBezTo>
                  <a:cubicBezTo>
                    <a:pt x="138" y="152"/>
                    <a:pt x="139" y="150"/>
                    <a:pt x="140" y="151"/>
                  </a:cubicBezTo>
                  <a:cubicBezTo>
                    <a:pt x="140" y="150"/>
                    <a:pt x="140" y="150"/>
                    <a:pt x="140" y="150"/>
                  </a:cubicBezTo>
                  <a:cubicBezTo>
                    <a:pt x="140" y="150"/>
                    <a:pt x="141" y="150"/>
                    <a:pt x="142" y="150"/>
                  </a:cubicBezTo>
                  <a:cubicBezTo>
                    <a:pt x="142" y="148"/>
                    <a:pt x="143" y="147"/>
                    <a:pt x="145" y="147"/>
                  </a:cubicBezTo>
                  <a:cubicBezTo>
                    <a:pt x="145" y="145"/>
                    <a:pt x="147" y="146"/>
                    <a:pt x="148" y="145"/>
                  </a:cubicBezTo>
                  <a:cubicBezTo>
                    <a:pt x="148" y="145"/>
                    <a:pt x="149" y="144"/>
                    <a:pt x="150" y="144"/>
                  </a:cubicBezTo>
                  <a:cubicBezTo>
                    <a:pt x="151" y="142"/>
                    <a:pt x="152" y="145"/>
                    <a:pt x="153" y="143"/>
                  </a:cubicBezTo>
                  <a:cubicBezTo>
                    <a:pt x="153" y="143"/>
                    <a:pt x="153" y="143"/>
                    <a:pt x="153" y="143"/>
                  </a:cubicBezTo>
                  <a:cubicBezTo>
                    <a:pt x="154" y="142"/>
                    <a:pt x="156" y="143"/>
                    <a:pt x="157" y="142"/>
                  </a:cubicBezTo>
                  <a:cubicBezTo>
                    <a:pt x="159" y="142"/>
                    <a:pt x="160" y="140"/>
                    <a:pt x="161" y="140"/>
                  </a:cubicBezTo>
                  <a:cubicBezTo>
                    <a:pt x="161" y="140"/>
                    <a:pt x="161" y="140"/>
                    <a:pt x="161" y="140"/>
                  </a:cubicBezTo>
                  <a:cubicBezTo>
                    <a:pt x="162" y="139"/>
                    <a:pt x="165" y="139"/>
                    <a:pt x="165" y="138"/>
                  </a:cubicBezTo>
                  <a:cubicBezTo>
                    <a:pt x="163" y="139"/>
                    <a:pt x="161" y="139"/>
                    <a:pt x="159" y="139"/>
                  </a:cubicBezTo>
                  <a:cubicBezTo>
                    <a:pt x="159" y="139"/>
                    <a:pt x="159" y="139"/>
                    <a:pt x="159" y="139"/>
                  </a:cubicBezTo>
                  <a:cubicBezTo>
                    <a:pt x="157" y="139"/>
                    <a:pt x="157" y="139"/>
                    <a:pt x="157" y="139"/>
                  </a:cubicBezTo>
                  <a:cubicBezTo>
                    <a:pt x="161" y="137"/>
                    <a:pt x="161" y="137"/>
                    <a:pt x="161" y="137"/>
                  </a:cubicBezTo>
                  <a:cubicBezTo>
                    <a:pt x="158" y="137"/>
                    <a:pt x="156" y="139"/>
                    <a:pt x="154" y="138"/>
                  </a:cubicBezTo>
                  <a:cubicBezTo>
                    <a:pt x="154" y="137"/>
                    <a:pt x="155" y="138"/>
                    <a:pt x="155" y="137"/>
                  </a:cubicBezTo>
                  <a:cubicBezTo>
                    <a:pt x="153" y="137"/>
                    <a:pt x="153" y="137"/>
                    <a:pt x="153" y="137"/>
                  </a:cubicBezTo>
                  <a:cubicBezTo>
                    <a:pt x="154" y="135"/>
                    <a:pt x="155" y="134"/>
                    <a:pt x="157" y="134"/>
                  </a:cubicBezTo>
                  <a:cubicBezTo>
                    <a:pt x="157" y="133"/>
                    <a:pt x="159" y="133"/>
                    <a:pt x="159" y="133"/>
                  </a:cubicBezTo>
                  <a:cubicBezTo>
                    <a:pt x="158" y="133"/>
                    <a:pt x="158" y="133"/>
                    <a:pt x="158" y="133"/>
                  </a:cubicBezTo>
                  <a:cubicBezTo>
                    <a:pt x="161" y="130"/>
                    <a:pt x="161" y="130"/>
                    <a:pt x="161" y="130"/>
                  </a:cubicBezTo>
                  <a:cubicBezTo>
                    <a:pt x="161" y="130"/>
                    <a:pt x="161" y="130"/>
                    <a:pt x="161" y="130"/>
                  </a:cubicBezTo>
                  <a:cubicBezTo>
                    <a:pt x="162" y="129"/>
                    <a:pt x="165" y="129"/>
                    <a:pt x="167" y="128"/>
                  </a:cubicBezTo>
                  <a:cubicBezTo>
                    <a:pt x="167" y="129"/>
                    <a:pt x="166" y="129"/>
                    <a:pt x="167" y="129"/>
                  </a:cubicBezTo>
                  <a:cubicBezTo>
                    <a:pt x="169" y="127"/>
                    <a:pt x="171" y="127"/>
                    <a:pt x="174" y="127"/>
                  </a:cubicBezTo>
                  <a:cubicBezTo>
                    <a:pt x="174" y="126"/>
                    <a:pt x="175" y="126"/>
                    <a:pt x="176" y="126"/>
                  </a:cubicBezTo>
                  <a:cubicBezTo>
                    <a:pt x="173" y="126"/>
                    <a:pt x="170" y="126"/>
                    <a:pt x="168" y="127"/>
                  </a:cubicBezTo>
                  <a:cubicBezTo>
                    <a:pt x="166" y="128"/>
                    <a:pt x="164" y="128"/>
                    <a:pt x="162" y="129"/>
                  </a:cubicBezTo>
                  <a:cubicBezTo>
                    <a:pt x="162" y="129"/>
                    <a:pt x="161" y="129"/>
                    <a:pt x="161" y="129"/>
                  </a:cubicBezTo>
                  <a:cubicBezTo>
                    <a:pt x="162" y="128"/>
                    <a:pt x="165" y="127"/>
                    <a:pt x="167" y="126"/>
                  </a:cubicBezTo>
                  <a:cubicBezTo>
                    <a:pt x="165" y="126"/>
                    <a:pt x="165" y="126"/>
                    <a:pt x="165" y="126"/>
                  </a:cubicBezTo>
                  <a:cubicBezTo>
                    <a:pt x="166" y="126"/>
                    <a:pt x="166" y="126"/>
                    <a:pt x="166" y="126"/>
                  </a:cubicBezTo>
                  <a:cubicBezTo>
                    <a:pt x="171" y="124"/>
                    <a:pt x="174" y="124"/>
                    <a:pt x="179" y="122"/>
                  </a:cubicBezTo>
                  <a:cubicBezTo>
                    <a:pt x="175" y="122"/>
                    <a:pt x="172" y="123"/>
                    <a:pt x="169" y="123"/>
                  </a:cubicBezTo>
                  <a:cubicBezTo>
                    <a:pt x="171" y="121"/>
                    <a:pt x="174" y="121"/>
                    <a:pt x="177" y="120"/>
                  </a:cubicBezTo>
                  <a:cubicBezTo>
                    <a:pt x="174" y="120"/>
                    <a:pt x="171" y="122"/>
                    <a:pt x="169" y="120"/>
                  </a:cubicBezTo>
                  <a:cubicBezTo>
                    <a:pt x="169" y="120"/>
                    <a:pt x="169" y="120"/>
                    <a:pt x="169" y="120"/>
                  </a:cubicBezTo>
                  <a:cubicBezTo>
                    <a:pt x="170" y="120"/>
                    <a:pt x="170" y="120"/>
                    <a:pt x="170" y="120"/>
                  </a:cubicBezTo>
                  <a:cubicBezTo>
                    <a:pt x="173" y="119"/>
                    <a:pt x="176" y="116"/>
                    <a:pt x="180" y="116"/>
                  </a:cubicBezTo>
                  <a:cubicBezTo>
                    <a:pt x="179" y="116"/>
                    <a:pt x="179" y="116"/>
                    <a:pt x="179" y="116"/>
                  </a:cubicBezTo>
                  <a:cubicBezTo>
                    <a:pt x="179" y="116"/>
                    <a:pt x="178" y="115"/>
                    <a:pt x="179" y="115"/>
                  </a:cubicBezTo>
                  <a:cubicBezTo>
                    <a:pt x="178" y="114"/>
                    <a:pt x="178" y="114"/>
                    <a:pt x="178" y="114"/>
                  </a:cubicBezTo>
                  <a:cubicBezTo>
                    <a:pt x="179" y="115"/>
                    <a:pt x="178" y="114"/>
                    <a:pt x="177" y="115"/>
                  </a:cubicBezTo>
                  <a:cubicBezTo>
                    <a:pt x="175" y="112"/>
                    <a:pt x="180" y="113"/>
                    <a:pt x="180" y="112"/>
                  </a:cubicBezTo>
                  <a:cubicBezTo>
                    <a:pt x="183" y="111"/>
                    <a:pt x="186" y="113"/>
                    <a:pt x="188" y="110"/>
                  </a:cubicBezTo>
                  <a:cubicBezTo>
                    <a:pt x="189" y="110"/>
                    <a:pt x="189" y="110"/>
                    <a:pt x="189" y="111"/>
                  </a:cubicBezTo>
                  <a:cubicBezTo>
                    <a:pt x="190" y="111"/>
                    <a:pt x="190" y="111"/>
                    <a:pt x="190" y="111"/>
                  </a:cubicBezTo>
                  <a:cubicBezTo>
                    <a:pt x="190" y="111"/>
                    <a:pt x="190" y="110"/>
                    <a:pt x="190" y="110"/>
                  </a:cubicBezTo>
                  <a:cubicBezTo>
                    <a:pt x="190" y="110"/>
                    <a:pt x="189" y="110"/>
                    <a:pt x="189" y="110"/>
                  </a:cubicBezTo>
                  <a:cubicBezTo>
                    <a:pt x="189" y="110"/>
                    <a:pt x="189" y="110"/>
                    <a:pt x="189" y="110"/>
                  </a:cubicBezTo>
                  <a:cubicBezTo>
                    <a:pt x="187" y="110"/>
                    <a:pt x="184" y="111"/>
                    <a:pt x="182" y="111"/>
                  </a:cubicBezTo>
                  <a:cubicBezTo>
                    <a:pt x="181" y="110"/>
                    <a:pt x="179" y="112"/>
                    <a:pt x="178" y="110"/>
                  </a:cubicBezTo>
                  <a:cubicBezTo>
                    <a:pt x="178" y="109"/>
                    <a:pt x="179" y="109"/>
                    <a:pt x="179" y="108"/>
                  </a:cubicBezTo>
                  <a:cubicBezTo>
                    <a:pt x="179" y="108"/>
                    <a:pt x="179" y="108"/>
                    <a:pt x="179" y="108"/>
                  </a:cubicBezTo>
                  <a:cubicBezTo>
                    <a:pt x="180" y="106"/>
                    <a:pt x="181" y="104"/>
                    <a:pt x="183" y="103"/>
                  </a:cubicBezTo>
                  <a:cubicBezTo>
                    <a:pt x="184" y="101"/>
                    <a:pt x="187" y="101"/>
                    <a:pt x="189" y="100"/>
                  </a:cubicBezTo>
                  <a:cubicBezTo>
                    <a:pt x="188" y="99"/>
                    <a:pt x="188" y="100"/>
                    <a:pt x="187" y="99"/>
                  </a:cubicBezTo>
                  <a:cubicBezTo>
                    <a:pt x="188" y="99"/>
                    <a:pt x="188" y="99"/>
                    <a:pt x="188" y="98"/>
                  </a:cubicBezTo>
                  <a:cubicBezTo>
                    <a:pt x="187" y="98"/>
                    <a:pt x="187" y="98"/>
                    <a:pt x="187" y="98"/>
                  </a:cubicBezTo>
                  <a:cubicBezTo>
                    <a:pt x="187" y="98"/>
                    <a:pt x="187" y="97"/>
                    <a:pt x="188" y="97"/>
                  </a:cubicBezTo>
                  <a:cubicBezTo>
                    <a:pt x="187" y="97"/>
                    <a:pt x="186" y="97"/>
                    <a:pt x="186" y="96"/>
                  </a:cubicBezTo>
                  <a:cubicBezTo>
                    <a:pt x="187" y="95"/>
                    <a:pt x="189" y="95"/>
                    <a:pt x="191" y="94"/>
                  </a:cubicBezTo>
                  <a:cubicBezTo>
                    <a:pt x="192" y="94"/>
                    <a:pt x="193" y="92"/>
                    <a:pt x="195" y="93"/>
                  </a:cubicBezTo>
                  <a:cubicBezTo>
                    <a:pt x="198" y="92"/>
                    <a:pt x="203" y="92"/>
                    <a:pt x="207" y="92"/>
                  </a:cubicBezTo>
                  <a:cubicBezTo>
                    <a:pt x="208" y="91"/>
                    <a:pt x="208" y="91"/>
                    <a:pt x="208" y="91"/>
                  </a:cubicBezTo>
                  <a:cubicBezTo>
                    <a:pt x="205" y="91"/>
                    <a:pt x="202" y="91"/>
                    <a:pt x="199" y="91"/>
                  </a:cubicBezTo>
                  <a:cubicBezTo>
                    <a:pt x="200" y="90"/>
                    <a:pt x="200" y="90"/>
                    <a:pt x="200" y="90"/>
                  </a:cubicBezTo>
                  <a:cubicBezTo>
                    <a:pt x="198" y="90"/>
                    <a:pt x="198" y="90"/>
                    <a:pt x="198" y="90"/>
                  </a:cubicBezTo>
                  <a:cubicBezTo>
                    <a:pt x="199" y="91"/>
                    <a:pt x="200" y="88"/>
                    <a:pt x="200" y="89"/>
                  </a:cubicBezTo>
                  <a:cubicBezTo>
                    <a:pt x="200" y="88"/>
                    <a:pt x="200" y="88"/>
                    <a:pt x="200" y="88"/>
                  </a:cubicBezTo>
                  <a:cubicBezTo>
                    <a:pt x="198" y="89"/>
                    <a:pt x="195" y="89"/>
                    <a:pt x="193" y="90"/>
                  </a:cubicBezTo>
                  <a:cubicBezTo>
                    <a:pt x="193" y="89"/>
                    <a:pt x="193" y="89"/>
                    <a:pt x="193" y="89"/>
                  </a:cubicBezTo>
                  <a:cubicBezTo>
                    <a:pt x="192" y="86"/>
                    <a:pt x="195" y="87"/>
                    <a:pt x="196" y="86"/>
                  </a:cubicBezTo>
                  <a:cubicBezTo>
                    <a:pt x="195" y="86"/>
                    <a:pt x="193" y="88"/>
                    <a:pt x="191" y="86"/>
                  </a:cubicBezTo>
                  <a:cubicBezTo>
                    <a:pt x="192" y="86"/>
                    <a:pt x="192" y="86"/>
                    <a:pt x="192" y="86"/>
                  </a:cubicBezTo>
                  <a:cubicBezTo>
                    <a:pt x="192" y="85"/>
                    <a:pt x="193" y="84"/>
                    <a:pt x="193" y="86"/>
                  </a:cubicBezTo>
                  <a:cubicBezTo>
                    <a:pt x="193" y="85"/>
                    <a:pt x="193" y="84"/>
                    <a:pt x="194" y="84"/>
                  </a:cubicBezTo>
                  <a:cubicBezTo>
                    <a:pt x="196" y="85"/>
                    <a:pt x="197" y="82"/>
                    <a:pt x="198" y="84"/>
                  </a:cubicBezTo>
                  <a:cubicBezTo>
                    <a:pt x="198" y="83"/>
                    <a:pt x="199" y="82"/>
                    <a:pt x="200" y="82"/>
                  </a:cubicBezTo>
                  <a:cubicBezTo>
                    <a:pt x="196" y="82"/>
                    <a:pt x="196" y="82"/>
                    <a:pt x="196" y="82"/>
                  </a:cubicBezTo>
                  <a:cubicBezTo>
                    <a:pt x="197" y="81"/>
                    <a:pt x="197" y="81"/>
                    <a:pt x="197" y="81"/>
                  </a:cubicBezTo>
                  <a:cubicBezTo>
                    <a:pt x="196" y="81"/>
                    <a:pt x="195" y="79"/>
                    <a:pt x="194" y="80"/>
                  </a:cubicBezTo>
                  <a:cubicBezTo>
                    <a:pt x="193" y="79"/>
                    <a:pt x="193" y="79"/>
                    <a:pt x="193" y="79"/>
                  </a:cubicBezTo>
                  <a:cubicBezTo>
                    <a:pt x="192" y="78"/>
                    <a:pt x="195" y="78"/>
                    <a:pt x="195" y="77"/>
                  </a:cubicBezTo>
                  <a:cubicBezTo>
                    <a:pt x="195" y="77"/>
                    <a:pt x="194" y="77"/>
                    <a:pt x="194" y="77"/>
                  </a:cubicBezTo>
                  <a:cubicBezTo>
                    <a:pt x="195" y="76"/>
                    <a:pt x="196" y="76"/>
                    <a:pt x="197" y="75"/>
                  </a:cubicBezTo>
                  <a:cubicBezTo>
                    <a:pt x="201" y="75"/>
                    <a:pt x="203" y="73"/>
                    <a:pt x="205" y="71"/>
                  </a:cubicBezTo>
                  <a:cubicBezTo>
                    <a:pt x="205" y="71"/>
                    <a:pt x="205" y="71"/>
                    <a:pt x="205" y="71"/>
                  </a:cubicBezTo>
                  <a:cubicBezTo>
                    <a:pt x="206" y="70"/>
                    <a:pt x="207" y="70"/>
                    <a:pt x="208" y="69"/>
                  </a:cubicBezTo>
                  <a:cubicBezTo>
                    <a:pt x="205" y="69"/>
                    <a:pt x="203" y="71"/>
                    <a:pt x="201" y="72"/>
                  </a:cubicBezTo>
                  <a:cubicBezTo>
                    <a:pt x="199" y="72"/>
                    <a:pt x="196" y="74"/>
                    <a:pt x="193" y="72"/>
                  </a:cubicBezTo>
                  <a:cubicBezTo>
                    <a:pt x="193" y="72"/>
                    <a:pt x="194" y="72"/>
                    <a:pt x="194" y="72"/>
                  </a:cubicBezTo>
                  <a:cubicBezTo>
                    <a:pt x="193" y="72"/>
                    <a:pt x="193" y="72"/>
                    <a:pt x="193" y="72"/>
                  </a:cubicBezTo>
                  <a:cubicBezTo>
                    <a:pt x="193" y="70"/>
                    <a:pt x="195" y="71"/>
                    <a:pt x="196" y="70"/>
                  </a:cubicBezTo>
                  <a:cubicBezTo>
                    <a:pt x="198" y="68"/>
                    <a:pt x="200" y="69"/>
                    <a:pt x="202" y="67"/>
                  </a:cubicBezTo>
                  <a:cubicBezTo>
                    <a:pt x="202" y="67"/>
                    <a:pt x="202" y="67"/>
                    <a:pt x="202" y="67"/>
                  </a:cubicBezTo>
                  <a:cubicBezTo>
                    <a:pt x="201" y="67"/>
                    <a:pt x="200" y="67"/>
                    <a:pt x="199" y="67"/>
                  </a:cubicBezTo>
                  <a:cubicBezTo>
                    <a:pt x="200" y="66"/>
                    <a:pt x="201" y="66"/>
                    <a:pt x="202" y="65"/>
                  </a:cubicBezTo>
                  <a:cubicBezTo>
                    <a:pt x="200" y="65"/>
                    <a:pt x="198" y="67"/>
                    <a:pt x="196" y="67"/>
                  </a:cubicBezTo>
                  <a:cubicBezTo>
                    <a:pt x="198" y="66"/>
                    <a:pt x="198" y="66"/>
                    <a:pt x="198" y="66"/>
                  </a:cubicBezTo>
                  <a:cubicBezTo>
                    <a:pt x="197" y="65"/>
                    <a:pt x="196" y="67"/>
                    <a:pt x="196" y="67"/>
                  </a:cubicBezTo>
                  <a:cubicBezTo>
                    <a:pt x="197" y="67"/>
                    <a:pt x="197" y="67"/>
                    <a:pt x="197" y="67"/>
                  </a:cubicBezTo>
                  <a:cubicBezTo>
                    <a:pt x="196" y="68"/>
                    <a:pt x="196" y="68"/>
                    <a:pt x="196" y="68"/>
                  </a:cubicBezTo>
                  <a:cubicBezTo>
                    <a:pt x="197" y="68"/>
                    <a:pt x="198" y="66"/>
                    <a:pt x="199" y="67"/>
                  </a:cubicBezTo>
                  <a:cubicBezTo>
                    <a:pt x="197" y="69"/>
                    <a:pt x="195" y="69"/>
                    <a:pt x="193" y="69"/>
                  </a:cubicBezTo>
                  <a:cubicBezTo>
                    <a:pt x="192" y="69"/>
                    <a:pt x="191" y="69"/>
                    <a:pt x="192" y="68"/>
                  </a:cubicBezTo>
                  <a:cubicBezTo>
                    <a:pt x="193" y="67"/>
                    <a:pt x="193" y="65"/>
                    <a:pt x="194" y="66"/>
                  </a:cubicBezTo>
                  <a:cubicBezTo>
                    <a:pt x="194" y="66"/>
                    <a:pt x="194" y="66"/>
                    <a:pt x="194" y="66"/>
                  </a:cubicBezTo>
                  <a:cubicBezTo>
                    <a:pt x="194" y="65"/>
                    <a:pt x="195" y="65"/>
                    <a:pt x="195" y="65"/>
                  </a:cubicBezTo>
                  <a:cubicBezTo>
                    <a:pt x="193" y="64"/>
                    <a:pt x="191" y="67"/>
                    <a:pt x="190" y="65"/>
                  </a:cubicBezTo>
                  <a:cubicBezTo>
                    <a:pt x="190" y="64"/>
                    <a:pt x="191" y="64"/>
                    <a:pt x="191" y="63"/>
                  </a:cubicBezTo>
                  <a:cubicBezTo>
                    <a:pt x="190" y="63"/>
                    <a:pt x="189" y="63"/>
                    <a:pt x="188" y="63"/>
                  </a:cubicBezTo>
                  <a:cubicBezTo>
                    <a:pt x="190" y="61"/>
                    <a:pt x="192" y="59"/>
                    <a:pt x="195" y="59"/>
                  </a:cubicBezTo>
                  <a:cubicBezTo>
                    <a:pt x="195" y="57"/>
                    <a:pt x="199" y="59"/>
                    <a:pt x="199" y="57"/>
                  </a:cubicBezTo>
                  <a:cubicBezTo>
                    <a:pt x="198" y="57"/>
                    <a:pt x="197" y="58"/>
                    <a:pt x="196" y="57"/>
                  </a:cubicBezTo>
                  <a:cubicBezTo>
                    <a:pt x="197" y="57"/>
                    <a:pt x="198" y="56"/>
                    <a:pt x="199" y="55"/>
                  </a:cubicBezTo>
                  <a:cubicBezTo>
                    <a:pt x="198" y="55"/>
                    <a:pt x="198" y="56"/>
                    <a:pt x="197" y="55"/>
                  </a:cubicBezTo>
                  <a:cubicBezTo>
                    <a:pt x="198" y="54"/>
                    <a:pt x="200" y="53"/>
                    <a:pt x="201" y="53"/>
                  </a:cubicBezTo>
                  <a:cubicBezTo>
                    <a:pt x="200" y="53"/>
                    <a:pt x="199" y="53"/>
                    <a:pt x="199" y="53"/>
                  </a:cubicBezTo>
                  <a:cubicBezTo>
                    <a:pt x="200" y="52"/>
                    <a:pt x="200" y="52"/>
                    <a:pt x="200" y="52"/>
                  </a:cubicBezTo>
                  <a:cubicBezTo>
                    <a:pt x="199" y="52"/>
                    <a:pt x="199" y="52"/>
                    <a:pt x="199" y="52"/>
                  </a:cubicBezTo>
                  <a:cubicBezTo>
                    <a:pt x="200" y="51"/>
                    <a:pt x="202" y="51"/>
                    <a:pt x="203" y="51"/>
                  </a:cubicBezTo>
                  <a:cubicBezTo>
                    <a:pt x="206" y="48"/>
                    <a:pt x="210" y="48"/>
                    <a:pt x="214" y="45"/>
                  </a:cubicBezTo>
                  <a:cubicBezTo>
                    <a:pt x="212" y="46"/>
                    <a:pt x="209" y="46"/>
                    <a:pt x="208" y="47"/>
                  </a:cubicBezTo>
                  <a:cubicBezTo>
                    <a:pt x="205" y="47"/>
                    <a:pt x="203" y="50"/>
                    <a:pt x="200" y="49"/>
                  </a:cubicBezTo>
                  <a:cubicBezTo>
                    <a:pt x="200" y="49"/>
                    <a:pt x="200" y="50"/>
                    <a:pt x="199" y="50"/>
                  </a:cubicBezTo>
                  <a:cubicBezTo>
                    <a:pt x="195" y="51"/>
                    <a:pt x="191" y="53"/>
                    <a:pt x="188" y="53"/>
                  </a:cubicBezTo>
                  <a:cubicBezTo>
                    <a:pt x="189" y="52"/>
                    <a:pt x="189" y="52"/>
                    <a:pt x="189" y="52"/>
                  </a:cubicBezTo>
                  <a:cubicBezTo>
                    <a:pt x="189" y="52"/>
                    <a:pt x="189" y="52"/>
                    <a:pt x="189" y="52"/>
                  </a:cubicBezTo>
                  <a:cubicBezTo>
                    <a:pt x="190" y="51"/>
                    <a:pt x="192" y="50"/>
                    <a:pt x="193" y="50"/>
                  </a:cubicBezTo>
                  <a:cubicBezTo>
                    <a:pt x="194" y="49"/>
                    <a:pt x="195" y="48"/>
                    <a:pt x="197" y="48"/>
                  </a:cubicBezTo>
                  <a:cubicBezTo>
                    <a:pt x="198" y="46"/>
                    <a:pt x="201" y="48"/>
                    <a:pt x="202" y="47"/>
                  </a:cubicBezTo>
                  <a:cubicBezTo>
                    <a:pt x="202" y="47"/>
                    <a:pt x="202" y="47"/>
                    <a:pt x="202" y="47"/>
                  </a:cubicBezTo>
                  <a:cubicBezTo>
                    <a:pt x="203" y="47"/>
                    <a:pt x="203" y="46"/>
                    <a:pt x="204" y="46"/>
                  </a:cubicBezTo>
                  <a:cubicBezTo>
                    <a:pt x="204" y="47"/>
                    <a:pt x="204" y="47"/>
                    <a:pt x="204" y="47"/>
                  </a:cubicBezTo>
                  <a:cubicBezTo>
                    <a:pt x="206" y="46"/>
                    <a:pt x="206" y="46"/>
                    <a:pt x="206" y="46"/>
                  </a:cubicBezTo>
                  <a:cubicBezTo>
                    <a:pt x="206" y="46"/>
                    <a:pt x="206" y="46"/>
                    <a:pt x="206" y="45"/>
                  </a:cubicBezTo>
                  <a:cubicBezTo>
                    <a:pt x="206" y="45"/>
                    <a:pt x="207" y="45"/>
                    <a:pt x="207" y="46"/>
                  </a:cubicBezTo>
                  <a:cubicBezTo>
                    <a:pt x="206" y="45"/>
                    <a:pt x="206" y="45"/>
                    <a:pt x="206" y="45"/>
                  </a:cubicBezTo>
                  <a:cubicBezTo>
                    <a:pt x="207" y="45"/>
                    <a:pt x="207" y="45"/>
                    <a:pt x="207" y="45"/>
                  </a:cubicBezTo>
                  <a:cubicBezTo>
                    <a:pt x="206" y="44"/>
                    <a:pt x="205" y="46"/>
                    <a:pt x="205" y="45"/>
                  </a:cubicBezTo>
                  <a:cubicBezTo>
                    <a:pt x="208" y="43"/>
                    <a:pt x="212" y="42"/>
                    <a:pt x="216" y="40"/>
                  </a:cubicBezTo>
                  <a:cubicBezTo>
                    <a:pt x="213" y="40"/>
                    <a:pt x="211" y="42"/>
                    <a:pt x="209" y="41"/>
                  </a:cubicBezTo>
                  <a:close/>
                  <a:moveTo>
                    <a:pt x="182" y="8"/>
                  </a:moveTo>
                  <a:cubicBezTo>
                    <a:pt x="180" y="8"/>
                    <a:pt x="178" y="9"/>
                    <a:pt x="176" y="9"/>
                  </a:cubicBezTo>
                  <a:cubicBezTo>
                    <a:pt x="178" y="9"/>
                    <a:pt x="180" y="8"/>
                    <a:pt x="182" y="8"/>
                  </a:cubicBezTo>
                  <a:close/>
                  <a:moveTo>
                    <a:pt x="174" y="10"/>
                  </a:moveTo>
                  <a:cubicBezTo>
                    <a:pt x="173" y="10"/>
                    <a:pt x="173" y="10"/>
                    <a:pt x="172" y="10"/>
                  </a:cubicBezTo>
                  <a:cubicBezTo>
                    <a:pt x="173" y="10"/>
                    <a:pt x="173" y="10"/>
                    <a:pt x="174" y="10"/>
                  </a:cubicBezTo>
                  <a:close/>
                  <a:moveTo>
                    <a:pt x="138" y="17"/>
                  </a:moveTo>
                  <a:cubicBezTo>
                    <a:pt x="146" y="16"/>
                    <a:pt x="154" y="14"/>
                    <a:pt x="161" y="13"/>
                  </a:cubicBezTo>
                  <a:cubicBezTo>
                    <a:pt x="165" y="12"/>
                    <a:pt x="167" y="11"/>
                    <a:pt x="171" y="10"/>
                  </a:cubicBezTo>
                  <a:cubicBezTo>
                    <a:pt x="171" y="11"/>
                    <a:pt x="171" y="11"/>
                    <a:pt x="171" y="11"/>
                  </a:cubicBezTo>
                  <a:cubicBezTo>
                    <a:pt x="168" y="11"/>
                    <a:pt x="165" y="12"/>
                    <a:pt x="162" y="13"/>
                  </a:cubicBezTo>
                  <a:cubicBezTo>
                    <a:pt x="159" y="14"/>
                    <a:pt x="155" y="15"/>
                    <a:pt x="152" y="15"/>
                  </a:cubicBezTo>
                  <a:cubicBezTo>
                    <a:pt x="150" y="16"/>
                    <a:pt x="148" y="16"/>
                    <a:pt x="146" y="17"/>
                  </a:cubicBezTo>
                  <a:cubicBezTo>
                    <a:pt x="143" y="16"/>
                    <a:pt x="141" y="19"/>
                    <a:pt x="139" y="18"/>
                  </a:cubicBezTo>
                  <a:cubicBezTo>
                    <a:pt x="137" y="19"/>
                    <a:pt x="135" y="20"/>
                    <a:pt x="133" y="20"/>
                  </a:cubicBezTo>
                  <a:cubicBezTo>
                    <a:pt x="134" y="18"/>
                    <a:pt x="137" y="19"/>
                    <a:pt x="138" y="17"/>
                  </a:cubicBezTo>
                  <a:close/>
                  <a:moveTo>
                    <a:pt x="133" y="21"/>
                  </a:moveTo>
                  <a:cubicBezTo>
                    <a:pt x="133" y="21"/>
                    <a:pt x="133" y="22"/>
                    <a:pt x="134" y="22"/>
                  </a:cubicBezTo>
                  <a:cubicBezTo>
                    <a:pt x="134" y="22"/>
                    <a:pt x="134" y="22"/>
                    <a:pt x="135" y="21"/>
                  </a:cubicBezTo>
                  <a:cubicBezTo>
                    <a:pt x="136" y="22"/>
                    <a:pt x="137" y="20"/>
                    <a:pt x="138" y="20"/>
                  </a:cubicBezTo>
                  <a:cubicBezTo>
                    <a:pt x="143" y="20"/>
                    <a:pt x="147" y="18"/>
                    <a:pt x="151" y="18"/>
                  </a:cubicBezTo>
                  <a:cubicBezTo>
                    <a:pt x="152" y="17"/>
                    <a:pt x="152" y="17"/>
                    <a:pt x="153" y="17"/>
                  </a:cubicBezTo>
                  <a:cubicBezTo>
                    <a:pt x="157" y="16"/>
                    <a:pt x="161" y="16"/>
                    <a:pt x="164" y="15"/>
                  </a:cubicBezTo>
                  <a:cubicBezTo>
                    <a:pt x="165" y="15"/>
                    <a:pt x="166" y="15"/>
                    <a:pt x="167" y="14"/>
                  </a:cubicBezTo>
                  <a:cubicBezTo>
                    <a:pt x="168" y="14"/>
                    <a:pt x="170" y="14"/>
                    <a:pt x="170" y="13"/>
                  </a:cubicBezTo>
                  <a:cubicBezTo>
                    <a:pt x="172" y="14"/>
                    <a:pt x="174" y="12"/>
                    <a:pt x="176" y="12"/>
                  </a:cubicBezTo>
                  <a:cubicBezTo>
                    <a:pt x="174" y="13"/>
                    <a:pt x="170" y="14"/>
                    <a:pt x="167" y="15"/>
                  </a:cubicBezTo>
                  <a:cubicBezTo>
                    <a:pt x="157" y="18"/>
                    <a:pt x="147" y="20"/>
                    <a:pt x="137" y="22"/>
                  </a:cubicBezTo>
                  <a:cubicBezTo>
                    <a:pt x="135" y="23"/>
                    <a:pt x="133" y="23"/>
                    <a:pt x="131" y="24"/>
                  </a:cubicBezTo>
                  <a:cubicBezTo>
                    <a:pt x="131" y="24"/>
                    <a:pt x="131" y="24"/>
                    <a:pt x="131" y="24"/>
                  </a:cubicBezTo>
                  <a:cubicBezTo>
                    <a:pt x="131" y="24"/>
                    <a:pt x="131" y="24"/>
                    <a:pt x="131" y="24"/>
                  </a:cubicBezTo>
                  <a:cubicBezTo>
                    <a:pt x="131" y="23"/>
                    <a:pt x="131" y="23"/>
                    <a:pt x="131" y="23"/>
                  </a:cubicBezTo>
                  <a:cubicBezTo>
                    <a:pt x="130" y="22"/>
                    <a:pt x="133" y="22"/>
                    <a:pt x="133" y="21"/>
                  </a:cubicBezTo>
                  <a:close/>
                  <a:moveTo>
                    <a:pt x="164" y="17"/>
                  </a:moveTo>
                  <a:cubicBezTo>
                    <a:pt x="163" y="18"/>
                    <a:pt x="163" y="18"/>
                    <a:pt x="163" y="18"/>
                  </a:cubicBezTo>
                  <a:cubicBezTo>
                    <a:pt x="163" y="18"/>
                    <a:pt x="163" y="18"/>
                    <a:pt x="163" y="18"/>
                  </a:cubicBezTo>
                  <a:cubicBezTo>
                    <a:pt x="163" y="18"/>
                    <a:pt x="162" y="18"/>
                    <a:pt x="163" y="18"/>
                  </a:cubicBezTo>
                  <a:cubicBezTo>
                    <a:pt x="163" y="18"/>
                    <a:pt x="163" y="18"/>
                    <a:pt x="163" y="17"/>
                  </a:cubicBezTo>
                  <a:lnTo>
                    <a:pt x="164" y="17"/>
                  </a:lnTo>
                  <a:close/>
                  <a:moveTo>
                    <a:pt x="127" y="21"/>
                  </a:moveTo>
                  <a:cubicBezTo>
                    <a:pt x="127" y="21"/>
                    <a:pt x="127" y="21"/>
                    <a:pt x="128" y="21"/>
                  </a:cubicBezTo>
                  <a:cubicBezTo>
                    <a:pt x="128" y="21"/>
                    <a:pt x="128" y="20"/>
                    <a:pt x="128" y="21"/>
                  </a:cubicBezTo>
                  <a:cubicBezTo>
                    <a:pt x="129" y="21"/>
                    <a:pt x="129" y="21"/>
                    <a:pt x="129" y="21"/>
                  </a:cubicBezTo>
                  <a:cubicBezTo>
                    <a:pt x="130" y="20"/>
                    <a:pt x="131" y="21"/>
                    <a:pt x="132" y="21"/>
                  </a:cubicBezTo>
                  <a:cubicBezTo>
                    <a:pt x="130" y="22"/>
                    <a:pt x="127" y="22"/>
                    <a:pt x="125" y="22"/>
                  </a:cubicBezTo>
                  <a:cubicBezTo>
                    <a:pt x="125" y="21"/>
                    <a:pt x="126" y="21"/>
                    <a:pt x="127" y="21"/>
                  </a:cubicBezTo>
                  <a:close/>
                  <a:moveTo>
                    <a:pt x="117" y="25"/>
                  </a:moveTo>
                  <a:cubicBezTo>
                    <a:pt x="117" y="26"/>
                    <a:pt x="116" y="26"/>
                    <a:pt x="116" y="26"/>
                  </a:cubicBezTo>
                  <a:cubicBezTo>
                    <a:pt x="116" y="26"/>
                    <a:pt x="116" y="25"/>
                    <a:pt x="117" y="25"/>
                  </a:cubicBezTo>
                  <a:close/>
                  <a:moveTo>
                    <a:pt x="115" y="26"/>
                  </a:moveTo>
                  <a:cubicBezTo>
                    <a:pt x="115" y="27"/>
                    <a:pt x="114" y="27"/>
                    <a:pt x="114" y="27"/>
                  </a:cubicBezTo>
                  <a:cubicBezTo>
                    <a:pt x="114" y="26"/>
                    <a:pt x="114" y="26"/>
                    <a:pt x="115" y="26"/>
                  </a:cubicBezTo>
                  <a:close/>
                  <a:moveTo>
                    <a:pt x="112" y="27"/>
                  </a:moveTo>
                  <a:cubicBezTo>
                    <a:pt x="112" y="27"/>
                    <a:pt x="112" y="27"/>
                    <a:pt x="113" y="27"/>
                  </a:cubicBezTo>
                  <a:cubicBezTo>
                    <a:pt x="113" y="27"/>
                    <a:pt x="113" y="27"/>
                    <a:pt x="113" y="27"/>
                  </a:cubicBezTo>
                  <a:cubicBezTo>
                    <a:pt x="113" y="27"/>
                    <a:pt x="113" y="27"/>
                    <a:pt x="113" y="27"/>
                  </a:cubicBezTo>
                  <a:cubicBezTo>
                    <a:pt x="113" y="27"/>
                    <a:pt x="113" y="27"/>
                    <a:pt x="113" y="27"/>
                  </a:cubicBezTo>
                  <a:cubicBezTo>
                    <a:pt x="112" y="27"/>
                    <a:pt x="112" y="27"/>
                    <a:pt x="112" y="27"/>
                  </a:cubicBezTo>
                  <a:close/>
                  <a:moveTo>
                    <a:pt x="106" y="29"/>
                  </a:moveTo>
                  <a:cubicBezTo>
                    <a:pt x="106" y="29"/>
                    <a:pt x="106" y="29"/>
                    <a:pt x="106" y="29"/>
                  </a:cubicBezTo>
                  <a:cubicBezTo>
                    <a:pt x="104" y="30"/>
                    <a:pt x="102" y="31"/>
                    <a:pt x="100" y="31"/>
                  </a:cubicBezTo>
                  <a:cubicBezTo>
                    <a:pt x="102" y="30"/>
                    <a:pt x="104" y="30"/>
                    <a:pt x="106" y="29"/>
                  </a:cubicBezTo>
                  <a:close/>
                  <a:moveTo>
                    <a:pt x="108" y="32"/>
                  </a:moveTo>
                  <a:cubicBezTo>
                    <a:pt x="110" y="33"/>
                    <a:pt x="112" y="31"/>
                    <a:pt x="115" y="30"/>
                  </a:cubicBezTo>
                  <a:cubicBezTo>
                    <a:pt x="117" y="30"/>
                    <a:pt x="119" y="28"/>
                    <a:pt x="122" y="28"/>
                  </a:cubicBezTo>
                  <a:cubicBezTo>
                    <a:pt x="123" y="27"/>
                    <a:pt x="125" y="27"/>
                    <a:pt x="127" y="26"/>
                  </a:cubicBezTo>
                  <a:cubicBezTo>
                    <a:pt x="135" y="24"/>
                    <a:pt x="142" y="23"/>
                    <a:pt x="151" y="20"/>
                  </a:cubicBezTo>
                  <a:cubicBezTo>
                    <a:pt x="154" y="20"/>
                    <a:pt x="158" y="18"/>
                    <a:pt x="161" y="18"/>
                  </a:cubicBezTo>
                  <a:cubicBezTo>
                    <a:pt x="154" y="20"/>
                    <a:pt x="148" y="22"/>
                    <a:pt x="141" y="23"/>
                  </a:cubicBezTo>
                  <a:cubicBezTo>
                    <a:pt x="126" y="26"/>
                    <a:pt x="113" y="31"/>
                    <a:pt x="99" y="37"/>
                  </a:cubicBezTo>
                  <a:cubicBezTo>
                    <a:pt x="102" y="35"/>
                    <a:pt x="106" y="35"/>
                    <a:pt x="108" y="32"/>
                  </a:cubicBezTo>
                  <a:close/>
                  <a:moveTo>
                    <a:pt x="66" y="61"/>
                  </a:moveTo>
                  <a:cubicBezTo>
                    <a:pt x="68" y="61"/>
                    <a:pt x="69" y="60"/>
                    <a:pt x="70" y="59"/>
                  </a:cubicBezTo>
                  <a:cubicBezTo>
                    <a:pt x="70" y="58"/>
                    <a:pt x="70" y="58"/>
                    <a:pt x="70" y="58"/>
                  </a:cubicBezTo>
                  <a:cubicBezTo>
                    <a:pt x="70" y="58"/>
                    <a:pt x="70" y="58"/>
                    <a:pt x="70" y="58"/>
                  </a:cubicBezTo>
                  <a:cubicBezTo>
                    <a:pt x="70" y="57"/>
                    <a:pt x="69" y="59"/>
                    <a:pt x="68" y="57"/>
                  </a:cubicBezTo>
                  <a:cubicBezTo>
                    <a:pt x="70" y="56"/>
                    <a:pt x="72" y="53"/>
                    <a:pt x="75" y="53"/>
                  </a:cubicBezTo>
                  <a:cubicBezTo>
                    <a:pt x="77" y="51"/>
                    <a:pt x="78" y="50"/>
                    <a:pt x="80" y="49"/>
                  </a:cubicBezTo>
                  <a:cubicBezTo>
                    <a:pt x="81" y="50"/>
                    <a:pt x="82" y="49"/>
                    <a:pt x="82" y="48"/>
                  </a:cubicBezTo>
                  <a:cubicBezTo>
                    <a:pt x="84" y="46"/>
                    <a:pt x="87" y="44"/>
                    <a:pt x="89" y="44"/>
                  </a:cubicBezTo>
                  <a:cubicBezTo>
                    <a:pt x="92" y="42"/>
                    <a:pt x="95" y="41"/>
                    <a:pt x="98" y="40"/>
                  </a:cubicBezTo>
                  <a:cubicBezTo>
                    <a:pt x="99" y="38"/>
                    <a:pt x="101" y="39"/>
                    <a:pt x="103" y="37"/>
                  </a:cubicBezTo>
                  <a:cubicBezTo>
                    <a:pt x="102" y="37"/>
                    <a:pt x="102" y="37"/>
                    <a:pt x="102" y="37"/>
                  </a:cubicBezTo>
                  <a:cubicBezTo>
                    <a:pt x="115" y="31"/>
                    <a:pt x="129" y="27"/>
                    <a:pt x="143" y="24"/>
                  </a:cubicBezTo>
                  <a:cubicBezTo>
                    <a:pt x="144" y="24"/>
                    <a:pt x="144" y="24"/>
                    <a:pt x="144" y="24"/>
                  </a:cubicBezTo>
                  <a:cubicBezTo>
                    <a:pt x="146" y="24"/>
                    <a:pt x="148" y="23"/>
                    <a:pt x="150" y="22"/>
                  </a:cubicBezTo>
                  <a:cubicBezTo>
                    <a:pt x="151" y="22"/>
                    <a:pt x="151" y="22"/>
                    <a:pt x="152" y="22"/>
                  </a:cubicBezTo>
                  <a:cubicBezTo>
                    <a:pt x="154" y="22"/>
                    <a:pt x="156" y="21"/>
                    <a:pt x="158" y="21"/>
                  </a:cubicBezTo>
                  <a:cubicBezTo>
                    <a:pt x="157" y="23"/>
                    <a:pt x="155" y="22"/>
                    <a:pt x="153" y="23"/>
                  </a:cubicBezTo>
                  <a:cubicBezTo>
                    <a:pt x="152" y="24"/>
                    <a:pt x="151" y="23"/>
                    <a:pt x="151" y="23"/>
                  </a:cubicBezTo>
                  <a:cubicBezTo>
                    <a:pt x="148" y="24"/>
                    <a:pt x="145" y="26"/>
                    <a:pt x="142" y="26"/>
                  </a:cubicBezTo>
                  <a:cubicBezTo>
                    <a:pt x="142" y="26"/>
                    <a:pt x="141" y="27"/>
                    <a:pt x="142" y="27"/>
                  </a:cubicBezTo>
                  <a:cubicBezTo>
                    <a:pt x="138" y="29"/>
                    <a:pt x="133" y="29"/>
                    <a:pt x="129" y="31"/>
                  </a:cubicBezTo>
                  <a:cubicBezTo>
                    <a:pt x="127" y="32"/>
                    <a:pt x="125" y="32"/>
                    <a:pt x="123" y="33"/>
                  </a:cubicBezTo>
                  <a:cubicBezTo>
                    <a:pt x="122" y="33"/>
                    <a:pt x="120" y="34"/>
                    <a:pt x="118" y="33"/>
                  </a:cubicBezTo>
                  <a:cubicBezTo>
                    <a:pt x="116" y="35"/>
                    <a:pt x="113" y="35"/>
                    <a:pt x="111" y="37"/>
                  </a:cubicBezTo>
                  <a:cubicBezTo>
                    <a:pt x="109" y="36"/>
                    <a:pt x="109" y="38"/>
                    <a:pt x="107" y="37"/>
                  </a:cubicBezTo>
                  <a:cubicBezTo>
                    <a:pt x="103" y="38"/>
                    <a:pt x="100" y="41"/>
                    <a:pt x="95" y="43"/>
                  </a:cubicBezTo>
                  <a:cubicBezTo>
                    <a:pt x="94" y="44"/>
                    <a:pt x="92" y="45"/>
                    <a:pt x="90" y="46"/>
                  </a:cubicBezTo>
                  <a:cubicBezTo>
                    <a:pt x="89" y="47"/>
                    <a:pt x="87" y="47"/>
                    <a:pt x="86" y="48"/>
                  </a:cubicBezTo>
                  <a:cubicBezTo>
                    <a:pt x="88" y="49"/>
                    <a:pt x="89" y="48"/>
                    <a:pt x="90" y="47"/>
                  </a:cubicBezTo>
                  <a:cubicBezTo>
                    <a:pt x="91" y="47"/>
                    <a:pt x="91" y="47"/>
                    <a:pt x="92" y="47"/>
                  </a:cubicBezTo>
                  <a:cubicBezTo>
                    <a:pt x="91" y="47"/>
                    <a:pt x="91" y="47"/>
                    <a:pt x="90" y="47"/>
                  </a:cubicBezTo>
                  <a:cubicBezTo>
                    <a:pt x="88" y="48"/>
                    <a:pt x="85" y="51"/>
                    <a:pt x="82" y="52"/>
                  </a:cubicBezTo>
                  <a:cubicBezTo>
                    <a:pt x="82" y="52"/>
                    <a:pt x="82" y="53"/>
                    <a:pt x="81" y="53"/>
                  </a:cubicBezTo>
                  <a:cubicBezTo>
                    <a:pt x="82" y="52"/>
                    <a:pt x="81" y="51"/>
                    <a:pt x="81" y="50"/>
                  </a:cubicBezTo>
                  <a:cubicBezTo>
                    <a:pt x="81" y="50"/>
                    <a:pt x="80" y="50"/>
                    <a:pt x="80" y="51"/>
                  </a:cubicBezTo>
                  <a:cubicBezTo>
                    <a:pt x="80" y="51"/>
                    <a:pt x="80" y="52"/>
                    <a:pt x="80" y="52"/>
                  </a:cubicBezTo>
                  <a:cubicBezTo>
                    <a:pt x="80" y="54"/>
                    <a:pt x="77" y="56"/>
                    <a:pt x="75" y="56"/>
                  </a:cubicBezTo>
                  <a:cubicBezTo>
                    <a:pt x="72" y="59"/>
                    <a:pt x="68" y="62"/>
                    <a:pt x="64" y="64"/>
                  </a:cubicBezTo>
                  <a:cubicBezTo>
                    <a:pt x="67" y="62"/>
                    <a:pt x="67" y="62"/>
                    <a:pt x="67" y="62"/>
                  </a:cubicBezTo>
                  <a:cubicBezTo>
                    <a:pt x="67" y="61"/>
                    <a:pt x="67" y="61"/>
                    <a:pt x="66" y="61"/>
                  </a:cubicBezTo>
                  <a:close/>
                  <a:moveTo>
                    <a:pt x="147" y="26"/>
                  </a:moveTo>
                  <a:cubicBezTo>
                    <a:pt x="144" y="26"/>
                    <a:pt x="144" y="26"/>
                    <a:pt x="144" y="26"/>
                  </a:cubicBezTo>
                  <a:cubicBezTo>
                    <a:pt x="145" y="26"/>
                    <a:pt x="146" y="25"/>
                    <a:pt x="147" y="26"/>
                  </a:cubicBezTo>
                  <a:close/>
                  <a:moveTo>
                    <a:pt x="95" y="45"/>
                  </a:moveTo>
                  <a:cubicBezTo>
                    <a:pt x="95" y="45"/>
                    <a:pt x="95" y="45"/>
                    <a:pt x="95" y="45"/>
                  </a:cubicBezTo>
                  <a:cubicBezTo>
                    <a:pt x="94" y="45"/>
                    <a:pt x="94" y="45"/>
                    <a:pt x="94" y="45"/>
                  </a:cubicBezTo>
                  <a:lnTo>
                    <a:pt x="95" y="45"/>
                  </a:lnTo>
                  <a:close/>
                  <a:moveTo>
                    <a:pt x="59" y="50"/>
                  </a:moveTo>
                  <a:cubicBezTo>
                    <a:pt x="60" y="50"/>
                    <a:pt x="60" y="50"/>
                    <a:pt x="60" y="50"/>
                  </a:cubicBezTo>
                  <a:cubicBezTo>
                    <a:pt x="60" y="50"/>
                    <a:pt x="59" y="50"/>
                    <a:pt x="59" y="51"/>
                  </a:cubicBezTo>
                  <a:cubicBezTo>
                    <a:pt x="59" y="50"/>
                    <a:pt x="59" y="50"/>
                    <a:pt x="59" y="50"/>
                  </a:cubicBezTo>
                  <a:close/>
                  <a:moveTo>
                    <a:pt x="59" y="51"/>
                  </a:moveTo>
                  <a:cubicBezTo>
                    <a:pt x="58" y="51"/>
                    <a:pt x="58" y="51"/>
                    <a:pt x="58" y="51"/>
                  </a:cubicBezTo>
                  <a:cubicBezTo>
                    <a:pt x="58" y="51"/>
                    <a:pt x="58" y="51"/>
                    <a:pt x="59" y="51"/>
                  </a:cubicBezTo>
                  <a:close/>
                  <a:moveTo>
                    <a:pt x="90" y="63"/>
                  </a:moveTo>
                  <a:cubicBezTo>
                    <a:pt x="90" y="63"/>
                    <a:pt x="91" y="62"/>
                    <a:pt x="91" y="63"/>
                  </a:cubicBezTo>
                  <a:cubicBezTo>
                    <a:pt x="91" y="63"/>
                    <a:pt x="91" y="63"/>
                    <a:pt x="90" y="63"/>
                  </a:cubicBezTo>
                  <a:close/>
                  <a:moveTo>
                    <a:pt x="115" y="57"/>
                  </a:moveTo>
                  <a:cubicBezTo>
                    <a:pt x="117" y="57"/>
                    <a:pt x="118" y="55"/>
                    <a:pt x="121" y="55"/>
                  </a:cubicBezTo>
                  <a:cubicBezTo>
                    <a:pt x="119" y="55"/>
                    <a:pt x="117" y="58"/>
                    <a:pt x="115" y="57"/>
                  </a:cubicBezTo>
                  <a:close/>
                  <a:moveTo>
                    <a:pt x="122" y="55"/>
                  </a:moveTo>
                  <a:cubicBezTo>
                    <a:pt x="122" y="55"/>
                    <a:pt x="122" y="55"/>
                    <a:pt x="122" y="55"/>
                  </a:cubicBezTo>
                  <a:cubicBezTo>
                    <a:pt x="122" y="55"/>
                    <a:pt x="122" y="55"/>
                    <a:pt x="122" y="55"/>
                  </a:cubicBezTo>
                  <a:cubicBezTo>
                    <a:pt x="122" y="55"/>
                    <a:pt x="122" y="55"/>
                    <a:pt x="122" y="55"/>
                  </a:cubicBezTo>
                  <a:close/>
                  <a:moveTo>
                    <a:pt x="149" y="132"/>
                  </a:moveTo>
                  <a:cubicBezTo>
                    <a:pt x="149" y="132"/>
                    <a:pt x="149" y="132"/>
                    <a:pt x="149" y="132"/>
                  </a:cubicBezTo>
                  <a:cubicBezTo>
                    <a:pt x="150" y="132"/>
                    <a:pt x="150" y="132"/>
                    <a:pt x="150" y="132"/>
                  </a:cubicBezTo>
                  <a:lnTo>
                    <a:pt x="149" y="132"/>
                  </a:lnTo>
                  <a:close/>
                  <a:moveTo>
                    <a:pt x="143" y="37"/>
                  </a:moveTo>
                  <a:cubicBezTo>
                    <a:pt x="143" y="38"/>
                    <a:pt x="142" y="37"/>
                    <a:pt x="141" y="38"/>
                  </a:cubicBezTo>
                  <a:cubicBezTo>
                    <a:pt x="140" y="38"/>
                    <a:pt x="138" y="38"/>
                    <a:pt x="138" y="39"/>
                  </a:cubicBezTo>
                  <a:cubicBezTo>
                    <a:pt x="137" y="39"/>
                    <a:pt x="136" y="40"/>
                    <a:pt x="135" y="40"/>
                  </a:cubicBezTo>
                  <a:cubicBezTo>
                    <a:pt x="131" y="39"/>
                    <a:pt x="130" y="44"/>
                    <a:pt x="126" y="44"/>
                  </a:cubicBezTo>
                  <a:cubicBezTo>
                    <a:pt x="124" y="45"/>
                    <a:pt x="121" y="46"/>
                    <a:pt x="119" y="46"/>
                  </a:cubicBezTo>
                  <a:cubicBezTo>
                    <a:pt x="117" y="47"/>
                    <a:pt x="115" y="50"/>
                    <a:pt x="112" y="50"/>
                  </a:cubicBezTo>
                  <a:cubicBezTo>
                    <a:pt x="112" y="52"/>
                    <a:pt x="110" y="51"/>
                    <a:pt x="110" y="53"/>
                  </a:cubicBezTo>
                  <a:cubicBezTo>
                    <a:pt x="106" y="53"/>
                    <a:pt x="104" y="57"/>
                    <a:pt x="100" y="57"/>
                  </a:cubicBezTo>
                  <a:cubicBezTo>
                    <a:pt x="98" y="58"/>
                    <a:pt x="98" y="58"/>
                    <a:pt x="97" y="59"/>
                  </a:cubicBezTo>
                  <a:cubicBezTo>
                    <a:pt x="95" y="59"/>
                    <a:pt x="95" y="61"/>
                    <a:pt x="93" y="61"/>
                  </a:cubicBezTo>
                  <a:cubicBezTo>
                    <a:pt x="92" y="61"/>
                    <a:pt x="90" y="62"/>
                    <a:pt x="89" y="63"/>
                  </a:cubicBezTo>
                  <a:cubicBezTo>
                    <a:pt x="90" y="63"/>
                    <a:pt x="90" y="63"/>
                    <a:pt x="90" y="63"/>
                  </a:cubicBezTo>
                  <a:cubicBezTo>
                    <a:pt x="89" y="64"/>
                    <a:pt x="88" y="66"/>
                    <a:pt x="86" y="65"/>
                  </a:cubicBezTo>
                  <a:cubicBezTo>
                    <a:pt x="87" y="63"/>
                    <a:pt x="90" y="62"/>
                    <a:pt x="92" y="61"/>
                  </a:cubicBezTo>
                  <a:cubicBezTo>
                    <a:pt x="91" y="60"/>
                    <a:pt x="90" y="61"/>
                    <a:pt x="89" y="61"/>
                  </a:cubicBezTo>
                  <a:cubicBezTo>
                    <a:pt x="88" y="61"/>
                    <a:pt x="88" y="61"/>
                    <a:pt x="88" y="61"/>
                  </a:cubicBezTo>
                  <a:cubicBezTo>
                    <a:pt x="86" y="63"/>
                    <a:pt x="82" y="64"/>
                    <a:pt x="80" y="66"/>
                  </a:cubicBezTo>
                  <a:cubicBezTo>
                    <a:pt x="79" y="66"/>
                    <a:pt x="77" y="67"/>
                    <a:pt x="78" y="68"/>
                  </a:cubicBezTo>
                  <a:cubicBezTo>
                    <a:pt x="76" y="69"/>
                    <a:pt x="76" y="69"/>
                    <a:pt x="76" y="69"/>
                  </a:cubicBezTo>
                  <a:cubicBezTo>
                    <a:pt x="76" y="69"/>
                    <a:pt x="75" y="69"/>
                    <a:pt x="75" y="68"/>
                  </a:cubicBezTo>
                  <a:cubicBezTo>
                    <a:pt x="75" y="70"/>
                    <a:pt x="73" y="68"/>
                    <a:pt x="74" y="70"/>
                  </a:cubicBezTo>
                  <a:cubicBezTo>
                    <a:pt x="74" y="70"/>
                    <a:pt x="74" y="70"/>
                    <a:pt x="73" y="70"/>
                  </a:cubicBezTo>
                  <a:cubicBezTo>
                    <a:pt x="74" y="71"/>
                    <a:pt x="72" y="71"/>
                    <a:pt x="72" y="71"/>
                  </a:cubicBezTo>
                  <a:cubicBezTo>
                    <a:pt x="72" y="71"/>
                    <a:pt x="72" y="71"/>
                    <a:pt x="72" y="71"/>
                  </a:cubicBezTo>
                  <a:cubicBezTo>
                    <a:pt x="71" y="71"/>
                    <a:pt x="72" y="72"/>
                    <a:pt x="71" y="72"/>
                  </a:cubicBezTo>
                  <a:cubicBezTo>
                    <a:pt x="70" y="75"/>
                    <a:pt x="65" y="74"/>
                    <a:pt x="64" y="77"/>
                  </a:cubicBezTo>
                  <a:cubicBezTo>
                    <a:pt x="62" y="78"/>
                    <a:pt x="61" y="79"/>
                    <a:pt x="59" y="79"/>
                  </a:cubicBezTo>
                  <a:cubicBezTo>
                    <a:pt x="59" y="80"/>
                    <a:pt x="57" y="81"/>
                    <a:pt x="56" y="80"/>
                  </a:cubicBezTo>
                  <a:cubicBezTo>
                    <a:pt x="57" y="79"/>
                    <a:pt x="58" y="78"/>
                    <a:pt x="59" y="79"/>
                  </a:cubicBezTo>
                  <a:cubicBezTo>
                    <a:pt x="59" y="78"/>
                    <a:pt x="59" y="77"/>
                    <a:pt x="59" y="75"/>
                  </a:cubicBezTo>
                  <a:cubicBezTo>
                    <a:pt x="60" y="75"/>
                    <a:pt x="60" y="75"/>
                    <a:pt x="60" y="75"/>
                  </a:cubicBezTo>
                  <a:cubicBezTo>
                    <a:pt x="60" y="75"/>
                    <a:pt x="59" y="75"/>
                    <a:pt x="59" y="75"/>
                  </a:cubicBezTo>
                  <a:cubicBezTo>
                    <a:pt x="60" y="76"/>
                    <a:pt x="60" y="76"/>
                    <a:pt x="60" y="76"/>
                  </a:cubicBezTo>
                  <a:cubicBezTo>
                    <a:pt x="61" y="75"/>
                    <a:pt x="61" y="75"/>
                    <a:pt x="61" y="75"/>
                  </a:cubicBezTo>
                  <a:cubicBezTo>
                    <a:pt x="61" y="75"/>
                    <a:pt x="61" y="75"/>
                    <a:pt x="61" y="75"/>
                  </a:cubicBezTo>
                  <a:cubicBezTo>
                    <a:pt x="61" y="75"/>
                    <a:pt x="59" y="76"/>
                    <a:pt x="61" y="76"/>
                  </a:cubicBezTo>
                  <a:cubicBezTo>
                    <a:pt x="62" y="76"/>
                    <a:pt x="62" y="75"/>
                    <a:pt x="62" y="74"/>
                  </a:cubicBezTo>
                  <a:cubicBezTo>
                    <a:pt x="62" y="74"/>
                    <a:pt x="62" y="74"/>
                    <a:pt x="61" y="74"/>
                  </a:cubicBezTo>
                  <a:cubicBezTo>
                    <a:pt x="61" y="73"/>
                    <a:pt x="61" y="73"/>
                    <a:pt x="61" y="73"/>
                  </a:cubicBezTo>
                  <a:cubicBezTo>
                    <a:pt x="62" y="73"/>
                    <a:pt x="62" y="73"/>
                    <a:pt x="62" y="72"/>
                  </a:cubicBezTo>
                  <a:cubicBezTo>
                    <a:pt x="63" y="72"/>
                    <a:pt x="65" y="71"/>
                    <a:pt x="65" y="70"/>
                  </a:cubicBezTo>
                  <a:cubicBezTo>
                    <a:pt x="78" y="61"/>
                    <a:pt x="92" y="50"/>
                    <a:pt x="107" y="46"/>
                  </a:cubicBezTo>
                  <a:cubicBezTo>
                    <a:pt x="109" y="45"/>
                    <a:pt x="110" y="44"/>
                    <a:pt x="113" y="43"/>
                  </a:cubicBezTo>
                  <a:cubicBezTo>
                    <a:pt x="114" y="44"/>
                    <a:pt x="114" y="42"/>
                    <a:pt x="115" y="43"/>
                  </a:cubicBezTo>
                  <a:cubicBezTo>
                    <a:pt x="116" y="42"/>
                    <a:pt x="118" y="42"/>
                    <a:pt x="119" y="42"/>
                  </a:cubicBezTo>
                  <a:cubicBezTo>
                    <a:pt x="128" y="37"/>
                    <a:pt x="139" y="37"/>
                    <a:pt x="148" y="33"/>
                  </a:cubicBezTo>
                  <a:cubicBezTo>
                    <a:pt x="148" y="34"/>
                    <a:pt x="147" y="34"/>
                    <a:pt x="146" y="35"/>
                  </a:cubicBezTo>
                  <a:cubicBezTo>
                    <a:pt x="148" y="35"/>
                    <a:pt x="150" y="34"/>
                    <a:pt x="152" y="34"/>
                  </a:cubicBezTo>
                  <a:cubicBezTo>
                    <a:pt x="149" y="35"/>
                    <a:pt x="147" y="36"/>
                    <a:pt x="143" y="37"/>
                  </a:cubicBezTo>
                  <a:close/>
                  <a:moveTo>
                    <a:pt x="153" y="130"/>
                  </a:moveTo>
                  <a:cubicBezTo>
                    <a:pt x="152" y="130"/>
                    <a:pt x="152" y="130"/>
                    <a:pt x="152" y="130"/>
                  </a:cubicBezTo>
                  <a:cubicBezTo>
                    <a:pt x="154" y="130"/>
                    <a:pt x="154" y="130"/>
                    <a:pt x="154" y="130"/>
                  </a:cubicBezTo>
                  <a:lnTo>
                    <a:pt x="153" y="130"/>
                  </a:lnTo>
                  <a:close/>
                  <a:moveTo>
                    <a:pt x="155" y="130"/>
                  </a:moveTo>
                  <a:cubicBezTo>
                    <a:pt x="155" y="130"/>
                    <a:pt x="155" y="130"/>
                    <a:pt x="155" y="130"/>
                  </a:cubicBezTo>
                  <a:cubicBezTo>
                    <a:pt x="155" y="130"/>
                    <a:pt x="155" y="130"/>
                    <a:pt x="155" y="130"/>
                  </a:cubicBezTo>
                  <a:close/>
                  <a:moveTo>
                    <a:pt x="155" y="129"/>
                  </a:moveTo>
                  <a:cubicBezTo>
                    <a:pt x="156" y="129"/>
                    <a:pt x="157" y="128"/>
                    <a:pt x="158" y="128"/>
                  </a:cubicBezTo>
                  <a:cubicBezTo>
                    <a:pt x="158" y="129"/>
                    <a:pt x="156" y="129"/>
                    <a:pt x="155" y="129"/>
                  </a:cubicBezTo>
                  <a:close/>
                  <a:moveTo>
                    <a:pt x="167" y="27"/>
                  </a:moveTo>
                  <a:cubicBezTo>
                    <a:pt x="165" y="27"/>
                    <a:pt x="166" y="29"/>
                    <a:pt x="164" y="28"/>
                  </a:cubicBezTo>
                  <a:cubicBezTo>
                    <a:pt x="163" y="27"/>
                    <a:pt x="163" y="28"/>
                    <a:pt x="163" y="28"/>
                  </a:cubicBezTo>
                  <a:cubicBezTo>
                    <a:pt x="160" y="30"/>
                    <a:pt x="157" y="33"/>
                    <a:pt x="154" y="31"/>
                  </a:cubicBezTo>
                  <a:cubicBezTo>
                    <a:pt x="154" y="31"/>
                    <a:pt x="155" y="31"/>
                    <a:pt x="155" y="30"/>
                  </a:cubicBezTo>
                  <a:cubicBezTo>
                    <a:pt x="153" y="30"/>
                    <a:pt x="152" y="32"/>
                    <a:pt x="149" y="32"/>
                  </a:cubicBezTo>
                  <a:cubicBezTo>
                    <a:pt x="136" y="35"/>
                    <a:pt x="122" y="39"/>
                    <a:pt x="109" y="43"/>
                  </a:cubicBezTo>
                  <a:cubicBezTo>
                    <a:pt x="109" y="42"/>
                    <a:pt x="109" y="42"/>
                    <a:pt x="109" y="42"/>
                  </a:cubicBezTo>
                  <a:cubicBezTo>
                    <a:pt x="107" y="44"/>
                    <a:pt x="106" y="42"/>
                    <a:pt x="104" y="44"/>
                  </a:cubicBezTo>
                  <a:cubicBezTo>
                    <a:pt x="101" y="44"/>
                    <a:pt x="98" y="47"/>
                    <a:pt x="95" y="48"/>
                  </a:cubicBezTo>
                  <a:cubicBezTo>
                    <a:pt x="93" y="50"/>
                    <a:pt x="91" y="50"/>
                    <a:pt x="89" y="52"/>
                  </a:cubicBezTo>
                  <a:cubicBezTo>
                    <a:pt x="86" y="53"/>
                    <a:pt x="84" y="55"/>
                    <a:pt x="81" y="56"/>
                  </a:cubicBezTo>
                  <a:cubicBezTo>
                    <a:pt x="80" y="56"/>
                    <a:pt x="80" y="58"/>
                    <a:pt x="79" y="57"/>
                  </a:cubicBezTo>
                  <a:cubicBezTo>
                    <a:pt x="76" y="61"/>
                    <a:pt x="71" y="61"/>
                    <a:pt x="68" y="65"/>
                  </a:cubicBezTo>
                  <a:cubicBezTo>
                    <a:pt x="67" y="65"/>
                    <a:pt x="67" y="65"/>
                    <a:pt x="67" y="65"/>
                  </a:cubicBezTo>
                  <a:cubicBezTo>
                    <a:pt x="67" y="65"/>
                    <a:pt x="66" y="65"/>
                    <a:pt x="66" y="65"/>
                  </a:cubicBezTo>
                  <a:cubicBezTo>
                    <a:pt x="72" y="61"/>
                    <a:pt x="77" y="56"/>
                    <a:pt x="83" y="53"/>
                  </a:cubicBezTo>
                  <a:cubicBezTo>
                    <a:pt x="87" y="51"/>
                    <a:pt x="91" y="49"/>
                    <a:pt x="95" y="47"/>
                  </a:cubicBezTo>
                  <a:cubicBezTo>
                    <a:pt x="96" y="46"/>
                    <a:pt x="97" y="45"/>
                    <a:pt x="98" y="45"/>
                  </a:cubicBezTo>
                  <a:cubicBezTo>
                    <a:pt x="100" y="44"/>
                    <a:pt x="100" y="44"/>
                    <a:pt x="100" y="44"/>
                  </a:cubicBezTo>
                  <a:cubicBezTo>
                    <a:pt x="100" y="45"/>
                    <a:pt x="100" y="45"/>
                    <a:pt x="100" y="45"/>
                  </a:cubicBezTo>
                  <a:cubicBezTo>
                    <a:pt x="102" y="42"/>
                    <a:pt x="106" y="41"/>
                    <a:pt x="109" y="40"/>
                  </a:cubicBezTo>
                  <a:cubicBezTo>
                    <a:pt x="111" y="39"/>
                    <a:pt x="114" y="37"/>
                    <a:pt x="117" y="37"/>
                  </a:cubicBezTo>
                  <a:cubicBezTo>
                    <a:pt x="118" y="34"/>
                    <a:pt x="121" y="37"/>
                    <a:pt x="122" y="35"/>
                  </a:cubicBezTo>
                  <a:cubicBezTo>
                    <a:pt x="131" y="31"/>
                    <a:pt x="142" y="31"/>
                    <a:pt x="151" y="28"/>
                  </a:cubicBezTo>
                  <a:cubicBezTo>
                    <a:pt x="151" y="28"/>
                    <a:pt x="151" y="28"/>
                    <a:pt x="151" y="28"/>
                  </a:cubicBezTo>
                  <a:cubicBezTo>
                    <a:pt x="152" y="28"/>
                    <a:pt x="153" y="27"/>
                    <a:pt x="154" y="28"/>
                  </a:cubicBezTo>
                  <a:cubicBezTo>
                    <a:pt x="153" y="28"/>
                    <a:pt x="153" y="28"/>
                    <a:pt x="152" y="29"/>
                  </a:cubicBezTo>
                  <a:cubicBezTo>
                    <a:pt x="154" y="30"/>
                    <a:pt x="154" y="27"/>
                    <a:pt x="155" y="27"/>
                  </a:cubicBezTo>
                  <a:cubicBezTo>
                    <a:pt x="160" y="28"/>
                    <a:pt x="162" y="25"/>
                    <a:pt x="167" y="25"/>
                  </a:cubicBezTo>
                  <a:cubicBezTo>
                    <a:pt x="167" y="26"/>
                    <a:pt x="167" y="26"/>
                    <a:pt x="167" y="27"/>
                  </a:cubicBezTo>
                  <a:close/>
                  <a:moveTo>
                    <a:pt x="172" y="34"/>
                  </a:moveTo>
                  <a:cubicBezTo>
                    <a:pt x="172" y="33"/>
                    <a:pt x="172" y="33"/>
                    <a:pt x="172" y="33"/>
                  </a:cubicBezTo>
                  <a:cubicBezTo>
                    <a:pt x="173" y="33"/>
                    <a:pt x="173" y="33"/>
                    <a:pt x="173" y="33"/>
                  </a:cubicBezTo>
                  <a:lnTo>
                    <a:pt x="172" y="34"/>
                  </a:lnTo>
                  <a:close/>
                  <a:moveTo>
                    <a:pt x="203" y="72"/>
                  </a:moveTo>
                  <a:cubicBezTo>
                    <a:pt x="203" y="72"/>
                    <a:pt x="203" y="72"/>
                    <a:pt x="202" y="72"/>
                  </a:cubicBezTo>
                  <a:cubicBezTo>
                    <a:pt x="202" y="72"/>
                    <a:pt x="203" y="71"/>
                    <a:pt x="203" y="72"/>
                  </a:cubicBezTo>
                  <a:close/>
                  <a:moveTo>
                    <a:pt x="193" y="39"/>
                  </a:moveTo>
                  <a:cubicBezTo>
                    <a:pt x="192" y="39"/>
                    <a:pt x="192" y="40"/>
                    <a:pt x="191" y="39"/>
                  </a:cubicBezTo>
                  <a:cubicBezTo>
                    <a:pt x="192" y="39"/>
                    <a:pt x="192" y="38"/>
                    <a:pt x="193" y="39"/>
                  </a:cubicBezTo>
                  <a:close/>
                  <a:moveTo>
                    <a:pt x="175" y="33"/>
                  </a:moveTo>
                  <a:cubicBezTo>
                    <a:pt x="175" y="33"/>
                    <a:pt x="175" y="33"/>
                    <a:pt x="175" y="33"/>
                  </a:cubicBezTo>
                  <a:cubicBezTo>
                    <a:pt x="176" y="32"/>
                    <a:pt x="178" y="32"/>
                    <a:pt x="179" y="31"/>
                  </a:cubicBezTo>
                  <a:cubicBezTo>
                    <a:pt x="181" y="31"/>
                    <a:pt x="183" y="31"/>
                    <a:pt x="184" y="30"/>
                  </a:cubicBezTo>
                  <a:cubicBezTo>
                    <a:pt x="184" y="30"/>
                    <a:pt x="185" y="29"/>
                    <a:pt x="185" y="30"/>
                  </a:cubicBezTo>
                  <a:cubicBezTo>
                    <a:pt x="184" y="31"/>
                    <a:pt x="183" y="32"/>
                    <a:pt x="181" y="33"/>
                  </a:cubicBezTo>
                  <a:cubicBezTo>
                    <a:pt x="181" y="32"/>
                    <a:pt x="180" y="34"/>
                    <a:pt x="179" y="34"/>
                  </a:cubicBezTo>
                  <a:cubicBezTo>
                    <a:pt x="178" y="34"/>
                    <a:pt x="177" y="33"/>
                    <a:pt x="175" y="33"/>
                  </a:cubicBezTo>
                  <a:close/>
                  <a:moveTo>
                    <a:pt x="178" y="115"/>
                  </a:moveTo>
                  <a:cubicBezTo>
                    <a:pt x="178" y="115"/>
                    <a:pt x="178" y="115"/>
                    <a:pt x="178" y="115"/>
                  </a:cubicBezTo>
                  <a:cubicBezTo>
                    <a:pt x="176" y="116"/>
                    <a:pt x="176" y="116"/>
                    <a:pt x="176" y="116"/>
                  </a:cubicBezTo>
                  <a:lnTo>
                    <a:pt x="178" y="115"/>
                  </a:lnTo>
                  <a:close/>
                  <a:moveTo>
                    <a:pt x="192" y="54"/>
                  </a:moveTo>
                  <a:cubicBezTo>
                    <a:pt x="193" y="55"/>
                    <a:pt x="193" y="55"/>
                    <a:pt x="193" y="55"/>
                  </a:cubicBezTo>
                  <a:cubicBezTo>
                    <a:pt x="193" y="52"/>
                    <a:pt x="196" y="54"/>
                    <a:pt x="198" y="52"/>
                  </a:cubicBezTo>
                  <a:cubicBezTo>
                    <a:pt x="198" y="53"/>
                    <a:pt x="198" y="53"/>
                    <a:pt x="198" y="53"/>
                  </a:cubicBezTo>
                  <a:cubicBezTo>
                    <a:pt x="197" y="53"/>
                    <a:pt x="196" y="55"/>
                    <a:pt x="194" y="54"/>
                  </a:cubicBezTo>
                  <a:cubicBezTo>
                    <a:pt x="191" y="57"/>
                    <a:pt x="186" y="57"/>
                    <a:pt x="182" y="59"/>
                  </a:cubicBezTo>
                  <a:cubicBezTo>
                    <a:pt x="181" y="60"/>
                    <a:pt x="179" y="60"/>
                    <a:pt x="178" y="61"/>
                  </a:cubicBezTo>
                  <a:cubicBezTo>
                    <a:pt x="177" y="61"/>
                    <a:pt x="177" y="61"/>
                    <a:pt x="176" y="61"/>
                  </a:cubicBezTo>
                  <a:cubicBezTo>
                    <a:pt x="179" y="59"/>
                    <a:pt x="182" y="58"/>
                    <a:pt x="185" y="57"/>
                  </a:cubicBezTo>
                  <a:cubicBezTo>
                    <a:pt x="184" y="57"/>
                    <a:pt x="184" y="57"/>
                    <a:pt x="184" y="57"/>
                  </a:cubicBezTo>
                  <a:cubicBezTo>
                    <a:pt x="185" y="58"/>
                    <a:pt x="187" y="56"/>
                    <a:pt x="188" y="56"/>
                  </a:cubicBezTo>
                  <a:cubicBezTo>
                    <a:pt x="187" y="56"/>
                    <a:pt x="187" y="56"/>
                    <a:pt x="187" y="56"/>
                  </a:cubicBezTo>
                  <a:cubicBezTo>
                    <a:pt x="189" y="55"/>
                    <a:pt x="191" y="56"/>
                    <a:pt x="192" y="54"/>
                  </a:cubicBezTo>
                  <a:close/>
                  <a:moveTo>
                    <a:pt x="194" y="45"/>
                  </a:moveTo>
                  <a:cubicBezTo>
                    <a:pt x="192" y="47"/>
                    <a:pt x="189" y="46"/>
                    <a:pt x="187" y="47"/>
                  </a:cubicBezTo>
                  <a:cubicBezTo>
                    <a:pt x="187" y="46"/>
                    <a:pt x="187" y="46"/>
                    <a:pt x="187" y="46"/>
                  </a:cubicBezTo>
                  <a:cubicBezTo>
                    <a:pt x="186" y="46"/>
                    <a:pt x="185" y="45"/>
                    <a:pt x="184" y="45"/>
                  </a:cubicBezTo>
                  <a:cubicBezTo>
                    <a:pt x="184" y="45"/>
                    <a:pt x="184" y="45"/>
                    <a:pt x="185" y="44"/>
                  </a:cubicBezTo>
                  <a:cubicBezTo>
                    <a:pt x="185" y="44"/>
                    <a:pt x="184" y="44"/>
                    <a:pt x="184" y="44"/>
                  </a:cubicBezTo>
                  <a:cubicBezTo>
                    <a:pt x="184" y="44"/>
                    <a:pt x="184" y="44"/>
                    <a:pt x="184" y="43"/>
                  </a:cubicBezTo>
                  <a:cubicBezTo>
                    <a:pt x="183" y="42"/>
                    <a:pt x="183" y="42"/>
                    <a:pt x="183" y="42"/>
                  </a:cubicBezTo>
                  <a:cubicBezTo>
                    <a:pt x="185" y="42"/>
                    <a:pt x="185" y="41"/>
                    <a:pt x="186" y="40"/>
                  </a:cubicBezTo>
                  <a:cubicBezTo>
                    <a:pt x="186" y="41"/>
                    <a:pt x="186" y="41"/>
                    <a:pt x="186" y="41"/>
                  </a:cubicBezTo>
                  <a:cubicBezTo>
                    <a:pt x="187" y="41"/>
                    <a:pt x="187" y="40"/>
                    <a:pt x="188" y="40"/>
                  </a:cubicBezTo>
                  <a:cubicBezTo>
                    <a:pt x="188" y="40"/>
                    <a:pt x="188" y="40"/>
                    <a:pt x="188" y="40"/>
                  </a:cubicBezTo>
                  <a:cubicBezTo>
                    <a:pt x="187" y="40"/>
                    <a:pt x="187" y="40"/>
                    <a:pt x="187" y="40"/>
                  </a:cubicBezTo>
                  <a:cubicBezTo>
                    <a:pt x="188" y="40"/>
                    <a:pt x="189" y="39"/>
                    <a:pt x="191" y="39"/>
                  </a:cubicBezTo>
                  <a:cubicBezTo>
                    <a:pt x="190" y="40"/>
                    <a:pt x="189" y="39"/>
                    <a:pt x="190" y="40"/>
                  </a:cubicBezTo>
                  <a:cubicBezTo>
                    <a:pt x="191" y="41"/>
                    <a:pt x="193" y="39"/>
                    <a:pt x="195" y="40"/>
                  </a:cubicBezTo>
                  <a:cubicBezTo>
                    <a:pt x="197" y="39"/>
                    <a:pt x="199" y="39"/>
                    <a:pt x="201" y="38"/>
                  </a:cubicBezTo>
                  <a:cubicBezTo>
                    <a:pt x="198" y="40"/>
                    <a:pt x="198" y="40"/>
                    <a:pt x="198" y="40"/>
                  </a:cubicBezTo>
                  <a:cubicBezTo>
                    <a:pt x="195" y="39"/>
                    <a:pt x="192" y="40"/>
                    <a:pt x="190" y="42"/>
                  </a:cubicBezTo>
                  <a:cubicBezTo>
                    <a:pt x="190" y="42"/>
                    <a:pt x="190" y="43"/>
                    <a:pt x="190" y="43"/>
                  </a:cubicBezTo>
                  <a:cubicBezTo>
                    <a:pt x="191" y="41"/>
                    <a:pt x="193" y="43"/>
                    <a:pt x="194" y="41"/>
                  </a:cubicBezTo>
                  <a:cubicBezTo>
                    <a:pt x="197" y="42"/>
                    <a:pt x="199" y="41"/>
                    <a:pt x="202" y="41"/>
                  </a:cubicBezTo>
                  <a:cubicBezTo>
                    <a:pt x="201" y="41"/>
                    <a:pt x="201" y="41"/>
                    <a:pt x="200" y="41"/>
                  </a:cubicBezTo>
                  <a:cubicBezTo>
                    <a:pt x="201" y="42"/>
                    <a:pt x="201" y="42"/>
                    <a:pt x="201" y="42"/>
                  </a:cubicBezTo>
                  <a:cubicBezTo>
                    <a:pt x="201" y="41"/>
                    <a:pt x="201" y="41"/>
                    <a:pt x="202" y="41"/>
                  </a:cubicBezTo>
                  <a:cubicBezTo>
                    <a:pt x="202" y="42"/>
                    <a:pt x="202" y="42"/>
                    <a:pt x="202" y="42"/>
                  </a:cubicBezTo>
                  <a:cubicBezTo>
                    <a:pt x="199" y="43"/>
                    <a:pt x="197" y="44"/>
                    <a:pt x="194" y="45"/>
                  </a:cubicBezTo>
                  <a:close/>
                  <a:moveTo>
                    <a:pt x="207" y="41"/>
                  </a:moveTo>
                  <a:cubicBezTo>
                    <a:pt x="207" y="41"/>
                    <a:pt x="208" y="40"/>
                    <a:pt x="209" y="40"/>
                  </a:cubicBezTo>
                  <a:cubicBezTo>
                    <a:pt x="209" y="40"/>
                    <a:pt x="209" y="40"/>
                    <a:pt x="210" y="40"/>
                  </a:cubicBezTo>
                  <a:cubicBezTo>
                    <a:pt x="209" y="40"/>
                    <a:pt x="209" y="40"/>
                    <a:pt x="209" y="40"/>
                  </a:cubicBezTo>
                  <a:cubicBezTo>
                    <a:pt x="208" y="41"/>
                    <a:pt x="208" y="41"/>
                    <a:pt x="20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10"/>
            <p:cNvSpPr/>
            <p:nvPr/>
          </p:nvSpPr>
          <p:spPr bwMode="auto">
            <a:xfrm>
              <a:off x="4013" y="17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11"/>
            <p:cNvSpPr/>
            <p:nvPr/>
          </p:nvSpPr>
          <p:spPr bwMode="auto">
            <a:xfrm>
              <a:off x="4013" y="17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12"/>
            <p:cNvSpPr/>
            <p:nvPr/>
          </p:nvSpPr>
          <p:spPr bwMode="auto">
            <a:xfrm>
              <a:off x="4008" y="1691"/>
              <a:ext cx="5" cy="5"/>
            </a:xfrm>
            <a:custGeom>
              <a:avLst/>
              <a:gdLst>
                <a:gd name="T0" fmla="*/ 1 w 1"/>
                <a:gd name="T1" fmla="*/ 0 h 1"/>
                <a:gd name="T2" fmla="*/ 1 w 1"/>
                <a:gd name="T3" fmla="*/ 0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1" y="0"/>
                    <a:pt x="0" y="0"/>
                  </a:cubicBezTo>
                  <a:cubicBezTo>
                    <a:pt x="1" y="0"/>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13"/>
            <p:cNvSpPr/>
            <p:nvPr/>
          </p:nvSpPr>
          <p:spPr bwMode="auto">
            <a:xfrm>
              <a:off x="3849" y="2241"/>
              <a:ext cx="0" cy="5"/>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14"/>
            <p:cNvSpPr/>
            <p:nvPr/>
          </p:nvSpPr>
          <p:spPr bwMode="auto">
            <a:xfrm>
              <a:off x="4031" y="1630"/>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15"/>
            <p:cNvSpPr/>
            <p:nvPr/>
          </p:nvSpPr>
          <p:spPr bwMode="auto">
            <a:xfrm>
              <a:off x="3456" y="1738"/>
              <a:ext cx="9" cy="9"/>
            </a:xfrm>
            <a:custGeom>
              <a:avLst/>
              <a:gdLst>
                <a:gd name="T0" fmla="*/ 2 w 2"/>
                <a:gd name="T1" fmla="*/ 0 h 2"/>
                <a:gd name="T2" fmla="*/ 0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0"/>
                    <a:pt x="1" y="1"/>
                    <a:pt x="0" y="1"/>
                  </a:cubicBezTo>
                  <a:cubicBezTo>
                    <a:pt x="0" y="1"/>
                    <a:pt x="0" y="2"/>
                    <a:pt x="1" y="2"/>
                  </a:cubicBezTo>
                  <a:cubicBezTo>
                    <a:pt x="1" y="2"/>
                    <a:pt x="1" y="2"/>
                    <a:pt x="1"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16"/>
            <p:cNvSpPr/>
            <p:nvPr/>
          </p:nvSpPr>
          <p:spPr bwMode="auto">
            <a:xfrm>
              <a:off x="3461" y="1743"/>
              <a:ext cx="4" cy="4"/>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17"/>
            <p:cNvSpPr/>
            <p:nvPr/>
          </p:nvSpPr>
          <p:spPr bwMode="auto">
            <a:xfrm>
              <a:off x="3470" y="17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18"/>
            <p:cNvSpPr/>
            <p:nvPr/>
          </p:nvSpPr>
          <p:spPr bwMode="auto">
            <a:xfrm>
              <a:off x="3943" y="1587"/>
              <a:ext cx="14" cy="5"/>
            </a:xfrm>
            <a:custGeom>
              <a:avLst/>
              <a:gdLst>
                <a:gd name="T0" fmla="*/ 14 w 14"/>
                <a:gd name="T1" fmla="*/ 0 h 5"/>
                <a:gd name="T2" fmla="*/ 0 w 14"/>
                <a:gd name="T3" fmla="*/ 5 h 5"/>
                <a:gd name="T4" fmla="*/ 9 w 14"/>
                <a:gd name="T5" fmla="*/ 0 h 5"/>
                <a:gd name="T6" fmla="*/ 14 w 14"/>
                <a:gd name="T7" fmla="*/ 0 h 5"/>
              </a:gdLst>
              <a:ahLst/>
              <a:cxnLst>
                <a:cxn ang="0">
                  <a:pos x="T0" y="T1"/>
                </a:cxn>
                <a:cxn ang="0">
                  <a:pos x="T2" y="T3"/>
                </a:cxn>
                <a:cxn ang="0">
                  <a:pos x="T4" y="T5"/>
                </a:cxn>
                <a:cxn ang="0">
                  <a:pos x="T6" y="T7"/>
                </a:cxn>
              </a:cxnLst>
              <a:rect l="0" t="0" r="r" b="b"/>
              <a:pathLst>
                <a:path w="14" h="5">
                  <a:moveTo>
                    <a:pt x="14" y="0"/>
                  </a:moveTo>
                  <a:lnTo>
                    <a:pt x="0" y="5"/>
                  </a:lnTo>
                  <a:lnTo>
                    <a:pt x="9" y="0"/>
                  </a:lnTo>
                  <a:lnTo>
                    <a:pt x="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19"/>
            <p:cNvSpPr/>
            <p:nvPr/>
          </p:nvSpPr>
          <p:spPr bwMode="auto">
            <a:xfrm>
              <a:off x="3919" y="1592"/>
              <a:ext cx="14" cy="5"/>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3" y="1"/>
                    <a:pt x="3"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20"/>
            <p:cNvSpPr/>
            <p:nvPr/>
          </p:nvSpPr>
          <p:spPr bwMode="auto">
            <a:xfrm>
              <a:off x="3886" y="1597"/>
              <a:ext cx="28" cy="9"/>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1"/>
                    <a:pt x="6" y="0"/>
                  </a:cubicBezTo>
                  <a:cubicBezTo>
                    <a:pt x="4" y="1"/>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21"/>
            <p:cNvSpPr/>
            <p:nvPr/>
          </p:nvSpPr>
          <p:spPr bwMode="auto">
            <a:xfrm>
              <a:off x="4083" y="1601"/>
              <a:ext cx="5" cy="5"/>
            </a:xfrm>
            <a:custGeom>
              <a:avLst/>
              <a:gdLst>
                <a:gd name="T0" fmla="*/ 1 w 1"/>
                <a:gd name="T1" fmla="*/ 1 h 1"/>
                <a:gd name="T2" fmla="*/ 1 w 1"/>
                <a:gd name="T3" fmla="*/ 0 h 1"/>
                <a:gd name="T4" fmla="*/ 1 w 1"/>
                <a:gd name="T5" fmla="*/ 0 h 1"/>
                <a:gd name="T6" fmla="*/ 1 w 1"/>
                <a:gd name="T7" fmla="*/ 0 h 1"/>
                <a:gd name="T8" fmla="*/ 0 w 1"/>
                <a:gd name="T9" fmla="*/ 0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0"/>
                    <a:pt x="1" y="0"/>
                  </a:cubicBezTo>
                  <a:cubicBezTo>
                    <a:pt x="1" y="0"/>
                    <a:pt x="1" y="0"/>
                    <a:pt x="1" y="0"/>
                  </a:cubicBezTo>
                  <a:cubicBezTo>
                    <a:pt x="1" y="0"/>
                    <a:pt x="1" y="0"/>
                    <a:pt x="1" y="0"/>
                  </a:cubicBezTo>
                  <a:cubicBezTo>
                    <a:pt x="0" y="0"/>
                    <a:pt x="0" y="0"/>
                    <a:pt x="0" y="0"/>
                  </a:cubicBezTo>
                  <a:cubicBezTo>
                    <a:pt x="0"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22"/>
            <p:cNvSpPr/>
            <p:nvPr/>
          </p:nvSpPr>
          <p:spPr bwMode="auto">
            <a:xfrm>
              <a:off x="4074" y="1601"/>
              <a:ext cx="9" cy="5"/>
            </a:xfrm>
            <a:custGeom>
              <a:avLst/>
              <a:gdLst>
                <a:gd name="T0" fmla="*/ 0 w 2"/>
                <a:gd name="T1" fmla="*/ 1 h 1"/>
                <a:gd name="T2" fmla="*/ 0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0" y="1"/>
                    <a:pt x="0" y="1"/>
                  </a:cubicBezTo>
                  <a:cubicBezTo>
                    <a:pt x="0" y="1"/>
                    <a:pt x="1"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23"/>
            <p:cNvSpPr/>
            <p:nvPr/>
          </p:nvSpPr>
          <p:spPr bwMode="auto">
            <a:xfrm>
              <a:off x="3877" y="1606"/>
              <a:ext cx="9" cy="5"/>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0"/>
                    <a:pt x="0" y="1"/>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24"/>
            <p:cNvSpPr/>
            <p:nvPr/>
          </p:nvSpPr>
          <p:spPr bwMode="auto">
            <a:xfrm>
              <a:off x="3863" y="1611"/>
              <a:ext cx="9"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25"/>
            <p:cNvSpPr/>
            <p:nvPr/>
          </p:nvSpPr>
          <p:spPr bwMode="auto">
            <a:xfrm>
              <a:off x="3849" y="1611"/>
              <a:ext cx="14" cy="5"/>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cubicBezTo>
                    <a:pt x="2"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26"/>
            <p:cNvSpPr/>
            <p:nvPr/>
          </p:nvSpPr>
          <p:spPr bwMode="auto">
            <a:xfrm>
              <a:off x="4078" y="1616"/>
              <a:ext cx="10" cy="4"/>
            </a:xfrm>
            <a:custGeom>
              <a:avLst/>
              <a:gdLst>
                <a:gd name="T0" fmla="*/ 1 w 2"/>
                <a:gd name="T1" fmla="*/ 1 h 1"/>
                <a:gd name="T2" fmla="*/ 2 w 2"/>
                <a:gd name="T3" fmla="*/ 1 h 1"/>
                <a:gd name="T4" fmla="*/ 2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2" y="1"/>
                    <a:pt x="2" y="1"/>
                  </a:cubicBezTo>
                  <a:cubicBezTo>
                    <a:pt x="2" y="0"/>
                    <a:pt x="2" y="0"/>
                    <a:pt x="2" y="0"/>
                  </a:cubicBezTo>
                  <a:cubicBezTo>
                    <a:pt x="0"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27"/>
            <p:cNvSpPr/>
            <p:nvPr/>
          </p:nvSpPr>
          <p:spPr bwMode="auto">
            <a:xfrm>
              <a:off x="3779" y="1616"/>
              <a:ext cx="37" cy="9"/>
            </a:xfrm>
            <a:custGeom>
              <a:avLst/>
              <a:gdLst>
                <a:gd name="T0" fmla="*/ 0 w 8"/>
                <a:gd name="T1" fmla="*/ 2 h 2"/>
                <a:gd name="T2" fmla="*/ 8 w 8"/>
                <a:gd name="T3" fmla="*/ 1 h 2"/>
                <a:gd name="T4" fmla="*/ 0 w 8"/>
                <a:gd name="T5" fmla="*/ 2 h 2"/>
              </a:gdLst>
              <a:ahLst/>
              <a:cxnLst>
                <a:cxn ang="0">
                  <a:pos x="T0" y="T1"/>
                </a:cxn>
                <a:cxn ang="0">
                  <a:pos x="T2" y="T3"/>
                </a:cxn>
                <a:cxn ang="0">
                  <a:pos x="T4" y="T5"/>
                </a:cxn>
              </a:cxnLst>
              <a:rect l="0" t="0" r="r" b="b"/>
              <a:pathLst>
                <a:path w="8" h="2">
                  <a:moveTo>
                    <a:pt x="0" y="2"/>
                  </a:moveTo>
                  <a:cubicBezTo>
                    <a:pt x="3" y="2"/>
                    <a:pt x="5" y="1"/>
                    <a:pt x="8" y="1"/>
                  </a:cubicBezTo>
                  <a:cubicBezTo>
                    <a:pt x="5" y="0"/>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28"/>
            <p:cNvSpPr/>
            <p:nvPr/>
          </p:nvSpPr>
          <p:spPr bwMode="auto">
            <a:xfrm>
              <a:off x="3830" y="1616"/>
              <a:ext cx="14" cy="9"/>
            </a:xfrm>
            <a:custGeom>
              <a:avLst/>
              <a:gdLst>
                <a:gd name="T0" fmla="*/ 0 w 3"/>
                <a:gd name="T1" fmla="*/ 1 h 2"/>
                <a:gd name="T2" fmla="*/ 3 w 3"/>
                <a:gd name="T3" fmla="*/ 0 h 2"/>
                <a:gd name="T4" fmla="*/ 0 w 3"/>
                <a:gd name="T5" fmla="*/ 1 h 2"/>
              </a:gdLst>
              <a:ahLst/>
              <a:cxnLst>
                <a:cxn ang="0">
                  <a:pos x="T0" y="T1"/>
                </a:cxn>
                <a:cxn ang="0">
                  <a:pos x="T2" y="T3"/>
                </a:cxn>
                <a:cxn ang="0">
                  <a:pos x="T4" y="T5"/>
                </a:cxn>
              </a:cxnLst>
              <a:rect l="0" t="0" r="r" b="b"/>
              <a:pathLst>
                <a:path w="3" h="2">
                  <a:moveTo>
                    <a:pt x="0" y="1"/>
                  </a:moveTo>
                  <a:cubicBezTo>
                    <a:pt x="1" y="2"/>
                    <a:pt x="2" y="0"/>
                    <a:pt x="3" y="0"/>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29"/>
            <p:cNvSpPr/>
            <p:nvPr/>
          </p:nvSpPr>
          <p:spPr bwMode="auto">
            <a:xfrm>
              <a:off x="4074" y="1620"/>
              <a:ext cx="9" cy="5"/>
            </a:xfrm>
            <a:custGeom>
              <a:avLst/>
              <a:gdLst>
                <a:gd name="T0" fmla="*/ 0 w 9"/>
                <a:gd name="T1" fmla="*/ 5 h 5"/>
                <a:gd name="T2" fmla="*/ 9 w 9"/>
                <a:gd name="T3" fmla="*/ 0 h 5"/>
                <a:gd name="T4" fmla="*/ 0 w 9"/>
                <a:gd name="T5" fmla="*/ 5 h 5"/>
                <a:gd name="T6" fmla="*/ 0 w 9"/>
                <a:gd name="T7" fmla="*/ 5 h 5"/>
              </a:gdLst>
              <a:ahLst/>
              <a:cxnLst>
                <a:cxn ang="0">
                  <a:pos x="T0" y="T1"/>
                </a:cxn>
                <a:cxn ang="0">
                  <a:pos x="T2" y="T3"/>
                </a:cxn>
                <a:cxn ang="0">
                  <a:pos x="T4" y="T5"/>
                </a:cxn>
                <a:cxn ang="0">
                  <a:pos x="T6" y="T7"/>
                </a:cxn>
              </a:cxnLst>
              <a:rect l="0" t="0" r="r" b="b"/>
              <a:pathLst>
                <a:path w="9" h="5">
                  <a:moveTo>
                    <a:pt x="0" y="5"/>
                  </a:moveTo>
                  <a:lnTo>
                    <a:pt x="9" y="0"/>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Rectangle 30"/>
            <p:cNvSpPr>
              <a:spLocks noChangeArrowheads="1"/>
            </p:cNvSpPr>
            <p:nvPr/>
          </p:nvSpPr>
          <p:spPr bwMode="auto">
            <a:xfrm>
              <a:off x="3147" y="1625"/>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19" name="Freeform 31"/>
            <p:cNvSpPr/>
            <p:nvPr/>
          </p:nvSpPr>
          <p:spPr bwMode="auto">
            <a:xfrm>
              <a:off x="3816" y="1620"/>
              <a:ext cx="5" cy="5"/>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0"/>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32"/>
            <p:cNvSpPr/>
            <p:nvPr/>
          </p:nvSpPr>
          <p:spPr bwMode="auto">
            <a:xfrm>
              <a:off x="4111" y="1625"/>
              <a:ext cx="5" cy="5"/>
            </a:xfrm>
            <a:custGeom>
              <a:avLst/>
              <a:gdLst>
                <a:gd name="T0" fmla="*/ 1 w 1"/>
                <a:gd name="T1" fmla="*/ 1 h 1"/>
                <a:gd name="T2" fmla="*/ 0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1"/>
                    <a:pt x="0" y="1"/>
                  </a:cubicBezTo>
                  <a:cubicBezTo>
                    <a:pt x="0" y="1"/>
                    <a:pt x="0" y="1"/>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33"/>
            <p:cNvSpPr/>
            <p:nvPr/>
          </p:nvSpPr>
          <p:spPr bwMode="auto">
            <a:xfrm>
              <a:off x="3741" y="1630"/>
              <a:ext cx="28" cy="4"/>
            </a:xfrm>
            <a:custGeom>
              <a:avLst/>
              <a:gdLst>
                <a:gd name="T0" fmla="*/ 2 w 6"/>
                <a:gd name="T1" fmla="*/ 0 h 1"/>
                <a:gd name="T2" fmla="*/ 3 w 6"/>
                <a:gd name="T3" fmla="*/ 1 h 1"/>
                <a:gd name="T4" fmla="*/ 6 w 6"/>
                <a:gd name="T5" fmla="*/ 0 h 1"/>
                <a:gd name="T6" fmla="*/ 0 w 6"/>
                <a:gd name="T7" fmla="*/ 1 h 1"/>
                <a:gd name="T8" fmla="*/ 2 w 6"/>
                <a:gd name="T9" fmla="*/ 0 h 1"/>
              </a:gdLst>
              <a:ahLst/>
              <a:cxnLst>
                <a:cxn ang="0">
                  <a:pos x="T0" y="T1"/>
                </a:cxn>
                <a:cxn ang="0">
                  <a:pos x="T2" y="T3"/>
                </a:cxn>
                <a:cxn ang="0">
                  <a:pos x="T4" y="T5"/>
                </a:cxn>
                <a:cxn ang="0">
                  <a:pos x="T6" y="T7"/>
                </a:cxn>
                <a:cxn ang="0">
                  <a:pos x="T8" y="T9"/>
                </a:cxn>
              </a:cxnLst>
              <a:rect l="0" t="0" r="r" b="b"/>
              <a:pathLst>
                <a:path w="6" h="1">
                  <a:moveTo>
                    <a:pt x="2" y="0"/>
                  </a:moveTo>
                  <a:cubicBezTo>
                    <a:pt x="3" y="1"/>
                    <a:pt x="3" y="1"/>
                    <a:pt x="3" y="1"/>
                  </a:cubicBezTo>
                  <a:cubicBezTo>
                    <a:pt x="4" y="0"/>
                    <a:pt x="5" y="0"/>
                    <a:pt x="6" y="0"/>
                  </a:cubicBezTo>
                  <a:cubicBezTo>
                    <a:pt x="4" y="0"/>
                    <a:pt x="1" y="0"/>
                    <a:pt x="0" y="1"/>
                  </a:cubicBezTo>
                  <a:cubicBezTo>
                    <a:pt x="0"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34"/>
            <p:cNvSpPr/>
            <p:nvPr/>
          </p:nvSpPr>
          <p:spPr bwMode="auto">
            <a:xfrm>
              <a:off x="4050" y="1625"/>
              <a:ext cx="28" cy="33"/>
            </a:xfrm>
            <a:custGeom>
              <a:avLst/>
              <a:gdLst>
                <a:gd name="T0" fmla="*/ 3 w 6"/>
                <a:gd name="T1" fmla="*/ 1 h 7"/>
                <a:gd name="T2" fmla="*/ 0 w 6"/>
                <a:gd name="T3" fmla="*/ 2 h 7"/>
                <a:gd name="T4" fmla="*/ 3 w 6"/>
                <a:gd name="T5" fmla="*/ 2 h 7"/>
                <a:gd name="T6" fmla="*/ 1 w 6"/>
                <a:gd name="T7" fmla="*/ 3 h 7"/>
                <a:gd name="T8" fmla="*/ 2 w 6"/>
                <a:gd name="T9" fmla="*/ 3 h 7"/>
                <a:gd name="T10" fmla="*/ 2 w 6"/>
                <a:gd name="T11" fmla="*/ 3 h 7"/>
                <a:gd name="T12" fmla="*/ 4 w 6"/>
                <a:gd name="T13" fmla="*/ 4 h 7"/>
                <a:gd name="T14" fmla="*/ 4 w 6"/>
                <a:gd name="T15" fmla="*/ 4 h 7"/>
                <a:gd name="T16" fmla="*/ 4 w 6"/>
                <a:gd name="T17" fmla="*/ 5 h 7"/>
                <a:gd name="T18" fmla="*/ 1 w 6"/>
                <a:gd name="T19" fmla="*/ 6 h 7"/>
                <a:gd name="T20" fmla="*/ 1 w 6"/>
                <a:gd name="T21" fmla="*/ 7 h 7"/>
                <a:gd name="T22" fmla="*/ 4 w 6"/>
                <a:gd name="T23" fmla="*/ 6 h 7"/>
                <a:gd name="T24" fmla="*/ 4 w 6"/>
                <a:gd name="T25" fmla="*/ 7 h 7"/>
                <a:gd name="T26" fmla="*/ 5 w 6"/>
                <a:gd name="T27" fmla="*/ 7 h 7"/>
                <a:gd name="T28" fmla="*/ 5 w 6"/>
                <a:gd name="T29" fmla="*/ 5 h 7"/>
                <a:gd name="T30" fmla="*/ 4 w 6"/>
                <a:gd name="T31" fmla="*/ 2 h 7"/>
                <a:gd name="T32" fmla="*/ 3 w 6"/>
                <a:gd name="T3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7">
                  <a:moveTo>
                    <a:pt x="3" y="1"/>
                  </a:moveTo>
                  <a:cubicBezTo>
                    <a:pt x="2" y="1"/>
                    <a:pt x="1" y="0"/>
                    <a:pt x="0" y="2"/>
                  </a:cubicBezTo>
                  <a:cubicBezTo>
                    <a:pt x="1" y="2"/>
                    <a:pt x="2" y="1"/>
                    <a:pt x="3" y="2"/>
                  </a:cubicBezTo>
                  <a:cubicBezTo>
                    <a:pt x="3" y="3"/>
                    <a:pt x="2" y="3"/>
                    <a:pt x="1" y="3"/>
                  </a:cubicBezTo>
                  <a:cubicBezTo>
                    <a:pt x="2" y="3"/>
                    <a:pt x="2" y="3"/>
                    <a:pt x="2" y="3"/>
                  </a:cubicBezTo>
                  <a:cubicBezTo>
                    <a:pt x="2" y="3"/>
                    <a:pt x="2" y="3"/>
                    <a:pt x="2" y="3"/>
                  </a:cubicBezTo>
                  <a:cubicBezTo>
                    <a:pt x="3" y="2"/>
                    <a:pt x="4" y="3"/>
                    <a:pt x="4" y="4"/>
                  </a:cubicBezTo>
                  <a:cubicBezTo>
                    <a:pt x="4" y="4"/>
                    <a:pt x="4" y="4"/>
                    <a:pt x="4" y="4"/>
                  </a:cubicBezTo>
                  <a:cubicBezTo>
                    <a:pt x="3" y="4"/>
                    <a:pt x="4" y="4"/>
                    <a:pt x="4" y="5"/>
                  </a:cubicBezTo>
                  <a:cubicBezTo>
                    <a:pt x="3" y="6"/>
                    <a:pt x="2" y="5"/>
                    <a:pt x="1" y="6"/>
                  </a:cubicBezTo>
                  <a:cubicBezTo>
                    <a:pt x="1" y="7"/>
                    <a:pt x="1" y="7"/>
                    <a:pt x="1" y="7"/>
                  </a:cubicBezTo>
                  <a:cubicBezTo>
                    <a:pt x="2" y="6"/>
                    <a:pt x="3" y="7"/>
                    <a:pt x="4" y="6"/>
                  </a:cubicBezTo>
                  <a:cubicBezTo>
                    <a:pt x="4" y="6"/>
                    <a:pt x="4" y="6"/>
                    <a:pt x="4" y="7"/>
                  </a:cubicBezTo>
                  <a:cubicBezTo>
                    <a:pt x="5" y="7"/>
                    <a:pt x="5" y="7"/>
                    <a:pt x="5" y="7"/>
                  </a:cubicBezTo>
                  <a:cubicBezTo>
                    <a:pt x="5" y="6"/>
                    <a:pt x="6" y="5"/>
                    <a:pt x="5" y="5"/>
                  </a:cubicBezTo>
                  <a:cubicBezTo>
                    <a:pt x="6" y="4"/>
                    <a:pt x="3" y="3"/>
                    <a:pt x="4" y="2"/>
                  </a:cubicBezTo>
                  <a:lnTo>
                    <a:pt x="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35"/>
            <p:cNvSpPr/>
            <p:nvPr/>
          </p:nvSpPr>
          <p:spPr bwMode="auto">
            <a:xfrm>
              <a:off x="4083" y="1630"/>
              <a:ext cx="23" cy="4"/>
            </a:xfrm>
            <a:custGeom>
              <a:avLst/>
              <a:gdLst>
                <a:gd name="T0" fmla="*/ 2 w 5"/>
                <a:gd name="T1" fmla="*/ 1 h 1"/>
                <a:gd name="T2" fmla="*/ 5 w 5"/>
                <a:gd name="T3" fmla="*/ 0 h 1"/>
                <a:gd name="T4" fmla="*/ 0 w 5"/>
                <a:gd name="T5" fmla="*/ 1 h 1"/>
                <a:gd name="T6" fmla="*/ 2 w 5"/>
                <a:gd name="T7" fmla="*/ 1 h 1"/>
              </a:gdLst>
              <a:ahLst/>
              <a:cxnLst>
                <a:cxn ang="0">
                  <a:pos x="T0" y="T1"/>
                </a:cxn>
                <a:cxn ang="0">
                  <a:pos x="T2" y="T3"/>
                </a:cxn>
                <a:cxn ang="0">
                  <a:pos x="T4" y="T5"/>
                </a:cxn>
                <a:cxn ang="0">
                  <a:pos x="T6" y="T7"/>
                </a:cxn>
              </a:cxnLst>
              <a:rect l="0" t="0" r="r" b="b"/>
              <a:pathLst>
                <a:path w="5" h="1">
                  <a:moveTo>
                    <a:pt x="2" y="1"/>
                  </a:moveTo>
                  <a:cubicBezTo>
                    <a:pt x="3" y="0"/>
                    <a:pt x="4" y="1"/>
                    <a:pt x="5" y="0"/>
                  </a:cubicBezTo>
                  <a:cubicBezTo>
                    <a:pt x="3" y="0"/>
                    <a:pt x="2" y="1"/>
                    <a:pt x="0" y="1"/>
                  </a:cubicBezTo>
                  <a:cubicBezTo>
                    <a:pt x="0" y="1"/>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36"/>
            <p:cNvSpPr/>
            <p:nvPr/>
          </p:nvSpPr>
          <p:spPr bwMode="auto">
            <a:xfrm>
              <a:off x="3718" y="1634"/>
              <a:ext cx="19" cy="5"/>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1" y="1"/>
                    <a:pt x="3" y="1"/>
                    <a:pt x="4" y="0"/>
                  </a:cubicBezTo>
                  <a:cubicBezTo>
                    <a:pt x="3"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37"/>
            <p:cNvSpPr/>
            <p:nvPr/>
          </p:nvSpPr>
          <p:spPr bwMode="auto">
            <a:xfrm>
              <a:off x="4041" y="1639"/>
              <a:ext cx="9" cy="5"/>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0"/>
                    <a:pt x="2" y="0"/>
                  </a:cubicBezTo>
                  <a:cubicBezTo>
                    <a:pt x="0" y="1"/>
                    <a:pt x="0" y="1"/>
                    <a:pt x="0" y="1"/>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38"/>
            <p:cNvSpPr/>
            <p:nvPr/>
          </p:nvSpPr>
          <p:spPr bwMode="auto">
            <a:xfrm>
              <a:off x="4088" y="1639"/>
              <a:ext cx="9"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39"/>
            <p:cNvSpPr/>
            <p:nvPr/>
          </p:nvSpPr>
          <p:spPr bwMode="auto">
            <a:xfrm>
              <a:off x="4083" y="1639"/>
              <a:ext cx="5" cy="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40"/>
            <p:cNvSpPr/>
            <p:nvPr/>
          </p:nvSpPr>
          <p:spPr bwMode="auto">
            <a:xfrm>
              <a:off x="3699" y="1639"/>
              <a:ext cx="5" cy="5"/>
            </a:xfrm>
            <a:custGeom>
              <a:avLst/>
              <a:gdLst>
                <a:gd name="T0" fmla="*/ 1 w 1"/>
                <a:gd name="T1" fmla="*/ 1 h 1"/>
                <a:gd name="T2" fmla="*/ 1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1"/>
                    <a:pt x="0" y="0"/>
                    <a:pt x="0" y="1"/>
                  </a:cubicBezTo>
                  <a:cubicBezTo>
                    <a:pt x="1"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41"/>
            <p:cNvSpPr/>
            <p:nvPr/>
          </p:nvSpPr>
          <p:spPr bwMode="auto">
            <a:xfrm>
              <a:off x="3685" y="1648"/>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42"/>
            <p:cNvSpPr/>
            <p:nvPr/>
          </p:nvSpPr>
          <p:spPr bwMode="auto">
            <a:xfrm>
              <a:off x="4050" y="1644"/>
              <a:ext cx="5" cy="4"/>
            </a:xfrm>
            <a:custGeom>
              <a:avLst/>
              <a:gdLst>
                <a:gd name="T0" fmla="*/ 5 w 5"/>
                <a:gd name="T1" fmla="*/ 0 h 4"/>
                <a:gd name="T2" fmla="*/ 0 w 5"/>
                <a:gd name="T3" fmla="*/ 4 h 4"/>
                <a:gd name="T4" fmla="*/ 5 w 5"/>
                <a:gd name="T5" fmla="*/ 0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43"/>
            <p:cNvSpPr/>
            <p:nvPr/>
          </p:nvSpPr>
          <p:spPr bwMode="auto">
            <a:xfrm>
              <a:off x="4036" y="1648"/>
              <a:ext cx="10" cy="5"/>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2"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44"/>
            <p:cNvSpPr/>
            <p:nvPr/>
          </p:nvSpPr>
          <p:spPr bwMode="auto">
            <a:xfrm>
              <a:off x="3652" y="1653"/>
              <a:ext cx="14" cy="5"/>
            </a:xfrm>
            <a:custGeom>
              <a:avLst/>
              <a:gdLst>
                <a:gd name="T0" fmla="*/ 2 w 3"/>
                <a:gd name="T1" fmla="*/ 0 h 1"/>
                <a:gd name="T2" fmla="*/ 0 w 3"/>
                <a:gd name="T3" fmla="*/ 1 h 1"/>
                <a:gd name="T4" fmla="*/ 1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1" y="1"/>
                    <a:pt x="0" y="1"/>
                  </a:cubicBezTo>
                  <a:cubicBezTo>
                    <a:pt x="1" y="1"/>
                    <a:pt x="1" y="1"/>
                    <a:pt x="1" y="1"/>
                  </a:cubicBezTo>
                  <a:cubicBezTo>
                    <a:pt x="2" y="1"/>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45"/>
            <p:cNvSpPr/>
            <p:nvPr/>
          </p:nvSpPr>
          <p:spPr bwMode="auto">
            <a:xfrm>
              <a:off x="3648" y="1658"/>
              <a:ext cx="4" cy="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46"/>
            <p:cNvSpPr/>
            <p:nvPr/>
          </p:nvSpPr>
          <p:spPr bwMode="auto">
            <a:xfrm>
              <a:off x="4046" y="1658"/>
              <a:ext cx="4" cy="5"/>
            </a:xfrm>
            <a:custGeom>
              <a:avLst/>
              <a:gdLst>
                <a:gd name="T0" fmla="*/ 0 w 4"/>
                <a:gd name="T1" fmla="*/ 5 h 5"/>
                <a:gd name="T2" fmla="*/ 4 w 4"/>
                <a:gd name="T3" fmla="*/ 0 h 5"/>
                <a:gd name="T4" fmla="*/ 0 w 4"/>
                <a:gd name="T5" fmla="*/ 5 h 5"/>
                <a:gd name="T6" fmla="*/ 0 w 4"/>
                <a:gd name="T7" fmla="*/ 5 h 5"/>
              </a:gdLst>
              <a:ahLst/>
              <a:cxnLst>
                <a:cxn ang="0">
                  <a:pos x="T0" y="T1"/>
                </a:cxn>
                <a:cxn ang="0">
                  <a:pos x="T2" y="T3"/>
                </a:cxn>
                <a:cxn ang="0">
                  <a:pos x="T4" y="T5"/>
                </a:cxn>
                <a:cxn ang="0">
                  <a:pos x="T6" y="T7"/>
                </a:cxn>
              </a:cxnLst>
              <a:rect l="0" t="0" r="r" b="b"/>
              <a:pathLst>
                <a:path w="4" h="5">
                  <a:moveTo>
                    <a:pt x="0" y="5"/>
                  </a:moveTo>
                  <a:lnTo>
                    <a:pt x="4" y="0"/>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47"/>
            <p:cNvSpPr/>
            <p:nvPr/>
          </p:nvSpPr>
          <p:spPr bwMode="auto">
            <a:xfrm>
              <a:off x="3713" y="1658"/>
              <a:ext cx="5" cy="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0"/>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48"/>
            <p:cNvSpPr/>
            <p:nvPr/>
          </p:nvSpPr>
          <p:spPr bwMode="auto">
            <a:xfrm>
              <a:off x="4055" y="1667"/>
              <a:ext cx="0" cy="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49"/>
            <p:cNvSpPr/>
            <p:nvPr/>
          </p:nvSpPr>
          <p:spPr bwMode="auto">
            <a:xfrm>
              <a:off x="4055" y="16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50"/>
            <p:cNvSpPr/>
            <p:nvPr/>
          </p:nvSpPr>
          <p:spPr bwMode="auto">
            <a:xfrm>
              <a:off x="3989" y="1672"/>
              <a:ext cx="10" cy="0"/>
            </a:xfrm>
            <a:custGeom>
              <a:avLst/>
              <a:gdLst>
                <a:gd name="T0" fmla="*/ 10 w 10"/>
                <a:gd name="T1" fmla="*/ 0 w 10"/>
                <a:gd name="T2" fmla="*/ 5 w 10"/>
                <a:gd name="T3" fmla="*/ 10 w 10"/>
              </a:gdLst>
              <a:ahLst/>
              <a:cxnLst>
                <a:cxn ang="0">
                  <a:pos x="T0" y="0"/>
                </a:cxn>
                <a:cxn ang="0">
                  <a:pos x="T1" y="0"/>
                </a:cxn>
                <a:cxn ang="0">
                  <a:pos x="T2" y="0"/>
                </a:cxn>
                <a:cxn ang="0">
                  <a:pos x="T3" y="0"/>
                </a:cxn>
              </a:cxnLst>
              <a:rect l="0" t="0" r="r" b="b"/>
              <a:pathLst>
                <a:path w="10">
                  <a:moveTo>
                    <a:pt x="10" y="0"/>
                  </a:moveTo>
                  <a:lnTo>
                    <a:pt x="0" y="0"/>
                  </a:lnTo>
                  <a:lnTo>
                    <a:pt x="5"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51"/>
            <p:cNvSpPr/>
            <p:nvPr/>
          </p:nvSpPr>
          <p:spPr bwMode="auto">
            <a:xfrm>
              <a:off x="4069" y="1672"/>
              <a:ext cx="5" cy="5"/>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52"/>
            <p:cNvSpPr/>
            <p:nvPr/>
          </p:nvSpPr>
          <p:spPr bwMode="auto">
            <a:xfrm>
              <a:off x="3994" y="1681"/>
              <a:ext cx="9" cy="5"/>
            </a:xfrm>
            <a:custGeom>
              <a:avLst/>
              <a:gdLst>
                <a:gd name="T0" fmla="*/ 1 w 2"/>
                <a:gd name="T1" fmla="*/ 0 h 1"/>
                <a:gd name="T2" fmla="*/ 1 w 2"/>
                <a:gd name="T3" fmla="*/ 0 h 1"/>
                <a:gd name="T4" fmla="*/ 0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1" y="0"/>
                  </a:cubicBezTo>
                  <a:cubicBezTo>
                    <a:pt x="1" y="1"/>
                    <a:pt x="0" y="1"/>
                    <a:pt x="0" y="1"/>
                  </a:cubicBezTo>
                  <a:cubicBezTo>
                    <a:pt x="0" y="1"/>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53"/>
            <p:cNvSpPr/>
            <p:nvPr/>
          </p:nvSpPr>
          <p:spPr bwMode="auto">
            <a:xfrm>
              <a:off x="4106" y="1681"/>
              <a:ext cx="5" cy="5"/>
            </a:xfrm>
            <a:custGeom>
              <a:avLst/>
              <a:gdLst>
                <a:gd name="T0" fmla="*/ 0 w 5"/>
                <a:gd name="T1" fmla="*/ 5 h 5"/>
                <a:gd name="T2" fmla="*/ 5 w 5"/>
                <a:gd name="T3" fmla="*/ 0 h 5"/>
                <a:gd name="T4" fmla="*/ 0 w 5"/>
                <a:gd name="T5" fmla="*/ 0 h 5"/>
                <a:gd name="T6" fmla="*/ 0 w 5"/>
                <a:gd name="T7" fmla="*/ 5 h 5"/>
              </a:gdLst>
              <a:ahLst/>
              <a:cxnLst>
                <a:cxn ang="0">
                  <a:pos x="T0" y="T1"/>
                </a:cxn>
                <a:cxn ang="0">
                  <a:pos x="T2" y="T3"/>
                </a:cxn>
                <a:cxn ang="0">
                  <a:pos x="T4" y="T5"/>
                </a:cxn>
                <a:cxn ang="0">
                  <a:pos x="T6" y="T7"/>
                </a:cxn>
              </a:cxnLst>
              <a:rect l="0" t="0" r="r" b="b"/>
              <a:pathLst>
                <a:path w="5" h="5">
                  <a:moveTo>
                    <a:pt x="0" y="5"/>
                  </a:moveTo>
                  <a:lnTo>
                    <a:pt x="5" y="0"/>
                  </a:lnTo>
                  <a:lnTo>
                    <a:pt x="0"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54"/>
            <p:cNvSpPr/>
            <p:nvPr/>
          </p:nvSpPr>
          <p:spPr bwMode="auto">
            <a:xfrm>
              <a:off x="4083" y="1691"/>
              <a:ext cx="42" cy="9"/>
            </a:xfrm>
            <a:custGeom>
              <a:avLst/>
              <a:gdLst>
                <a:gd name="T0" fmla="*/ 4 w 9"/>
                <a:gd name="T1" fmla="*/ 1 h 2"/>
                <a:gd name="T2" fmla="*/ 0 w 9"/>
                <a:gd name="T3" fmla="*/ 2 h 2"/>
                <a:gd name="T4" fmla="*/ 3 w 9"/>
                <a:gd name="T5" fmla="*/ 2 h 2"/>
                <a:gd name="T6" fmla="*/ 7 w 9"/>
                <a:gd name="T7" fmla="*/ 1 h 2"/>
                <a:gd name="T8" fmla="*/ 9 w 9"/>
                <a:gd name="T9" fmla="*/ 0 h 2"/>
                <a:gd name="T10" fmla="*/ 4 w 9"/>
                <a:gd name="T11" fmla="*/ 1 h 2"/>
              </a:gdLst>
              <a:ahLst/>
              <a:cxnLst>
                <a:cxn ang="0">
                  <a:pos x="T0" y="T1"/>
                </a:cxn>
                <a:cxn ang="0">
                  <a:pos x="T2" y="T3"/>
                </a:cxn>
                <a:cxn ang="0">
                  <a:pos x="T4" y="T5"/>
                </a:cxn>
                <a:cxn ang="0">
                  <a:pos x="T6" y="T7"/>
                </a:cxn>
                <a:cxn ang="0">
                  <a:pos x="T8" y="T9"/>
                </a:cxn>
                <a:cxn ang="0">
                  <a:pos x="T10" y="T11"/>
                </a:cxn>
              </a:cxnLst>
              <a:rect l="0" t="0" r="r" b="b"/>
              <a:pathLst>
                <a:path w="9" h="2">
                  <a:moveTo>
                    <a:pt x="4" y="1"/>
                  </a:moveTo>
                  <a:cubicBezTo>
                    <a:pt x="3" y="1"/>
                    <a:pt x="2" y="2"/>
                    <a:pt x="0" y="2"/>
                  </a:cubicBezTo>
                  <a:cubicBezTo>
                    <a:pt x="1" y="2"/>
                    <a:pt x="2" y="2"/>
                    <a:pt x="3" y="2"/>
                  </a:cubicBezTo>
                  <a:cubicBezTo>
                    <a:pt x="4" y="2"/>
                    <a:pt x="5" y="1"/>
                    <a:pt x="7" y="1"/>
                  </a:cubicBezTo>
                  <a:cubicBezTo>
                    <a:pt x="7" y="1"/>
                    <a:pt x="9" y="1"/>
                    <a:pt x="9" y="0"/>
                  </a:cubicBezTo>
                  <a:cubicBezTo>
                    <a:pt x="7" y="1"/>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55"/>
            <p:cNvSpPr/>
            <p:nvPr/>
          </p:nvSpPr>
          <p:spPr bwMode="auto">
            <a:xfrm>
              <a:off x="3999" y="1681"/>
              <a:ext cx="79" cy="29"/>
            </a:xfrm>
            <a:custGeom>
              <a:avLst/>
              <a:gdLst>
                <a:gd name="T0" fmla="*/ 17 w 17"/>
                <a:gd name="T1" fmla="*/ 5 h 6"/>
                <a:gd name="T2" fmla="*/ 15 w 17"/>
                <a:gd name="T3" fmla="*/ 5 h 6"/>
                <a:gd name="T4" fmla="*/ 16 w 17"/>
                <a:gd name="T5" fmla="*/ 1 h 6"/>
                <a:gd name="T6" fmla="*/ 13 w 17"/>
                <a:gd name="T7" fmla="*/ 3 h 6"/>
                <a:gd name="T8" fmla="*/ 12 w 17"/>
                <a:gd name="T9" fmla="*/ 2 h 6"/>
                <a:gd name="T10" fmla="*/ 5 w 17"/>
                <a:gd name="T11" fmla="*/ 3 h 6"/>
                <a:gd name="T12" fmla="*/ 0 w 17"/>
                <a:gd name="T13" fmla="*/ 6 h 6"/>
                <a:gd name="T14" fmla="*/ 4 w 17"/>
                <a:gd name="T15" fmla="*/ 5 h 6"/>
                <a:gd name="T16" fmla="*/ 8 w 17"/>
                <a:gd name="T17" fmla="*/ 4 h 6"/>
                <a:gd name="T18" fmla="*/ 7 w 17"/>
                <a:gd name="T19" fmla="*/ 4 h 6"/>
                <a:gd name="T20" fmla="*/ 12 w 17"/>
                <a:gd name="T21" fmla="*/ 3 h 6"/>
                <a:gd name="T22" fmla="*/ 9 w 17"/>
                <a:gd name="T23" fmla="*/ 4 h 6"/>
                <a:gd name="T24" fmla="*/ 14 w 17"/>
                <a:gd name="T25" fmla="*/ 3 h 6"/>
                <a:gd name="T26" fmla="*/ 14 w 17"/>
                <a:gd name="T27" fmla="*/ 6 h 6"/>
                <a:gd name="T28" fmla="*/ 16 w 17"/>
                <a:gd name="T29" fmla="*/ 5 h 6"/>
                <a:gd name="T30" fmla="*/ 16 w 17"/>
                <a:gd name="T31" fmla="*/ 6 h 6"/>
                <a:gd name="T32" fmla="*/ 17 w 17"/>
                <a:gd name="T3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6">
                  <a:moveTo>
                    <a:pt x="17" y="5"/>
                  </a:moveTo>
                  <a:cubicBezTo>
                    <a:pt x="16" y="5"/>
                    <a:pt x="16" y="5"/>
                    <a:pt x="15" y="5"/>
                  </a:cubicBezTo>
                  <a:cubicBezTo>
                    <a:pt x="15" y="4"/>
                    <a:pt x="16" y="2"/>
                    <a:pt x="16" y="1"/>
                  </a:cubicBezTo>
                  <a:cubicBezTo>
                    <a:pt x="15" y="0"/>
                    <a:pt x="14" y="3"/>
                    <a:pt x="13" y="3"/>
                  </a:cubicBezTo>
                  <a:cubicBezTo>
                    <a:pt x="12" y="2"/>
                    <a:pt x="12" y="2"/>
                    <a:pt x="12" y="2"/>
                  </a:cubicBezTo>
                  <a:cubicBezTo>
                    <a:pt x="10" y="2"/>
                    <a:pt x="7" y="4"/>
                    <a:pt x="5" y="3"/>
                  </a:cubicBezTo>
                  <a:cubicBezTo>
                    <a:pt x="3" y="5"/>
                    <a:pt x="1" y="5"/>
                    <a:pt x="0" y="6"/>
                  </a:cubicBezTo>
                  <a:cubicBezTo>
                    <a:pt x="4" y="5"/>
                    <a:pt x="4" y="5"/>
                    <a:pt x="4" y="5"/>
                  </a:cubicBezTo>
                  <a:cubicBezTo>
                    <a:pt x="5" y="3"/>
                    <a:pt x="7" y="6"/>
                    <a:pt x="8" y="4"/>
                  </a:cubicBezTo>
                  <a:cubicBezTo>
                    <a:pt x="8" y="5"/>
                    <a:pt x="8" y="4"/>
                    <a:pt x="7" y="4"/>
                  </a:cubicBezTo>
                  <a:cubicBezTo>
                    <a:pt x="9" y="3"/>
                    <a:pt x="10" y="2"/>
                    <a:pt x="12" y="3"/>
                  </a:cubicBezTo>
                  <a:cubicBezTo>
                    <a:pt x="9" y="4"/>
                    <a:pt x="9" y="4"/>
                    <a:pt x="9" y="4"/>
                  </a:cubicBezTo>
                  <a:cubicBezTo>
                    <a:pt x="11" y="4"/>
                    <a:pt x="12" y="4"/>
                    <a:pt x="14" y="3"/>
                  </a:cubicBezTo>
                  <a:cubicBezTo>
                    <a:pt x="16" y="3"/>
                    <a:pt x="14" y="5"/>
                    <a:pt x="14" y="6"/>
                  </a:cubicBezTo>
                  <a:cubicBezTo>
                    <a:pt x="15" y="6"/>
                    <a:pt x="15" y="5"/>
                    <a:pt x="16" y="5"/>
                  </a:cubicBezTo>
                  <a:cubicBezTo>
                    <a:pt x="16" y="6"/>
                    <a:pt x="16" y="6"/>
                    <a:pt x="16" y="6"/>
                  </a:cubicBezTo>
                  <a:cubicBezTo>
                    <a:pt x="16" y="6"/>
                    <a:pt x="17" y="5"/>
                    <a:pt x="1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56"/>
            <p:cNvSpPr/>
            <p:nvPr/>
          </p:nvSpPr>
          <p:spPr bwMode="auto">
            <a:xfrm>
              <a:off x="4074" y="1686"/>
              <a:ext cx="14" cy="10"/>
            </a:xfrm>
            <a:custGeom>
              <a:avLst/>
              <a:gdLst>
                <a:gd name="T0" fmla="*/ 0 w 3"/>
                <a:gd name="T1" fmla="*/ 1 h 2"/>
                <a:gd name="T2" fmla="*/ 3 w 3"/>
                <a:gd name="T3" fmla="*/ 0 h 2"/>
                <a:gd name="T4" fmla="*/ 0 w 3"/>
                <a:gd name="T5" fmla="*/ 1 h 2"/>
              </a:gdLst>
              <a:ahLst/>
              <a:cxnLst>
                <a:cxn ang="0">
                  <a:pos x="T0" y="T1"/>
                </a:cxn>
                <a:cxn ang="0">
                  <a:pos x="T2" y="T3"/>
                </a:cxn>
                <a:cxn ang="0">
                  <a:pos x="T4" y="T5"/>
                </a:cxn>
              </a:cxnLst>
              <a:rect l="0" t="0" r="r" b="b"/>
              <a:pathLst>
                <a:path w="3" h="2">
                  <a:moveTo>
                    <a:pt x="0" y="1"/>
                  </a:moveTo>
                  <a:cubicBezTo>
                    <a:pt x="1" y="2"/>
                    <a:pt x="2" y="1"/>
                    <a:pt x="3" y="0"/>
                  </a:cubicBezTo>
                  <a:cubicBezTo>
                    <a:pt x="2"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57"/>
            <p:cNvSpPr/>
            <p:nvPr/>
          </p:nvSpPr>
          <p:spPr bwMode="auto">
            <a:xfrm>
              <a:off x="3975" y="1691"/>
              <a:ext cx="5"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1"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58"/>
            <p:cNvSpPr/>
            <p:nvPr/>
          </p:nvSpPr>
          <p:spPr bwMode="auto">
            <a:xfrm>
              <a:off x="3961" y="1700"/>
              <a:ext cx="0" cy="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59"/>
            <p:cNvSpPr/>
            <p:nvPr/>
          </p:nvSpPr>
          <p:spPr bwMode="auto">
            <a:xfrm>
              <a:off x="3493" y="1705"/>
              <a:ext cx="24" cy="14"/>
            </a:xfrm>
            <a:custGeom>
              <a:avLst/>
              <a:gdLst>
                <a:gd name="T0" fmla="*/ 4 w 5"/>
                <a:gd name="T1" fmla="*/ 0 h 3"/>
                <a:gd name="T2" fmla="*/ 0 w 5"/>
                <a:gd name="T3" fmla="*/ 3 h 3"/>
                <a:gd name="T4" fmla="*/ 5 w 5"/>
                <a:gd name="T5" fmla="*/ 0 h 3"/>
                <a:gd name="T6" fmla="*/ 4 w 5"/>
                <a:gd name="T7" fmla="*/ 0 h 3"/>
              </a:gdLst>
              <a:ahLst/>
              <a:cxnLst>
                <a:cxn ang="0">
                  <a:pos x="T0" y="T1"/>
                </a:cxn>
                <a:cxn ang="0">
                  <a:pos x="T2" y="T3"/>
                </a:cxn>
                <a:cxn ang="0">
                  <a:pos x="T4" y="T5"/>
                </a:cxn>
                <a:cxn ang="0">
                  <a:pos x="T6" y="T7"/>
                </a:cxn>
              </a:cxnLst>
              <a:rect l="0" t="0" r="r" b="b"/>
              <a:pathLst>
                <a:path w="5" h="3">
                  <a:moveTo>
                    <a:pt x="4" y="0"/>
                  </a:moveTo>
                  <a:cubicBezTo>
                    <a:pt x="0" y="3"/>
                    <a:pt x="0" y="3"/>
                    <a:pt x="0" y="3"/>
                  </a:cubicBezTo>
                  <a:cubicBezTo>
                    <a:pt x="1" y="2"/>
                    <a:pt x="3" y="1"/>
                    <a:pt x="5" y="0"/>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60"/>
            <p:cNvSpPr/>
            <p:nvPr/>
          </p:nvSpPr>
          <p:spPr bwMode="auto">
            <a:xfrm>
              <a:off x="4022" y="1705"/>
              <a:ext cx="5" cy="5"/>
            </a:xfrm>
            <a:custGeom>
              <a:avLst/>
              <a:gdLst>
                <a:gd name="T0" fmla="*/ 5 w 5"/>
                <a:gd name="T1" fmla="*/ 0 h 5"/>
                <a:gd name="T2" fmla="*/ 0 w 5"/>
                <a:gd name="T3" fmla="*/ 5 h 5"/>
                <a:gd name="T4" fmla="*/ 5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5"/>
                  </a:lnTo>
                  <a:lnTo>
                    <a:pt x="5" y="5"/>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61"/>
            <p:cNvSpPr>
              <a:spLocks noEditPoints="1"/>
            </p:cNvSpPr>
            <p:nvPr/>
          </p:nvSpPr>
          <p:spPr bwMode="auto">
            <a:xfrm>
              <a:off x="4013" y="1705"/>
              <a:ext cx="98" cy="38"/>
            </a:xfrm>
            <a:custGeom>
              <a:avLst/>
              <a:gdLst>
                <a:gd name="T0" fmla="*/ 21 w 21"/>
                <a:gd name="T1" fmla="*/ 1 h 8"/>
                <a:gd name="T2" fmla="*/ 19 w 21"/>
                <a:gd name="T3" fmla="*/ 2 h 8"/>
                <a:gd name="T4" fmla="*/ 18 w 21"/>
                <a:gd name="T5" fmla="*/ 1 h 8"/>
                <a:gd name="T6" fmla="*/ 16 w 21"/>
                <a:gd name="T7" fmla="*/ 3 h 8"/>
                <a:gd name="T8" fmla="*/ 15 w 21"/>
                <a:gd name="T9" fmla="*/ 2 h 8"/>
                <a:gd name="T10" fmla="*/ 11 w 21"/>
                <a:gd name="T11" fmla="*/ 3 h 8"/>
                <a:gd name="T12" fmla="*/ 11 w 21"/>
                <a:gd name="T13" fmla="*/ 2 h 8"/>
                <a:gd name="T14" fmla="*/ 11 w 21"/>
                <a:gd name="T15" fmla="*/ 4 h 8"/>
                <a:gd name="T16" fmla="*/ 13 w 21"/>
                <a:gd name="T17" fmla="*/ 4 h 8"/>
                <a:gd name="T18" fmla="*/ 12 w 21"/>
                <a:gd name="T19" fmla="*/ 5 h 8"/>
                <a:gd name="T20" fmla="*/ 9 w 21"/>
                <a:gd name="T21" fmla="*/ 5 h 8"/>
                <a:gd name="T22" fmla="*/ 8 w 21"/>
                <a:gd name="T23" fmla="*/ 3 h 8"/>
                <a:gd name="T24" fmla="*/ 6 w 21"/>
                <a:gd name="T25" fmla="*/ 5 h 8"/>
                <a:gd name="T26" fmla="*/ 2 w 21"/>
                <a:gd name="T27" fmla="*/ 6 h 8"/>
                <a:gd name="T28" fmla="*/ 0 w 21"/>
                <a:gd name="T29" fmla="*/ 7 h 8"/>
                <a:gd name="T30" fmla="*/ 0 w 21"/>
                <a:gd name="T31" fmla="*/ 7 h 8"/>
                <a:gd name="T32" fmla="*/ 3 w 21"/>
                <a:gd name="T33" fmla="*/ 6 h 8"/>
                <a:gd name="T34" fmla="*/ 10 w 21"/>
                <a:gd name="T35" fmla="*/ 6 h 8"/>
                <a:gd name="T36" fmla="*/ 10 w 21"/>
                <a:gd name="T37" fmla="*/ 6 h 8"/>
                <a:gd name="T38" fmla="*/ 13 w 21"/>
                <a:gd name="T39" fmla="*/ 6 h 8"/>
                <a:gd name="T40" fmla="*/ 12 w 21"/>
                <a:gd name="T41" fmla="*/ 7 h 8"/>
                <a:gd name="T42" fmla="*/ 15 w 21"/>
                <a:gd name="T43" fmla="*/ 5 h 8"/>
                <a:gd name="T44" fmla="*/ 15 w 21"/>
                <a:gd name="T45" fmla="*/ 5 h 8"/>
                <a:gd name="T46" fmla="*/ 17 w 21"/>
                <a:gd name="T47" fmla="*/ 4 h 8"/>
                <a:gd name="T48" fmla="*/ 21 w 21"/>
                <a:gd name="T49" fmla="*/ 2 h 8"/>
                <a:gd name="T50" fmla="*/ 20 w 21"/>
                <a:gd name="T51" fmla="*/ 1 h 8"/>
                <a:gd name="T52" fmla="*/ 21 w 21"/>
                <a:gd name="T53" fmla="*/ 1 h 8"/>
                <a:gd name="T54" fmla="*/ 12 w 21"/>
                <a:gd name="T55" fmla="*/ 5 h 8"/>
                <a:gd name="T56" fmla="*/ 14 w 21"/>
                <a:gd name="T57" fmla="*/ 4 h 8"/>
                <a:gd name="T58" fmla="*/ 12 w 21"/>
                <a:gd name="T5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8">
                  <a:moveTo>
                    <a:pt x="21" y="1"/>
                  </a:moveTo>
                  <a:cubicBezTo>
                    <a:pt x="20" y="0"/>
                    <a:pt x="20" y="1"/>
                    <a:pt x="19" y="2"/>
                  </a:cubicBezTo>
                  <a:cubicBezTo>
                    <a:pt x="19" y="1"/>
                    <a:pt x="19" y="1"/>
                    <a:pt x="18" y="1"/>
                  </a:cubicBezTo>
                  <a:cubicBezTo>
                    <a:pt x="18" y="3"/>
                    <a:pt x="16" y="2"/>
                    <a:pt x="16" y="3"/>
                  </a:cubicBezTo>
                  <a:cubicBezTo>
                    <a:pt x="15" y="2"/>
                    <a:pt x="15" y="2"/>
                    <a:pt x="15" y="2"/>
                  </a:cubicBezTo>
                  <a:cubicBezTo>
                    <a:pt x="14" y="2"/>
                    <a:pt x="13" y="5"/>
                    <a:pt x="11" y="3"/>
                  </a:cubicBezTo>
                  <a:cubicBezTo>
                    <a:pt x="11" y="3"/>
                    <a:pt x="11" y="2"/>
                    <a:pt x="11" y="2"/>
                  </a:cubicBezTo>
                  <a:cubicBezTo>
                    <a:pt x="11" y="3"/>
                    <a:pt x="11" y="3"/>
                    <a:pt x="11" y="4"/>
                  </a:cubicBezTo>
                  <a:cubicBezTo>
                    <a:pt x="13" y="4"/>
                    <a:pt x="13" y="4"/>
                    <a:pt x="13" y="4"/>
                  </a:cubicBezTo>
                  <a:cubicBezTo>
                    <a:pt x="13" y="4"/>
                    <a:pt x="12" y="4"/>
                    <a:pt x="12" y="5"/>
                  </a:cubicBezTo>
                  <a:cubicBezTo>
                    <a:pt x="11" y="5"/>
                    <a:pt x="10" y="5"/>
                    <a:pt x="9" y="5"/>
                  </a:cubicBezTo>
                  <a:cubicBezTo>
                    <a:pt x="8" y="3"/>
                    <a:pt x="8" y="3"/>
                    <a:pt x="8" y="3"/>
                  </a:cubicBezTo>
                  <a:cubicBezTo>
                    <a:pt x="7" y="3"/>
                    <a:pt x="7" y="6"/>
                    <a:pt x="6" y="5"/>
                  </a:cubicBezTo>
                  <a:cubicBezTo>
                    <a:pt x="5" y="7"/>
                    <a:pt x="3" y="5"/>
                    <a:pt x="2" y="6"/>
                  </a:cubicBezTo>
                  <a:cubicBezTo>
                    <a:pt x="0" y="5"/>
                    <a:pt x="1" y="8"/>
                    <a:pt x="0" y="7"/>
                  </a:cubicBezTo>
                  <a:cubicBezTo>
                    <a:pt x="0" y="7"/>
                    <a:pt x="0" y="7"/>
                    <a:pt x="0" y="7"/>
                  </a:cubicBezTo>
                  <a:cubicBezTo>
                    <a:pt x="1" y="7"/>
                    <a:pt x="2" y="7"/>
                    <a:pt x="3" y="6"/>
                  </a:cubicBezTo>
                  <a:cubicBezTo>
                    <a:pt x="5" y="7"/>
                    <a:pt x="7" y="6"/>
                    <a:pt x="10" y="6"/>
                  </a:cubicBezTo>
                  <a:cubicBezTo>
                    <a:pt x="10" y="6"/>
                    <a:pt x="10" y="6"/>
                    <a:pt x="10" y="6"/>
                  </a:cubicBezTo>
                  <a:cubicBezTo>
                    <a:pt x="10" y="6"/>
                    <a:pt x="12" y="6"/>
                    <a:pt x="13" y="6"/>
                  </a:cubicBezTo>
                  <a:cubicBezTo>
                    <a:pt x="12" y="7"/>
                    <a:pt x="12" y="7"/>
                    <a:pt x="12" y="7"/>
                  </a:cubicBezTo>
                  <a:cubicBezTo>
                    <a:pt x="13" y="8"/>
                    <a:pt x="13" y="4"/>
                    <a:pt x="15" y="5"/>
                  </a:cubicBezTo>
                  <a:cubicBezTo>
                    <a:pt x="15" y="5"/>
                    <a:pt x="15" y="5"/>
                    <a:pt x="15" y="5"/>
                  </a:cubicBezTo>
                  <a:cubicBezTo>
                    <a:pt x="16" y="5"/>
                    <a:pt x="16" y="3"/>
                    <a:pt x="17" y="4"/>
                  </a:cubicBezTo>
                  <a:cubicBezTo>
                    <a:pt x="18" y="2"/>
                    <a:pt x="20" y="3"/>
                    <a:pt x="21" y="2"/>
                  </a:cubicBezTo>
                  <a:cubicBezTo>
                    <a:pt x="20" y="1"/>
                    <a:pt x="20" y="1"/>
                    <a:pt x="20" y="1"/>
                  </a:cubicBezTo>
                  <a:lnTo>
                    <a:pt x="21" y="1"/>
                  </a:lnTo>
                  <a:close/>
                  <a:moveTo>
                    <a:pt x="12" y="5"/>
                  </a:moveTo>
                  <a:cubicBezTo>
                    <a:pt x="13" y="4"/>
                    <a:pt x="13" y="4"/>
                    <a:pt x="14" y="4"/>
                  </a:cubicBezTo>
                  <a:cubicBezTo>
                    <a:pt x="13" y="4"/>
                    <a:pt x="13" y="5"/>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62"/>
            <p:cNvSpPr/>
            <p:nvPr/>
          </p:nvSpPr>
          <p:spPr bwMode="auto">
            <a:xfrm>
              <a:off x="4064" y="1714"/>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63"/>
            <p:cNvSpPr/>
            <p:nvPr/>
          </p:nvSpPr>
          <p:spPr bwMode="auto">
            <a:xfrm>
              <a:off x="3704" y="1710"/>
              <a:ext cx="9" cy="4"/>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1"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64"/>
            <p:cNvSpPr/>
            <p:nvPr/>
          </p:nvSpPr>
          <p:spPr bwMode="auto">
            <a:xfrm>
              <a:off x="4046" y="1710"/>
              <a:ext cx="9" cy="4"/>
            </a:xfrm>
            <a:custGeom>
              <a:avLst/>
              <a:gdLst>
                <a:gd name="T0" fmla="*/ 9 w 9"/>
                <a:gd name="T1" fmla="*/ 0 h 4"/>
                <a:gd name="T2" fmla="*/ 4 w 9"/>
                <a:gd name="T3" fmla="*/ 0 h 4"/>
                <a:gd name="T4" fmla="*/ 0 w 9"/>
                <a:gd name="T5" fmla="*/ 4 h 4"/>
                <a:gd name="T6" fmla="*/ 9 w 9"/>
                <a:gd name="T7" fmla="*/ 0 h 4"/>
              </a:gdLst>
              <a:ahLst/>
              <a:cxnLst>
                <a:cxn ang="0">
                  <a:pos x="T0" y="T1"/>
                </a:cxn>
                <a:cxn ang="0">
                  <a:pos x="T2" y="T3"/>
                </a:cxn>
                <a:cxn ang="0">
                  <a:pos x="T4" y="T5"/>
                </a:cxn>
                <a:cxn ang="0">
                  <a:pos x="T6" y="T7"/>
                </a:cxn>
              </a:cxnLst>
              <a:rect l="0" t="0" r="r" b="b"/>
              <a:pathLst>
                <a:path w="9" h="4">
                  <a:moveTo>
                    <a:pt x="9" y="0"/>
                  </a:moveTo>
                  <a:lnTo>
                    <a:pt x="4" y="0"/>
                  </a:lnTo>
                  <a:lnTo>
                    <a:pt x="0" y="4"/>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65"/>
            <p:cNvSpPr/>
            <p:nvPr/>
          </p:nvSpPr>
          <p:spPr bwMode="auto">
            <a:xfrm>
              <a:off x="3826" y="1719"/>
              <a:ext cx="4" cy="5"/>
            </a:xfrm>
            <a:custGeom>
              <a:avLst/>
              <a:gdLst>
                <a:gd name="T0" fmla="*/ 0 w 4"/>
                <a:gd name="T1" fmla="*/ 5 h 5"/>
                <a:gd name="T2" fmla="*/ 4 w 4"/>
                <a:gd name="T3" fmla="*/ 0 h 5"/>
                <a:gd name="T4" fmla="*/ 0 w 4"/>
                <a:gd name="T5" fmla="*/ 0 h 5"/>
                <a:gd name="T6" fmla="*/ 0 w 4"/>
                <a:gd name="T7" fmla="*/ 5 h 5"/>
              </a:gdLst>
              <a:ahLst/>
              <a:cxnLst>
                <a:cxn ang="0">
                  <a:pos x="T0" y="T1"/>
                </a:cxn>
                <a:cxn ang="0">
                  <a:pos x="T2" y="T3"/>
                </a:cxn>
                <a:cxn ang="0">
                  <a:pos x="T4" y="T5"/>
                </a:cxn>
                <a:cxn ang="0">
                  <a:pos x="T6" y="T7"/>
                </a:cxn>
              </a:cxnLst>
              <a:rect l="0" t="0" r="r" b="b"/>
              <a:pathLst>
                <a:path w="4" h="5">
                  <a:moveTo>
                    <a:pt x="0" y="5"/>
                  </a:moveTo>
                  <a:lnTo>
                    <a:pt x="4" y="0"/>
                  </a:lnTo>
                  <a:lnTo>
                    <a:pt x="0"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66"/>
            <p:cNvSpPr/>
            <p:nvPr/>
          </p:nvSpPr>
          <p:spPr bwMode="auto">
            <a:xfrm>
              <a:off x="4078" y="1728"/>
              <a:ext cx="24" cy="10"/>
            </a:xfrm>
            <a:custGeom>
              <a:avLst/>
              <a:gdLst>
                <a:gd name="T0" fmla="*/ 0 w 5"/>
                <a:gd name="T1" fmla="*/ 2 h 2"/>
                <a:gd name="T2" fmla="*/ 0 w 5"/>
                <a:gd name="T3" fmla="*/ 2 h 2"/>
                <a:gd name="T4" fmla="*/ 5 w 5"/>
                <a:gd name="T5" fmla="*/ 0 h 2"/>
                <a:gd name="T6" fmla="*/ 0 w 5"/>
                <a:gd name="T7" fmla="*/ 2 h 2"/>
              </a:gdLst>
              <a:ahLst/>
              <a:cxnLst>
                <a:cxn ang="0">
                  <a:pos x="T0" y="T1"/>
                </a:cxn>
                <a:cxn ang="0">
                  <a:pos x="T2" y="T3"/>
                </a:cxn>
                <a:cxn ang="0">
                  <a:pos x="T4" y="T5"/>
                </a:cxn>
                <a:cxn ang="0">
                  <a:pos x="T6" y="T7"/>
                </a:cxn>
              </a:cxnLst>
              <a:rect l="0" t="0" r="r" b="b"/>
              <a:pathLst>
                <a:path w="5" h="2">
                  <a:moveTo>
                    <a:pt x="0" y="2"/>
                  </a:moveTo>
                  <a:cubicBezTo>
                    <a:pt x="0" y="2"/>
                    <a:pt x="0" y="2"/>
                    <a:pt x="0" y="2"/>
                  </a:cubicBezTo>
                  <a:cubicBezTo>
                    <a:pt x="2" y="1"/>
                    <a:pt x="4" y="2"/>
                    <a:pt x="5"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67"/>
            <p:cNvSpPr/>
            <p:nvPr/>
          </p:nvSpPr>
          <p:spPr bwMode="auto">
            <a:xfrm>
              <a:off x="4031" y="1733"/>
              <a:ext cx="19" cy="10"/>
            </a:xfrm>
            <a:custGeom>
              <a:avLst/>
              <a:gdLst>
                <a:gd name="T0" fmla="*/ 3 w 4"/>
                <a:gd name="T1" fmla="*/ 1 h 2"/>
                <a:gd name="T2" fmla="*/ 0 w 4"/>
                <a:gd name="T3" fmla="*/ 2 h 2"/>
                <a:gd name="T4" fmla="*/ 4 w 4"/>
                <a:gd name="T5" fmla="*/ 1 h 2"/>
                <a:gd name="T6" fmla="*/ 3 w 4"/>
                <a:gd name="T7" fmla="*/ 1 h 2"/>
              </a:gdLst>
              <a:ahLst/>
              <a:cxnLst>
                <a:cxn ang="0">
                  <a:pos x="T0" y="T1"/>
                </a:cxn>
                <a:cxn ang="0">
                  <a:pos x="T2" y="T3"/>
                </a:cxn>
                <a:cxn ang="0">
                  <a:pos x="T4" y="T5"/>
                </a:cxn>
                <a:cxn ang="0">
                  <a:pos x="T6" y="T7"/>
                </a:cxn>
              </a:cxnLst>
              <a:rect l="0" t="0" r="r" b="b"/>
              <a:pathLst>
                <a:path w="4" h="2">
                  <a:moveTo>
                    <a:pt x="3" y="1"/>
                  </a:moveTo>
                  <a:cubicBezTo>
                    <a:pt x="2" y="1"/>
                    <a:pt x="1" y="1"/>
                    <a:pt x="0" y="2"/>
                  </a:cubicBezTo>
                  <a:cubicBezTo>
                    <a:pt x="2" y="2"/>
                    <a:pt x="3" y="1"/>
                    <a:pt x="4" y="1"/>
                  </a:cubicBezTo>
                  <a:cubicBezTo>
                    <a:pt x="4" y="1"/>
                    <a:pt x="3"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68"/>
            <p:cNvSpPr/>
            <p:nvPr/>
          </p:nvSpPr>
          <p:spPr bwMode="auto">
            <a:xfrm>
              <a:off x="4050" y="1738"/>
              <a:ext cx="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69"/>
            <p:cNvSpPr/>
            <p:nvPr/>
          </p:nvSpPr>
          <p:spPr bwMode="auto">
            <a:xfrm>
              <a:off x="3442" y="1743"/>
              <a:ext cx="14" cy="9"/>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1" y="2"/>
                    <a:pt x="2" y="1"/>
                    <a:pt x="3" y="1"/>
                  </a:cubicBezTo>
                  <a:cubicBezTo>
                    <a:pt x="1"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70"/>
            <p:cNvSpPr/>
            <p:nvPr/>
          </p:nvSpPr>
          <p:spPr bwMode="auto">
            <a:xfrm>
              <a:off x="3746" y="1752"/>
              <a:ext cx="5" cy="5"/>
            </a:xfrm>
            <a:custGeom>
              <a:avLst/>
              <a:gdLst>
                <a:gd name="T0" fmla="*/ 0 w 5"/>
                <a:gd name="T1" fmla="*/ 5 h 5"/>
                <a:gd name="T2" fmla="*/ 5 w 5"/>
                <a:gd name="T3" fmla="*/ 0 h 5"/>
                <a:gd name="T4" fmla="*/ 5 w 5"/>
                <a:gd name="T5" fmla="*/ 0 h 5"/>
                <a:gd name="T6" fmla="*/ 0 w 5"/>
                <a:gd name="T7" fmla="*/ 5 h 5"/>
              </a:gdLst>
              <a:ahLst/>
              <a:cxnLst>
                <a:cxn ang="0">
                  <a:pos x="T0" y="T1"/>
                </a:cxn>
                <a:cxn ang="0">
                  <a:pos x="T2" y="T3"/>
                </a:cxn>
                <a:cxn ang="0">
                  <a:pos x="T4" y="T5"/>
                </a:cxn>
                <a:cxn ang="0">
                  <a:pos x="T6" y="T7"/>
                </a:cxn>
              </a:cxnLst>
              <a:rect l="0" t="0" r="r" b="b"/>
              <a:pathLst>
                <a:path w="5" h="5">
                  <a:moveTo>
                    <a:pt x="0" y="5"/>
                  </a:moveTo>
                  <a:lnTo>
                    <a:pt x="5" y="0"/>
                  </a:lnTo>
                  <a:lnTo>
                    <a:pt x="5"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71"/>
            <p:cNvSpPr/>
            <p:nvPr/>
          </p:nvSpPr>
          <p:spPr bwMode="auto">
            <a:xfrm>
              <a:off x="4139" y="1757"/>
              <a:ext cx="5" cy="4"/>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72"/>
            <p:cNvSpPr/>
            <p:nvPr/>
          </p:nvSpPr>
          <p:spPr bwMode="auto">
            <a:xfrm>
              <a:off x="4130" y="1761"/>
              <a:ext cx="4"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Rectangle 73"/>
            <p:cNvSpPr>
              <a:spLocks noChangeArrowheads="1"/>
            </p:cNvSpPr>
            <p:nvPr/>
          </p:nvSpPr>
          <p:spPr bwMode="auto">
            <a:xfrm>
              <a:off x="4120" y="1766"/>
              <a:ext cx="5"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62" name="Freeform 74"/>
            <p:cNvSpPr/>
            <p:nvPr/>
          </p:nvSpPr>
          <p:spPr bwMode="auto">
            <a:xfrm>
              <a:off x="4027" y="1775"/>
              <a:ext cx="9" cy="5"/>
            </a:xfrm>
            <a:custGeom>
              <a:avLst/>
              <a:gdLst>
                <a:gd name="T0" fmla="*/ 0 w 9"/>
                <a:gd name="T1" fmla="*/ 5 h 5"/>
                <a:gd name="T2" fmla="*/ 9 w 9"/>
                <a:gd name="T3" fmla="*/ 5 h 5"/>
                <a:gd name="T4" fmla="*/ 4 w 9"/>
                <a:gd name="T5" fmla="*/ 0 h 5"/>
                <a:gd name="T6" fmla="*/ 0 w 9"/>
                <a:gd name="T7" fmla="*/ 5 h 5"/>
              </a:gdLst>
              <a:ahLst/>
              <a:cxnLst>
                <a:cxn ang="0">
                  <a:pos x="T0" y="T1"/>
                </a:cxn>
                <a:cxn ang="0">
                  <a:pos x="T2" y="T3"/>
                </a:cxn>
                <a:cxn ang="0">
                  <a:pos x="T4" y="T5"/>
                </a:cxn>
                <a:cxn ang="0">
                  <a:pos x="T6" y="T7"/>
                </a:cxn>
              </a:cxnLst>
              <a:rect l="0" t="0" r="r" b="b"/>
              <a:pathLst>
                <a:path w="9" h="5">
                  <a:moveTo>
                    <a:pt x="0" y="5"/>
                  </a:moveTo>
                  <a:lnTo>
                    <a:pt x="9" y="5"/>
                  </a:lnTo>
                  <a:lnTo>
                    <a:pt x="4"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Rectangle 75"/>
            <p:cNvSpPr>
              <a:spLocks noChangeArrowheads="1"/>
            </p:cNvSpPr>
            <p:nvPr/>
          </p:nvSpPr>
          <p:spPr bwMode="auto">
            <a:xfrm>
              <a:off x="3652" y="1780"/>
              <a:ext cx="5"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64" name="Freeform 76"/>
            <p:cNvSpPr/>
            <p:nvPr/>
          </p:nvSpPr>
          <p:spPr bwMode="auto">
            <a:xfrm>
              <a:off x="3961" y="1780"/>
              <a:ext cx="14" cy="5"/>
            </a:xfrm>
            <a:custGeom>
              <a:avLst/>
              <a:gdLst>
                <a:gd name="T0" fmla="*/ 0 w 3"/>
                <a:gd name="T1" fmla="*/ 1 h 1"/>
                <a:gd name="T2" fmla="*/ 0 w 3"/>
                <a:gd name="T3" fmla="*/ 1 h 1"/>
                <a:gd name="T4" fmla="*/ 3 w 3"/>
                <a:gd name="T5" fmla="*/ 0 h 1"/>
                <a:gd name="T6" fmla="*/ 0 w 3"/>
                <a:gd name="T7" fmla="*/ 1 h 1"/>
              </a:gdLst>
              <a:ahLst/>
              <a:cxnLst>
                <a:cxn ang="0">
                  <a:pos x="T0" y="T1"/>
                </a:cxn>
                <a:cxn ang="0">
                  <a:pos x="T2" y="T3"/>
                </a:cxn>
                <a:cxn ang="0">
                  <a:pos x="T4" y="T5"/>
                </a:cxn>
                <a:cxn ang="0">
                  <a:pos x="T6" y="T7"/>
                </a:cxn>
              </a:cxnLst>
              <a:rect l="0" t="0" r="r" b="b"/>
              <a:pathLst>
                <a:path w="3" h="1">
                  <a:moveTo>
                    <a:pt x="0" y="1"/>
                  </a:moveTo>
                  <a:cubicBezTo>
                    <a:pt x="0" y="1"/>
                    <a:pt x="0" y="1"/>
                    <a:pt x="0" y="1"/>
                  </a:cubicBezTo>
                  <a:cubicBezTo>
                    <a:pt x="1" y="0"/>
                    <a:pt x="3" y="1"/>
                    <a:pt x="3" y="0"/>
                  </a:cubicBezTo>
                  <a:cubicBezTo>
                    <a:pt x="2"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77"/>
            <p:cNvSpPr/>
            <p:nvPr/>
          </p:nvSpPr>
          <p:spPr bwMode="auto">
            <a:xfrm>
              <a:off x="4022" y="1808"/>
              <a:ext cx="9" cy="5"/>
            </a:xfrm>
            <a:custGeom>
              <a:avLst/>
              <a:gdLst>
                <a:gd name="T0" fmla="*/ 0 w 2"/>
                <a:gd name="T1" fmla="*/ 1 h 1"/>
                <a:gd name="T2" fmla="*/ 2 w 2"/>
                <a:gd name="T3" fmla="*/ 0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1" y="1"/>
                    <a:pt x="2" y="0"/>
                  </a:cubicBezTo>
                  <a:cubicBezTo>
                    <a:pt x="1"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78"/>
            <p:cNvSpPr/>
            <p:nvPr/>
          </p:nvSpPr>
          <p:spPr bwMode="auto">
            <a:xfrm>
              <a:off x="3479" y="1813"/>
              <a:ext cx="14" cy="9"/>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1" y="1"/>
                    <a:pt x="0" y="2"/>
                  </a:cubicBezTo>
                  <a:cubicBezTo>
                    <a:pt x="1" y="1"/>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79"/>
            <p:cNvSpPr/>
            <p:nvPr/>
          </p:nvSpPr>
          <p:spPr bwMode="auto">
            <a:xfrm>
              <a:off x="3985" y="1827"/>
              <a:ext cx="4" cy="5"/>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80"/>
            <p:cNvSpPr/>
            <p:nvPr/>
          </p:nvSpPr>
          <p:spPr bwMode="auto">
            <a:xfrm>
              <a:off x="3540" y="1832"/>
              <a:ext cx="9" cy="9"/>
            </a:xfrm>
            <a:custGeom>
              <a:avLst/>
              <a:gdLst>
                <a:gd name="T0" fmla="*/ 1 w 2"/>
                <a:gd name="T1" fmla="*/ 1 h 2"/>
                <a:gd name="T2" fmla="*/ 0 w 2"/>
                <a:gd name="T3" fmla="*/ 2 h 2"/>
                <a:gd name="T4" fmla="*/ 2 w 2"/>
                <a:gd name="T5" fmla="*/ 0 h 2"/>
                <a:gd name="T6" fmla="*/ 0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1"/>
                    <a:pt x="0" y="2"/>
                    <a:pt x="0" y="2"/>
                  </a:cubicBezTo>
                  <a:cubicBezTo>
                    <a:pt x="1" y="2"/>
                    <a:pt x="1" y="0"/>
                    <a:pt x="2" y="0"/>
                  </a:cubicBezTo>
                  <a:cubicBezTo>
                    <a:pt x="2" y="0"/>
                    <a:pt x="1" y="0"/>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81"/>
            <p:cNvSpPr/>
            <p:nvPr/>
          </p:nvSpPr>
          <p:spPr bwMode="auto">
            <a:xfrm>
              <a:off x="3535" y="1837"/>
              <a:ext cx="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82"/>
            <p:cNvSpPr/>
            <p:nvPr/>
          </p:nvSpPr>
          <p:spPr bwMode="auto">
            <a:xfrm>
              <a:off x="3301" y="1827"/>
              <a:ext cx="5" cy="5"/>
            </a:xfrm>
            <a:custGeom>
              <a:avLst/>
              <a:gdLst>
                <a:gd name="T0" fmla="*/ 1 w 1"/>
                <a:gd name="T1" fmla="*/ 1 h 1"/>
                <a:gd name="T2" fmla="*/ 0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1"/>
                    <a:pt x="0" y="1"/>
                  </a:cubicBezTo>
                  <a:cubicBezTo>
                    <a:pt x="0" y="1"/>
                    <a:pt x="0" y="1"/>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83"/>
            <p:cNvSpPr/>
            <p:nvPr/>
          </p:nvSpPr>
          <p:spPr bwMode="auto">
            <a:xfrm>
              <a:off x="4036" y="1832"/>
              <a:ext cx="10" cy="9"/>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1" y="1"/>
                    <a:pt x="0" y="1"/>
                  </a:cubicBezTo>
                  <a:cubicBezTo>
                    <a:pt x="0" y="1"/>
                    <a:pt x="2"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84"/>
            <p:cNvSpPr>
              <a:spLocks noEditPoints="1"/>
            </p:cNvSpPr>
            <p:nvPr/>
          </p:nvSpPr>
          <p:spPr bwMode="auto">
            <a:xfrm>
              <a:off x="3423" y="1832"/>
              <a:ext cx="38" cy="28"/>
            </a:xfrm>
            <a:custGeom>
              <a:avLst/>
              <a:gdLst>
                <a:gd name="T0" fmla="*/ 6 w 8"/>
                <a:gd name="T1" fmla="*/ 2 h 6"/>
                <a:gd name="T2" fmla="*/ 6 w 8"/>
                <a:gd name="T3" fmla="*/ 1 h 6"/>
                <a:gd name="T4" fmla="*/ 4 w 8"/>
                <a:gd name="T5" fmla="*/ 0 h 6"/>
                <a:gd name="T6" fmla="*/ 3 w 8"/>
                <a:gd name="T7" fmla="*/ 3 h 6"/>
                <a:gd name="T8" fmla="*/ 4 w 8"/>
                <a:gd name="T9" fmla="*/ 3 h 6"/>
                <a:gd name="T10" fmla="*/ 0 w 8"/>
                <a:gd name="T11" fmla="*/ 4 h 6"/>
                <a:gd name="T12" fmla="*/ 2 w 8"/>
                <a:gd name="T13" fmla="*/ 5 h 6"/>
                <a:gd name="T14" fmla="*/ 0 w 8"/>
                <a:gd name="T15" fmla="*/ 6 h 6"/>
                <a:gd name="T16" fmla="*/ 8 w 8"/>
                <a:gd name="T17" fmla="*/ 1 h 6"/>
                <a:gd name="T18" fmla="*/ 6 w 8"/>
                <a:gd name="T19" fmla="*/ 2 h 6"/>
                <a:gd name="T20" fmla="*/ 4 w 8"/>
                <a:gd name="T21" fmla="*/ 3 h 6"/>
                <a:gd name="T22" fmla="*/ 5 w 8"/>
                <a:gd name="T23" fmla="*/ 2 h 6"/>
                <a:gd name="T24" fmla="*/ 6 w 8"/>
                <a:gd name="T25" fmla="*/ 2 h 6"/>
                <a:gd name="T26" fmla="*/ 4 w 8"/>
                <a:gd name="T2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6">
                  <a:moveTo>
                    <a:pt x="6" y="2"/>
                  </a:moveTo>
                  <a:cubicBezTo>
                    <a:pt x="6" y="1"/>
                    <a:pt x="6" y="1"/>
                    <a:pt x="6" y="1"/>
                  </a:cubicBezTo>
                  <a:cubicBezTo>
                    <a:pt x="5" y="2"/>
                    <a:pt x="5" y="1"/>
                    <a:pt x="4" y="0"/>
                  </a:cubicBezTo>
                  <a:cubicBezTo>
                    <a:pt x="3" y="1"/>
                    <a:pt x="4" y="2"/>
                    <a:pt x="3" y="3"/>
                  </a:cubicBezTo>
                  <a:cubicBezTo>
                    <a:pt x="4" y="3"/>
                    <a:pt x="4" y="3"/>
                    <a:pt x="4" y="3"/>
                  </a:cubicBezTo>
                  <a:cubicBezTo>
                    <a:pt x="3" y="4"/>
                    <a:pt x="1" y="4"/>
                    <a:pt x="0" y="4"/>
                  </a:cubicBezTo>
                  <a:cubicBezTo>
                    <a:pt x="1" y="5"/>
                    <a:pt x="1" y="4"/>
                    <a:pt x="2" y="5"/>
                  </a:cubicBezTo>
                  <a:cubicBezTo>
                    <a:pt x="0" y="6"/>
                    <a:pt x="0" y="6"/>
                    <a:pt x="0" y="6"/>
                  </a:cubicBezTo>
                  <a:cubicBezTo>
                    <a:pt x="2" y="5"/>
                    <a:pt x="6" y="3"/>
                    <a:pt x="8" y="1"/>
                  </a:cubicBezTo>
                  <a:cubicBezTo>
                    <a:pt x="7" y="2"/>
                    <a:pt x="6" y="2"/>
                    <a:pt x="6" y="2"/>
                  </a:cubicBezTo>
                  <a:close/>
                  <a:moveTo>
                    <a:pt x="4" y="3"/>
                  </a:moveTo>
                  <a:cubicBezTo>
                    <a:pt x="4" y="2"/>
                    <a:pt x="5" y="2"/>
                    <a:pt x="5" y="2"/>
                  </a:cubicBezTo>
                  <a:cubicBezTo>
                    <a:pt x="6" y="2"/>
                    <a:pt x="6" y="2"/>
                    <a:pt x="6" y="2"/>
                  </a:cubicBez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85"/>
            <p:cNvSpPr/>
            <p:nvPr/>
          </p:nvSpPr>
          <p:spPr bwMode="auto">
            <a:xfrm>
              <a:off x="3512" y="1837"/>
              <a:ext cx="5" cy="4"/>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86"/>
            <p:cNvSpPr/>
            <p:nvPr/>
          </p:nvSpPr>
          <p:spPr bwMode="auto">
            <a:xfrm>
              <a:off x="3503" y="1846"/>
              <a:ext cx="9" cy="9"/>
            </a:xfrm>
            <a:custGeom>
              <a:avLst/>
              <a:gdLst>
                <a:gd name="T0" fmla="*/ 2 w 2"/>
                <a:gd name="T1" fmla="*/ 1 h 2"/>
                <a:gd name="T2" fmla="*/ 1 w 2"/>
                <a:gd name="T3" fmla="*/ 2 h 2"/>
                <a:gd name="T4" fmla="*/ 2 w 2"/>
                <a:gd name="T5" fmla="*/ 1 h 2"/>
                <a:gd name="T6" fmla="*/ 2 w 2"/>
                <a:gd name="T7" fmla="*/ 1 h 2"/>
                <a:gd name="T8" fmla="*/ 2 w 2"/>
                <a:gd name="T9" fmla="*/ 0 h 2"/>
                <a:gd name="T10" fmla="*/ 0 w 2"/>
                <a:gd name="T11" fmla="*/ 1 h 2"/>
                <a:gd name="T12" fmla="*/ 2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1"/>
                  </a:moveTo>
                  <a:cubicBezTo>
                    <a:pt x="2" y="1"/>
                    <a:pt x="1" y="2"/>
                    <a:pt x="1" y="2"/>
                  </a:cubicBezTo>
                  <a:cubicBezTo>
                    <a:pt x="2" y="1"/>
                    <a:pt x="2" y="1"/>
                    <a:pt x="2" y="1"/>
                  </a:cubicBezTo>
                  <a:cubicBezTo>
                    <a:pt x="2" y="1"/>
                    <a:pt x="2" y="1"/>
                    <a:pt x="2" y="1"/>
                  </a:cubicBezTo>
                  <a:cubicBezTo>
                    <a:pt x="2" y="0"/>
                    <a:pt x="2" y="0"/>
                    <a:pt x="2" y="0"/>
                  </a:cubicBezTo>
                  <a:cubicBezTo>
                    <a:pt x="2" y="1"/>
                    <a:pt x="0" y="1"/>
                    <a:pt x="0" y="1"/>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87"/>
            <p:cNvSpPr/>
            <p:nvPr/>
          </p:nvSpPr>
          <p:spPr bwMode="auto">
            <a:xfrm>
              <a:off x="4041" y="1851"/>
              <a:ext cx="9" cy="4"/>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0" y="0"/>
                  </a:cubicBezTo>
                  <a:cubicBezTo>
                    <a:pt x="1" y="1"/>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88"/>
            <p:cNvSpPr/>
            <p:nvPr/>
          </p:nvSpPr>
          <p:spPr bwMode="auto">
            <a:xfrm>
              <a:off x="4050" y="1846"/>
              <a:ext cx="5"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1" y="0"/>
                  </a:cubicBezTo>
                  <a:cubicBezTo>
                    <a:pt x="1"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89"/>
            <p:cNvSpPr/>
            <p:nvPr/>
          </p:nvSpPr>
          <p:spPr bwMode="auto">
            <a:xfrm>
              <a:off x="4022" y="1855"/>
              <a:ext cx="5"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90"/>
            <p:cNvSpPr/>
            <p:nvPr/>
          </p:nvSpPr>
          <p:spPr bwMode="auto">
            <a:xfrm>
              <a:off x="3475" y="1860"/>
              <a:ext cx="14" cy="5"/>
            </a:xfrm>
            <a:custGeom>
              <a:avLst/>
              <a:gdLst>
                <a:gd name="T0" fmla="*/ 4 w 14"/>
                <a:gd name="T1" fmla="*/ 5 h 5"/>
                <a:gd name="T2" fmla="*/ 14 w 14"/>
                <a:gd name="T3" fmla="*/ 0 h 5"/>
                <a:gd name="T4" fmla="*/ 0 w 14"/>
                <a:gd name="T5" fmla="*/ 5 h 5"/>
                <a:gd name="T6" fmla="*/ 4 w 14"/>
                <a:gd name="T7" fmla="*/ 5 h 5"/>
              </a:gdLst>
              <a:ahLst/>
              <a:cxnLst>
                <a:cxn ang="0">
                  <a:pos x="T0" y="T1"/>
                </a:cxn>
                <a:cxn ang="0">
                  <a:pos x="T2" y="T3"/>
                </a:cxn>
                <a:cxn ang="0">
                  <a:pos x="T4" y="T5"/>
                </a:cxn>
                <a:cxn ang="0">
                  <a:pos x="T6" y="T7"/>
                </a:cxn>
              </a:cxnLst>
              <a:rect l="0" t="0" r="r" b="b"/>
              <a:pathLst>
                <a:path w="14" h="5">
                  <a:moveTo>
                    <a:pt x="4" y="5"/>
                  </a:moveTo>
                  <a:lnTo>
                    <a:pt x="14" y="0"/>
                  </a:lnTo>
                  <a:lnTo>
                    <a:pt x="0" y="5"/>
                  </a:lnTo>
                  <a:lnTo>
                    <a:pt x="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91"/>
            <p:cNvSpPr/>
            <p:nvPr/>
          </p:nvSpPr>
          <p:spPr bwMode="auto">
            <a:xfrm>
              <a:off x="4017" y="1860"/>
              <a:ext cx="5"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92"/>
            <p:cNvSpPr/>
            <p:nvPr/>
          </p:nvSpPr>
          <p:spPr bwMode="auto">
            <a:xfrm>
              <a:off x="3470" y="1865"/>
              <a:ext cx="5" cy="4"/>
            </a:xfrm>
            <a:custGeom>
              <a:avLst/>
              <a:gdLst>
                <a:gd name="T0" fmla="*/ 5 w 5"/>
                <a:gd name="T1" fmla="*/ 4 h 4"/>
                <a:gd name="T2" fmla="*/ 5 w 5"/>
                <a:gd name="T3" fmla="*/ 0 h 4"/>
                <a:gd name="T4" fmla="*/ 0 w 5"/>
                <a:gd name="T5" fmla="*/ 0 h 4"/>
                <a:gd name="T6" fmla="*/ 5 w 5"/>
                <a:gd name="T7" fmla="*/ 4 h 4"/>
              </a:gdLst>
              <a:ahLst/>
              <a:cxnLst>
                <a:cxn ang="0">
                  <a:pos x="T0" y="T1"/>
                </a:cxn>
                <a:cxn ang="0">
                  <a:pos x="T2" y="T3"/>
                </a:cxn>
                <a:cxn ang="0">
                  <a:pos x="T4" y="T5"/>
                </a:cxn>
                <a:cxn ang="0">
                  <a:pos x="T6" y="T7"/>
                </a:cxn>
              </a:cxnLst>
              <a:rect l="0" t="0" r="r" b="b"/>
              <a:pathLst>
                <a:path w="5" h="4">
                  <a:moveTo>
                    <a:pt x="5" y="4"/>
                  </a:moveTo>
                  <a:lnTo>
                    <a:pt x="5" y="0"/>
                  </a:lnTo>
                  <a:lnTo>
                    <a:pt x="0" y="0"/>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93"/>
            <p:cNvSpPr/>
            <p:nvPr/>
          </p:nvSpPr>
          <p:spPr bwMode="auto">
            <a:xfrm>
              <a:off x="4031" y="1865"/>
              <a:ext cx="24" cy="9"/>
            </a:xfrm>
            <a:custGeom>
              <a:avLst/>
              <a:gdLst>
                <a:gd name="T0" fmla="*/ 0 w 5"/>
                <a:gd name="T1" fmla="*/ 1 h 2"/>
                <a:gd name="T2" fmla="*/ 1 w 5"/>
                <a:gd name="T3" fmla="*/ 2 h 2"/>
                <a:gd name="T4" fmla="*/ 5 w 5"/>
                <a:gd name="T5" fmla="*/ 0 h 2"/>
                <a:gd name="T6" fmla="*/ 0 w 5"/>
                <a:gd name="T7" fmla="*/ 1 h 2"/>
                <a:gd name="T8" fmla="*/ 0 w 5"/>
                <a:gd name="T9" fmla="*/ 1 h 2"/>
                <a:gd name="T10" fmla="*/ 0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0" y="1"/>
                  </a:moveTo>
                  <a:cubicBezTo>
                    <a:pt x="0" y="2"/>
                    <a:pt x="1" y="1"/>
                    <a:pt x="1" y="2"/>
                  </a:cubicBezTo>
                  <a:cubicBezTo>
                    <a:pt x="2" y="2"/>
                    <a:pt x="4" y="1"/>
                    <a:pt x="5" y="0"/>
                  </a:cubicBezTo>
                  <a:cubicBezTo>
                    <a:pt x="4" y="1"/>
                    <a:pt x="2" y="2"/>
                    <a:pt x="0" y="1"/>
                  </a:cubicBezTo>
                  <a:cubicBezTo>
                    <a:pt x="0" y="1"/>
                    <a:pt x="0" y="1"/>
                    <a:pt x="0" y="1"/>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94"/>
            <p:cNvSpPr/>
            <p:nvPr/>
          </p:nvSpPr>
          <p:spPr bwMode="auto">
            <a:xfrm>
              <a:off x="4008" y="1874"/>
              <a:ext cx="14" cy="5"/>
            </a:xfrm>
            <a:custGeom>
              <a:avLst/>
              <a:gdLst>
                <a:gd name="T0" fmla="*/ 1 w 3"/>
                <a:gd name="T1" fmla="*/ 0 h 1"/>
                <a:gd name="T2" fmla="*/ 3 w 3"/>
                <a:gd name="T3" fmla="*/ 0 h 1"/>
                <a:gd name="T4" fmla="*/ 1 w 3"/>
                <a:gd name="T5" fmla="*/ 0 h 1"/>
              </a:gdLst>
              <a:ahLst/>
              <a:cxnLst>
                <a:cxn ang="0">
                  <a:pos x="T0" y="T1"/>
                </a:cxn>
                <a:cxn ang="0">
                  <a:pos x="T2" y="T3"/>
                </a:cxn>
                <a:cxn ang="0">
                  <a:pos x="T4" y="T5"/>
                </a:cxn>
              </a:cxnLst>
              <a:rect l="0" t="0" r="r" b="b"/>
              <a:pathLst>
                <a:path w="3" h="1">
                  <a:moveTo>
                    <a:pt x="1" y="0"/>
                  </a:moveTo>
                  <a:cubicBezTo>
                    <a:pt x="1" y="1"/>
                    <a:pt x="2" y="0"/>
                    <a:pt x="3" y="0"/>
                  </a:cubicBezTo>
                  <a:cubicBezTo>
                    <a:pt x="2"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95"/>
            <p:cNvSpPr/>
            <p:nvPr/>
          </p:nvSpPr>
          <p:spPr bwMode="auto">
            <a:xfrm>
              <a:off x="3470" y="1874"/>
              <a:ext cx="5" cy="5"/>
            </a:xfrm>
            <a:custGeom>
              <a:avLst/>
              <a:gdLst>
                <a:gd name="T0" fmla="*/ 0 w 5"/>
                <a:gd name="T1" fmla="*/ 5 h 5"/>
                <a:gd name="T2" fmla="*/ 5 w 5"/>
                <a:gd name="T3" fmla="*/ 0 h 5"/>
                <a:gd name="T4" fmla="*/ 0 w 5"/>
                <a:gd name="T5" fmla="*/ 5 h 5"/>
                <a:gd name="T6" fmla="*/ 0 w 5"/>
                <a:gd name="T7" fmla="*/ 5 h 5"/>
              </a:gdLst>
              <a:ahLst/>
              <a:cxnLst>
                <a:cxn ang="0">
                  <a:pos x="T0" y="T1"/>
                </a:cxn>
                <a:cxn ang="0">
                  <a:pos x="T2" y="T3"/>
                </a:cxn>
                <a:cxn ang="0">
                  <a:pos x="T4" y="T5"/>
                </a:cxn>
                <a:cxn ang="0">
                  <a:pos x="T6" y="T7"/>
                </a:cxn>
              </a:cxnLst>
              <a:rect l="0" t="0" r="r" b="b"/>
              <a:pathLst>
                <a:path w="5" h="5">
                  <a:moveTo>
                    <a:pt x="0" y="5"/>
                  </a:moveTo>
                  <a:lnTo>
                    <a:pt x="5" y="0"/>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96"/>
            <p:cNvSpPr/>
            <p:nvPr/>
          </p:nvSpPr>
          <p:spPr bwMode="auto">
            <a:xfrm>
              <a:off x="4046" y="1879"/>
              <a:ext cx="14" cy="9"/>
            </a:xfrm>
            <a:custGeom>
              <a:avLst/>
              <a:gdLst>
                <a:gd name="T0" fmla="*/ 3 w 3"/>
                <a:gd name="T1" fmla="*/ 0 h 2"/>
                <a:gd name="T2" fmla="*/ 0 w 3"/>
                <a:gd name="T3" fmla="*/ 2 h 2"/>
                <a:gd name="T4" fmla="*/ 1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1" y="2"/>
                    <a:pt x="0" y="2"/>
                  </a:cubicBezTo>
                  <a:cubicBezTo>
                    <a:pt x="1" y="2"/>
                    <a:pt x="1" y="2"/>
                    <a:pt x="1" y="2"/>
                  </a:cubicBezTo>
                  <a:cubicBezTo>
                    <a:pt x="2" y="1"/>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97"/>
            <p:cNvSpPr/>
            <p:nvPr/>
          </p:nvSpPr>
          <p:spPr bwMode="auto">
            <a:xfrm>
              <a:off x="3203" y="1884"/>
              <a:ext cx="42" cy="42"/>
            </a:xfrm>
            <a:custGeom>
              <a:avLst/>
              <a:gdLst>
                <a:gd name="T0" fmla="*/ 9 w 9"/>
                <a:gd name="T1" fmla="*/ 1 h 9"/>
                <a:gd name="T2" fmla="*/ 7 w 9"/>
                <a:gd name="T3" fmla="*/ 2 h 9"/>
                <a:gd name="T4" fmla="*/ 2 w 9"/>
                <a:gd name="T5" fmla="*/ 7 h 9"/>
                <a:gd name="T6" fmla="*/ 1 w 9"/>
                <a:gd name="T7" fmla="*/ 9 h 9"/>
                <a:gd name="T8" fmla="*/ 9 w 9"/>
                <a:gd name="T9" fmla="*/ 1 h 9"/>
              </a:gdLst>
              <a:ahLst/>
              <a:cxnLst>
                <a:cxn ang="0">
                  <a:pos x="T0" y="T1"/>
                </a:cxn>
                <a:cxn ang="0">
                  <a:pos x="T2" y="T3"/>
                </a:cxn>
                <a:cxn ang="0">
                  <a:pos x="T4" y="T5"/>
                </a:cxn>
                <a:cxn ang="0">
                  <a:pos x="T6" y="T7"/>
                </a:cxn>
                <a:cxn ang="0">
                  <a:pos x="T8" y="T9"/>
                </a:cxn>
              </a:cxnLst>
              <a:rect l="0" t="0" r="r" b="b"/>
              <a:pathLst>
                <a:path w="9" h="9">
                  <a:moveTo>
                    <a:pt x="9" y="1"/>
                  </a:moveTo>
                  <a:cubicBezTo>
                    <a:pt x="8" y="0"/>
                    <a:pt x="8" y="2"/>
                    <a:pt x="7" y="2"/>
                  </a:cubicBezTo>
                  <a:cubicBezTo>
                    <a:pt x="6" y="4"/>
                    <a:pt x="4" y="7"/>
                    <a:pt x="2" y="7"/>
                  </a:cubicBezTo>
                  <a:cubicBezTo>
                    <a:pt x="1" y="7"/>
                    <a:pt x="0" y="8"/>
                    <a:pt x="1" y="9"/>
                  </a:cubicBezTo>
                  <a:cubicBezTo>
                    <a:pt x="3" y="6"/>
                    <a:pt x="7" y="4"/>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98"/>
            <p:cNvSpPr/>
            <p:nvPr/>
          </p:nvSpPr>
          <p:spPr bwMode="auto">
            <a:xfrm>
              <a:off x="4134" y="1893"/>
              <a:ext cx="10" cy="9"/>
            </a:xfrm>
            <a:custGeom>
              <a:avLst/>
              <a:gdLst>
                <a:gd name="T0" fmla="*/ 2 w 2"/>
                <a:gd name="T1" fmla="*/ 1 h 2"/>
                <a:gd name="T2" fmla="*/ 1 w 2"/>
                <a:gd name="T3" fmla="*/ 0 h 2"/>
                <a:gd name="T4" fmla="*/ 2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2" y="0"/>
                    <a:pt x="1" y="0"/>
                    <a:pt x="1" y="0"/>
                  </a:cubicBezTo>
                  <a:cubicBezTo>
                    <a:pt x="2" y="1"/>
                    <a:pt x="0" y="2"/>
                    <a:pt x="2" y="2"/>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99"/>
            <p:cNvSpPr/>
            <p:nvPr/>
          </p:nvSpPr>
          <p:spPr bwMode="auto">
            <a:xfrm>
              <a:off x="3386" y="1893"/>
              <a:ext cx="56" cy="38"/>
            </a:xfrm>
            <a:custGeom>
              <a:avLst/>
              <a:gdLst>
                <a:gd name="T0" fmla="*/ 9 w 12"/>
                <a:gd name="T1" fmla="*/ 0 h 8"/>
                <a:gd name="T2" fmla="*/ 3 w 12"/>
                <a:gd name="T3" fmla="*/ 4 h 8"/>
                <a:gd name="T4" fmla="*/ 8 w 12"/>
                <a:gd name="T5" fmla="*/ 2 h 8"/>
                <a:gd name="T6" fmla="*/ 0 w 12"/>
                <a:gd name="T7" fmla="*/ 8 h 8"/>
                <a:gd name="T8" fmla="*/ 3 w 12"/>
                <a:gd name="T9" fmla="*/ 7 h 8"/>
                <a:gd name="T10" fmla="*/ 11 w 12"/>
                <a:gd name="T11" fmla="*/ 2 h 8"/>
                <a:gd name="T12" fmla="*/ 12 w 12"/>
                <a:gd name="T13" fmla="*/ 0 h 8"/>
                <a:gd name="T14" fmla="*/ 8 w 12"/>
                <a:gd name="T15" fmla="*/ 2 h 8"/>
                <a:gd name="T16" fmla="*/ 9 w 1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9" y="0"/>
                  </a:moveTo>
                  <a:cubicBezTo>
                    <a:pt x="7" y="1"/>
                    <a:pt x="5" y="3"/>
                    <a:pt x="3" y="4"/>
                  </a:cubicBezTo>
                  <a:cubicBezTo>
                    <a:pt x="5" y="4"/>
                    <a:pt x="7" y="0"/>
                    <a:pt x="8" y="2"/>
                  </a:cubicBezTo>
                  <a:cubicBezTo>
                    <a:pt x="6" y="5"/>
                    <a:pt x="2" y="6"/>
                    <a:pt x="0" y="8"/>
                  </a:cubicBezTo>
                  <a:cubicBezTo>
                    <a:pt x="1" y="8"/>
                    <a:pt x="2" y="6"/>
                    <a:pt x="3" y="7"/>
                  </a:cubicBezTo>
                  <a:cubicBezTo>
                    <a:pt x="5" y="4"/>
                    <a:pt x="8" y="4"/>
                    <a:pt x="11" y="2"/>
                  </a:cubicBezTo>
                  <a:cubicBezTo>
                    <a:pt x="11" y="1"/>
                    <a:pt x="12" y="1"/>
                    <a:pt x="12" y="0"/>
                  </a:cubicBezTo>
                  <a:cubicBezTo>
                    <a:pt x="11" y="1"/>
                    <a:pt x="10" y="2"/>
                    <a:pt x="8" y="2"/>
                  </a:cubicBezTo>
                  <a:cubicBezTo>
                    <a:pt x="8" y="2"/>
                    <a:pt x="8"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00"/>
            <p:cNvSpPr/>
            <p:nvPr/>
          </p:nvSpPr>
          <p:spPr bwMode="auto">
            <a:xfrm>
              <a:off x="4130" y="1898"/>
              <a:ext cx="4" cy="4"/>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01"/>
            <p:cNvSpPr/>
            <p:nvPr/>
          </p:nvSpPr>
          <p:spPr bwMode="auto">
            <a:xfrm>
              <a:off x="4144" y="1907"/>
              <a:ext cx="0" cy="5"/>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02"/>
            <p:cNvSpPr/>
            <p:nvPr/>
          </p:nvSpPr>
          <p:spPr bwMode="auto">
            <a:xfrm>
              <a:off x="4125" y="1907"/>
              <a:ext cx="9" cy="10"/>
            </a:xfrm>
            <a:custGeom>
              <a:avLst/>
              <a:gdLst>
                <a:gd name="T0" fmla="*/ 1 w 2"/>
                <a:gd name="T1" fmla="*/ 0 h 2"/>
                <a:gd name="T2" fmla="*/ 0 w 2"/>
                <a:gd name="T3" fmla="*/ 2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1"/>
                    <a:pt x="0" y="1"/>
                    <a:pt x="0" y="2"/>
                  </a:cubicBezTo>
                  <a:cubicBezTo>
                    <a:pt x="0" y="2"/>
                    <a:pt x="1" y="2"/>
                    <a:pt x="1" y="2"/>
                  </a:cubicBezTo>
                  <a:cubicBezTo>
                    <a:pt x="1" y="2"/>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03"/>
            <p:cNvSpPr/>
            <p:nvPr/>
          </p:nvSpPr>
          <p:spPr bwMode="auto">
            <a:xfrm>
              <a:off x="4017" y="2034"/>
              <a:ext cx="38" cy="14"/>
            </a:xfrm>
            <a:custGeom>
              <a:avLst/>
              <a:gdLst>
                <a:gd name="T0" fmla="*/ 1 w 8"/>
                <a:gd name="T1" fmla="*/ 2 h 3"/>
                <a:gd name="T2" fmla="*/ 8 w 8"/>
                <a:gd name="T3" fmla="*/ 0 h 3"/>
                <a:gd name="T4" fmla="*/ 0 w 8"/>
                <a:gd name="T5" fmla="*/ 2 h 3"/>
                <a:gd name="T6" fmla="*/ 1 w 8"/>
                <a:gd name="T7" fmla="*/ 2 h 3"/>
              </a:gdLst>
              <a:ahLst/>
              <a:cxnLst>
                <a:cxn ang="0">
                  <a:pos x="T0" y="T1"/>
                </a:cxn>
                <a:cxn ang="0">
                  <a:pos x="T2" y="T3"/>
                </a:cxn>
                <a:cxn ang="0">
                  <a:pos x="T4" y="T5"/>
                </a:cxn>
                <a:cxn ang="0">
                  <a:pos x="T6" y="T7"/>
                </a:cxn>
              </a:cxnLst>
              <a:rect l="0" t="0" r="r" b="b"/>
              <a:pathLst>
                <a:path w="8" h="3">
                  <a:moveTo>
                    <a:pt x="1" y="2"/>
                  </a:moveTo>
                  <a:cubicBezTo>
                    <a:pt x="3" y="2"/>
                    <a:pt x="6" y="2"/>
                    <a:pt x="8" y="0"/>
                  </a:cubicBezTo>
                  <a:cubicBezTo>
                    <a:pt x="5" y="2"/>
                    <a:pt x="2" y="0"/>
                    <a:pt x="0" y="2"/>
                  </a:cubicBezTo>
                  <a:cubicBezTo>
                    <a:pt x="1" y="3"/>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04"/>
            <p:cNvSpPr/>
            <p:nvPr/>
          </p:nvSpPr>
          <p:spPr bwMode="auto">
            <a:xfrm>
              <a:off x="3994" y="2043"/>
              <a:ext cx="5" cy="0"/>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05"/>
            <p:cNvSpPr/>
            <p:nvPr/>
          </p:nvSpPr>
          <p:spPr bwMode="auto">
            <a:xfrm>
              <a:off x="3980" y="2043"/>
              <a:ext cx="5" cy="5"/>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06"/>
            <p:cNvSpPr/>
            <p:nvPr/>
          </p:nvSpPr>
          <p:spPr bwMode="auto">
            <a:xfrm>
              <a:off x="4003" y="2048"/>
              <a:ext cx="10" cy="5"/>
            </a:xfrm>
            <a:custGeom>
              <a:avLst/>
              <a:gdLst>
                <a:gd name="T0" fmla="*/ 2 w 2"/>
                <a:gd name="T1" fmla="*/ 1 h 1"/>
                <a:gd name="T2" fmla="*/ 2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1" y="0"/>
                    <a:pt x="0" y="0"/>
                    <a:pt x="0" y="1"/>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07"/>
            <p:cNvSpPr/>
            <p:nvPr/>
          </p:nvSpPr>
          <p:spPr bwMode="auto">
            <a:xfrm>
              <a:off x="3985" y="2053"/>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08"/>
            <p:cNvSpPr/>
            <p:nvPr/>
          </p:nvSpPr>
          <p:spPr bwMode="auto">
            <a:xfrm>
              <a:off x="3096" y="2105"/>
              <a:ext cx="9" cy="18"/>
            </a:xfrm>
            <a:custGeom>
              <a:avLst/>
              <a:gdLst>
                <a:gd name="T0" fmla="*/ 2 w 2"/>
                <a:gd name="T1" fmla="*/ 0 h 4"/>
                <a:gd name="T2" fmla="*/ 1 w 2"/>
                <a:gd name="T3" fmla="*/ 0 h 4"/>
                <a:gd name="T4" fmla="*/ 0 w 2"/>
                <a:gd name="T5" fmla="*/ 3 h 4"/>
                <a:gd name="T6" fmla="*/ 1 w 2"/>
                <a:gd name="T7" fmla="*/ 3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cubicBezTo>
                    <a:pt x="2" y="0"/>
                    <a:pt x="2" y="0"/>
                    <a:pt x="1" y="0"/>
                  </a:cubicBezTo>
                  <a:cubicBezTo>
                    <a:pt x="2" y="1"/>
                    <a:pt x="0" y="2"/>
                    <a:pt x="0" y="3"/>
                  </a:cubicBezTo>
                  <a:cubicBezTo>
                    <a:pt x="1" y="3"/>
                    <a:pt x="2" y="4"/>
                    <a:pt x="1" y="3"/>
                  </a:cubicBezTo>
                  <a:cubicBezTo>
                    <a:pt x="1" y="2"/>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09"/>
            <p:cNvSpPr/>
            <p:nvPr/>
          </p:nvSpPr>
          <p:spPr bwMode="auto">
            <a:xfrm>
              <a:off x="3128" y="2105"/>
              <a:ext cx="5" cy="4"/>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0" y="1"/>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10"/>
            <p:cNvSpPr/>
            <p:nvPr/>
          </p:nvSpPr>
          <p:spPr bwMode="auto">
            <a:xfrm>
              <a:off x="3170" y="2114"/>
              <a:ext cx="0" cy="14"/>
            </a:xfrm>
            <a:custGeom>
              <a:avLst/>
              <a:gdLst>
                <a:gd name="T0" fmla="*/ 1 h 3"/>
                <a:gd name="T1" fmla="*/ 1 h 3"/>
                <a:gd name="T2" fmla="*/ 1 h 3"/>
              </a:gdLst>
              <a:ahLst/>
              <a:cxnLst>
                <a:cxn ang="0">
                  <a:pos x="0" y="T0"/>
                </a:cxn>
                <a:cxn ang="0">
                  <a:pos x="0" y="T1"/>
                </a:cxn>
                <a:cxn ang="0">
                  <a:pos x="0" y="T2"/>
                </a:cxn>
              </a:cxnLst>
              <a:rect l="0" t="0" r="r" b="b"/>
              <a:pathLst>
                <a:path h="3">
                  <a:moveTo>
                    <a:pt x="0" y="1"/>
                  </a:moveTo>
                  <a:cubicBezTo>
                    <a:pt x="0" y="1"/>
                    <a:pt x="0" y="1"/>
                    <a:pt x="0" y="1"/>
                  </a:cubicBezTo>
                  <a:cubicBezTo>
                    <a:pt x="0" y="3"/>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11"/>
            <p:cNvSpPr/>
            <p:nvPr/>
          </p:nvSpPr>
          <p:spPr bwMode="auto">
            <a:xfrm>
              <a:off x="3952" y="2152"/>
              <a:ext cx="5" cy="4"/>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0"/>
                    <a:pt x="1" y="1"/>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12"/>
            <p:cNvSpPr/>
            <p:nvPr/>
          </p:nvSpPr>
          <p:spPr bwMode="auto">
            <a:xfrm>
              <a:off x="3933" y="2152"/>
              <a:ext cx="10" cy="4"/>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2" y="1"/>
                    <a:pt x="2" y="1"/>
                    <a:pt x="2" y="1"/>
                  </a:cubicBezTo>
                  <a:cubicBezTo>
                    <a:pt x="1" y="1"/>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13"/>
            <p:cNvSpPr/>
            <p:nvPr/>
          </p:nvSpPr>
          <p:spPr bwMode="auto">
            <a:xfrm>
              <a:off x="3086" y="2156"/>
              <a:ext cx="14" cy="38"/>
            </a:xfrm>
            <a:custGeom>
              <a:avLst/>
              <a:gdLst>
                <a:gd name="T0" fmla="*/ 2 w 3"/>
                <a:gd name="T1" fmla="*/ 6 h 8"/>
                <a:gd name="T2" fmla="*/ 0 w 3"/>
                <a:gd name="T3" fmla="*/ 0 h 8"/>
                <a:gd name="T4" fmla="*/ 0 w 3"/>
                <a:gd name="T5" fmla="*/ 0 h 8"/>
                <a:gd name="T6" fmla="*/ 3 w 3"/>
                <a:gd name="T7" fmla="*/ 8 h 8"/>
                <a:gd name="T8" fmla="*/ 2 w 3"/>
                <a:gd name="T9" fmla="*/ 6 h 8"/>
              </a:gdLst>
              <a:ahLst/>
              <a:cxnLst>
                <a:cxn ang="0">
                  <a:pos x="T0" y="T1"/>
                </a:cxn>
                <a:cxn ang="0">
                  <a:pos x="T2" y="T3"/>
                </a:cxn>
                <a:cxn ang="0">
                  <a:pos x="T4" y="T5"/>
                </a:cxn>
                <a:cxn ang="0">
                  <a:pos x="T6" y="T7"/>
                </a:cxn>
                <a:cxn ang="0">
                  <a:pos x="T8" y="T9"/>
                </a:cxn>
              </a:cxnLst>
              <a:rect l="0" t="0" r="r" b="b"/>
              <a:pathLst>
                <a:path w="3" h="8">
                  <a:moveTo>
                    <a:pt x="2" y="6"/>
                  </a:moveTo>
                  <a:cubicBezTo>
                    <a:pt x="2" y="4"/>
                    <a:pt x="1" y="1"/>
                    <a:pt x="0" y="0"/>
                  </a:cubicBezTo>
                  <a:cubicBezTo>
                    <a:pt x="0" y="0"/>
                    <a:pt x="0" y="0"/>
                    <a:pt x="0" y="0"/>
                  </a:cubicBezTo>
                  <a:cubicBezTo>
                    <a:pt x="2" y="2"/>
                    <a:pt x="0" y="6"/>
                    <a:pt x="3" y="8"/>
                  </a:cubicBezTo>
                  <a:cubicBezTo>
                    <a:pt x="3" y="7"/>
                    <a:pt x="3"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14"/>
            <p:cNvSpPr/>
            <p:nvPr/>
          </p:nvSpPr>
          <p:spPr bwMode="auto">
            <a:xfrm>
              <a:off x="3929" y="2170"/>
              <a:ext cx="4"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15"/>
            <p:cNvSpPr/>
            <p:nvPr/>
          </p:nvSpPr>
          <p:spPr bwMode="auto">
            <a:xfrm>
              <a:off x="3152" y="2194"/>
              <a:ext cx="14" cy="14"/>
            </a:xfrm>
            <a:custGeom>
              <a:avLst/>
              <a:gdLst>
                <a:gd name="T0" fmla="*/ 0 w 3"/>
                <a:gd name="T1" fmla="*/ 2 h 3"/>
                <a:gd name="T2" fmla="*/ 1 w 3"/>
                <a:gd name="T3" fmla="*/ 3 h 3"/>
                <a:gd name="T4" fmla="*/ 2 w 3"/>
                <a:gd name="T5" fmla="*/ 2 h 3"/>
                <a:gd name="T6" fmla="*/ 2 w 3"/>
                <a:gd name="T7" fmla="*/ 2 h 3"/>
                <a:gd name="T8" fmla="*/ 3 w 3"/>
                <a:gd name="T9" fmla="*/ 1 h 3"/>
                <a:gd name="T10" fmla="*/ 0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0" y="2"/>
                  </a:moveTo>
                  <a:cubicBezTo>
                    <a:pt x="0" y="2"/>
                    <a:pt x="0" y="3"/>
                    <a:pt x="1" y="3"/>
                  </a:cubicBezTo>
                  <a:cubicBezTo>
                    <a:pt x="1" y="2"/>
                    <a:pt x="2" y="3"/>
                    <a:pt x="2" y="2"/>
                  </a:cubicBezTo>
                  <a:cubicBezTo>
                    <a:pt x="3" y="2"/>
                    <a:pt x="2" y="2"/>
                    <a:pt x="2" y="2"/>
                  </a:cubicBezTo>
                  <a:cubicBezTo>
                    <a:pt x="3" y="1"/>
                    <a:pt x="3" y="1"/>
                    <a:pt x="3" y="1"/>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16"/>
            <p:cNvSpPr/>
            <p:nvPr/>
          </p:nvSpPr>
          <p:spPr bwMode="auto">
            <a:xfrm>
              <a:off x="3835" y="2217"/>
              <a:ext cx="5" cy="0"/>
            </a:xfrm>
            <a:custGeom>
              <a:avLst/>
              <a:gdLst>
                <a:gd name="T0" fmla="*/ 5 w 5"/>
                <a:gd name="T1" fmla="*/ 0 w 5"/>
                <a:gd name="T2" fmla="*/ 5 w 5"/>
                <a:gd name="T3" fmla="*/ 5 w 5"/>
              </a:gdLst>
              <a:ahLst/>
              <a:cxnLst>
                <a:cxn ang="0">
                  <a:pos x="T0" y="0"/>
                </a:cxn>
                <a:cxn ang="0">
                  <a:pos x="T1" y="0"/>
                </a:cxn>
                <a:cxn ang="0">
                  <a:pos x="T2" y="0"/>
                </a:cxn>
                <a:cxn ang="0">
                  <a:pos x="T3" y="0"/>
                </a:cxn>
              </a:cxnLst>
              <a:rect l="0" t="0" r="r" b="b"/>
              <a:pathLst>
                <a:path w="5">
                  <a:moveTo>
                    <a:pt x="5" y="0"/>
                  </a:moveTo>
                  <a:lnTo>
                    <a:pt x="0"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17"/>
            <p:cNvSpPr/>
            <p:nvPr/>
          </p:nvSpPr>
          <p:spPr bwMode="auto">
            <a:xfrm>
              <a:off x="3184" y="2213"/>
              <a:ext cx="15" cy="14"/>
            </a:xfrm>
            <a:custGeom>
              <a:avLst/>
              <a:gdLst>
                <a:gd name="T0" fmla="*/ 3 w 3"/>
                <a:gd name="T1" fmla="*/ 2 h 3"/>
                <a:gd name="T2" fmla="*/ 0 w 3"/>
                <a:gd name="T3" fmla="*/ 3 h 3"/>
                <a:gd name="T4" fmla="*/ 2 w 3"/>
                <a:gd name="T5" fmla="*/ 3 h 3"/>
                <a:gd name="T6" fmla="*/ 3 w 3"/>
                <a:gd name="T7" fmla="*/ 2 h 3"/>
              </a:gdLst>
              <a:ahLst/>
              <a:cxnLst>
                <a:cxn ang="0">
                  <a:pos x="T0" y="T1"/>
                </a:cxn>
                <a:cxn ang="0">
                  <a:pos x="T2" y="T3"/>
                </a:cxn>
                <a:cxn ang="0">
                  <a:pos x="T4" y="T5"/>
                </a:cxn>
                <a:cxn ang="0">
                  <a:pos x="T6" y="T7"/>
                </a:cxn>
              </a:cxnLst>
              <a:rect l="0" t="0" r="r" b="b"/>
              <a:pathLst>
                <a:path w="3" h="3">
                  <a:moveTo>
                    <a:pt x="3" y="2"/>
                  </a:moveTo>
                  <a:cubicBezTo>
                    <a:pt x="2" y="0"/>
                    <a:pt x="1" y="2"/>
                    <a:pt x="0" y="3"/>
                  </a:cubicBezTo>
                  <a:cubicBezTo>
                    <a:pt x="1" y="3"/>
                    <a:pt x="1" y="3"/>
                    <a:pt x="2" y="3"/>
                  </a:cubicBezTo>
                  <a:cubicBezTo>
                    <a:pt x="3" y="3"/>
                    <a:pt x="3"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18"/>
            <p:cNvSpPr/>
            <p:nvPr/>
          </p:nvSpPr>
          <p:spPr bwMode="auto">
            <a:xfrm>
              <a:off x="3840" y="2217"/>
              <a:ext cx="9" cy="10"/>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2" y="1"/>
                    <a:pt x="2" y="1"/>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19"/>
            <p:cNvSpPr/>
            <p:nvPr/>
          </p:nvSpPr>
          <p:spPr bwMode="auto">
            <a:xfrm>
              <a:off x="3133" y="2217"/>
              <a:ext cx="9" cy="15"/>
            </a:xfrm>
            <a:custGeom>
              <a:avLst/>
              <a:gdLst>
                <a:gd name="T0" fmla="*/ 0 w 2"/>
                <a:gd name="T1" fmla="*/ 2 h 3"/>
                <a:gd name="T2" fmla="*/ 1 w 2"/>
                <a:gd name="T3" fmla="*/ 3 h 3"/>
                <a:gd name="T4" fmla="*/ 0 w 2"/>
                <a:gd name="T5" fmla="*/ 2 h 3"/>
              </a:gdLst>
              <a:ahLst/>
              <a:cxnLst>
                <a:cxn ang="0">
                  <a:pos x="T0" y="T1"/>
                </a:cxn>
                <a:cxn ang="0">
                  <a:pos x="T2" y="T3"/>
                </a:cxn>
                <a:cxn ang="0">
                  <a:pos x="T4" y="T5"/>
                </a:cxn>
              </a:cxnLst>
              <a:rect l="0" t="0" r="r" b="b"/>
              <a:pathLst>
                <a:path w="2" h="3">
                  <a:moveTo>
                    <a:pt x="0" y="2"/>
                  </a:moveTo>
                  <a:cubicBezTo>
                    <a:pt x="1" y="3"/>
                    <a:pt x="1" y="3"/>
                    <a:pt x="1" y="3"/>
                  </a:cubicBezTo>
                  <a:cubicBezTo>
                    <a:pt x="2" y="2"/>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20"/>
            <p:cNvSpPr/>
            <p:nvPr/>
          </p:nvSpPr>
          <p:spPr bwMode="auto">
            <a:xfrm>
              <a:off x="3868" y="2232"/>
              <a:ext cx="9" cy="4"/>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1" y="0"/>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21"/>
            <p:cNvSpPr/>
            <p:nvPr/>
          </p:nvSpPr>
          <p:spPr bwMode="auto">
            <a:xfrm>
              <a:off x="3142" y="2232"/>
              <a:ext cx="14" cy="14"/>
            </a:xfrm>
            <a:custGeom>
              <a:avLst/>
              <a:gdLst>
                <a:gd name="T0" fmla="*/ 2 w 3"/>
                <a:gd name="T1" fmla="*/ 1 h 3"/>
                <a:gd name="T2" fmla="*/ 2 w 3"/>
                <a:gd name="T3" fmla="*/ 1 h 3"/>
                <a:gd name="T4" fmla="*/ 0 w 3"/>
                <a:gd name="T5" fmla="*/ 1 h 3"/>
                <a:gd name="T6" fmla="*/ 2 w 3"/>
                <a:gd name="T7" fmla="*/ 2 h 3"/>
                <a:gd name="T8" fmla="*/ 2 w 3"/>
                <a:gd name="T9" fmla="*/ 2 h 3"/>
                <a:gd name="T10" fmla="*/ 3 w 3"/>
                <a:gd name="T11" fmla="*/ 3 h 3"/>
                <a:gd name="T12" fmla="*/ 2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1"/>
                  </a:moveTo>
                  <a:cubicBezTo>
                    <a:pt x="2" y="1"/>
                    <a:pt x="2" y="1"/>
                    <a:pt x="2" y="1"/>
                  </a:cubicBezTo>
                  <a:cubicBezTo>
                    <a:pt x="2" y="0"/>
                    <a:pt x="1" y="1"/>
                    <a:pt x="0" y="1"/>
                  </a:cubicBezTo>
                  <a:cubicBezTo>
                    <a:pt x="2" y="2"/>
                    <a:pt x="2" y="2"/>
                    <a:pt x="2" y="2"/>
                  </a:cubicBezTo>
                  <a:cubicBezTo>
                    <a:pt x="2" y="2"/>
                    <a:pt x="2" y="2"/>
                    <a:pt x="2" y="2"/>
                  </a:cubicBezTo>
                  <a:cubicBezTo>
                    <a:pt x="2" y="2"/>
                    <a:pt x="2" y="3"/>
                    <a:pt x="3" y="3"/>
                  </a:cubicBezTo>
                  <a:cubicBezTo>
                    <a:pt x="3" y="2"/>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22"/>
            <p:cNvSpPr/>
            <p:nvPr/>
          </p:nvSpPr>
          <p:spPr bwMode="auto">
            <a:xfrm>
              <a:off x="3250" y="2279"/>
              <a:ext cx="19" cy="4"/>
            </a:xfrm>
            <a:custGeom>
              <a:avLst/>
              <a:gdLst>
                <a:gd name="T0" fmla="*/ 0 w 19"/>
                <a:gd name="T1" fmla="*/ 0 h 4"/>
                <a:gd name="T2" fmla="*/ 0 w 19"/>
                <a:gd name="T3" fmla="*/ 0 h 4"/>
                <a:gd name="T4" fmla="*/ 19 w 19"/>
                <a:gd name="T5" fmla="*/ 4 h 4"/>
                <a:gd name="T6" fmla="*/ 0 w 19"/>
                <a:gd name="T7" fmla="*/ 0 h 4"/>
              </a:gdLst>
              <a:ahLst/>
              <a:cxnLst>
                <a:cxn ang="0">
                  <a:pos x="T0" y="T1"/>
                </a:cxn>
                <a:cxn ang="0">
                  <a:pos x="T2" y="T3"/>
                </a:cxn>
                <a:cxn ang="0">
                  <a:pos x="T4" y="T5"/>
                </a:cxn>
                <a:cxn ang="0">
                  <a:pos x="T6" y="T7"/>
                </a:cxn>
              </a:cxnLst>
              <a:rect l="0" t="0" r="r" b="b"/>
              <a:pathLst>
                <a:path w="19" h="4">
                  <a:moveTo>
                    <a:pt x="0" y="0"/>
                  </a:moveTo>
                  <a:lnTo>
                    <a:pt x="0" y="0"/>
                  </a:lnTo>
                  <a:lnTo>
                    <a:pt x="19"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23"/>
            <p:cNvSpPr/>
            <p:nvPr/>
          </p:nvSpPr>
          <p:spPr bwMode="auto">
            <a:xfrm>
              <a:off x="3227" y="2279"/>
              <a:ext cx="93" cy="51"/>
            </a:xfrm>
            <a:custGeom>
              <a:avLst/>
              <a:gdLst>
                <a:gd name="T0" fmla="*/ 18 w 20"/>
                <a:gd name="T1" fmla="*/ 4 h 11"/>
                <a:gd name="T2" fmla="*/ 13 w 20"/>
                <a:gd name="T3" fmla="*/ 6 h 11"/>
                <a:gd name="T4" fmla="*/ 11 w 20"/>
                <a:gd name="T5" fmla="*/ 5 h 11"/>
                <a:gd name="T6" fmla="*/ 15 w 20"/>
                <a:gd name="T7" fmla="*/ 1 h 11"/>
                <a:gd name="T8" fmla="*/ 12 w 20"/>
                <a:gd name="T9" fmla="*/ 0 h 11"/>
                <a:gd name="T10" fmla="*/ 10 w 20"/>
                <a:gd name="T11" fmla="*/ 1 h 11"/>
                <a:gd name="T12" fmla="*/ 6 w 20"/>
                <a:gd name="T13" fmla="*/ 1 h 11"/>
                <a:gd name="T14" fmla="*/ 6 w 20"/>
                <a:gd name="T15" fmla="*/ 2 h 11"/>
                <a:gd name="T16" fmla="*/ 5 w 20"/>
                <a:gd name="T17" fmla="*/ 1 h 11"/>
                <a:gd name="T18" fmla="*/ 0 w 20"/>
                <a:gd name="T19" fmla="*/ 1 h 11"/>
                <a:gd name="T20" fmla="*/ 0 w 20"/>
                <a:gd name="T21" fmla="*/ 2 h 11"/>
                <a:gd name="T22" fmla="*/ 4 w 20"/>
                <a:gd name="T23" fmla="*/ 4 h 11"/>
                <a:gd name="T24" fmla="*/ 9 w 20"/>
                <a:gd name="T25" fmla="*/ 7 h 11"/>
                <a:gd name="T26" fmla="*/ 8 w 20"/>
                <a:gd name="T27" fmla="*/ 8 h 11"/>
                <a:gd name="T28" fmla="*/ 9 w 20"/>
                <a:gd name="T29" fmla="*/ 10 h 11"/>
                <a:gd name="T30" fmla="*/ 9 w 20"/>
                <a:gd name="T31" fmla="*/ 10 h 11"/>
                <a:gd name="T32" fmla="*/ 16 w 20"/>
                <a:gd name="T33" fmla="*/ 9 h 11"/>
                <a:gd name="T34" fmla="*/ 18 w 20"/>
                <a:gd name="T35"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1">
                  <a:moveTo>
                    <a:pt x="18" y="4"/>
                  </a:moveTo>
                  <a:cubicBezTo>
                    <a:pt x="16" y="4"/>
                    <a:pt x="15" y="5"/>
                    <a:pt x="13" y="6"/>
                  </a:cubicBezTo>
                  <a:cubicBezTo>
                    <a:pt x="13" y="5"/>
                    <a:pt x="11" y="6"/>
                    <a:pt x="11" y="5"/>
                  </a:cubicBezTo>
                  <a:cubicBezTo>
                    <a:pt x="13" y="4"/>
                    <a:pt x="14" y="2"/>
                    <a:pt x="15" y="1"/>
                  </a:cubicBezTo>
                  <a:cubicBezTo>
                    <a:pt x="12" y="0"/>
                    <a:pt x="12" y="0"/>
                    <a:pt x="12" y="0"/>
                  </a:cubicBezTo>
                  <a:cubicBezTo>
                    <a:pt x="11" y="1"/>
                    <a:pt x="10" y="0"/>
                    <a:pt x="10" y="1"/>
                  </a:cubicBezTo>
                  <a:cubicBezTo>
                    <a:pt x="9" y="3"/>
                    <a:pt x="7" y="2"/>
                    <a:pt x="6" y="1"/>
                  </a:cubicBezTo>
                  <a:cubicBezTo>
                    <a:pt x="6" y="2"/>
                    <a:pt x="6" y="2"/>
                    <a:pt x="6" y="2"/>
                  </a:cubicBezTo>
                  <a:cubicBezTo>
                    <a:pt x="5" y="2"/>
                    <a:pt x="5" y="1"/>
                    <a:pt x="5" y="1"/>
                  </a:cubicBezTo>
                  <a:cubicBezTo>
                    <a:pt x="3" y="1"/>
                    <a:pt x="2" y="2"/>
                    <a:pt x="0" y="1"/>
                  </a:cubicBezTo>
                  <a:cubicBezTo>
                    <a:pt x="0" y="2"/>
                    <a:pt x="0" y="2"/>
                    <a:pt x="0" y="2"/>
                  </a:cubicBezTo>
                  <a:cubicBezTo>
                    <a:pt x="1" y="3"/>
                    <a:pt x="3" y="3"/>
                    <a:pt x="4" y="4"/>
                  </a:cubicBezTo>
                  <a:cubicBezTo>
                    <a:pt x="6" y="5"/>
                    <a:pt x="9" y="5"/>
                    <a:pt x="9" y="7"/>
                  </a:cubicBezTo>
                  <a:cubicBezTo>
                    <a:pt x="9" y="8"/>
                    <a:pt x="8" y="8"/>
                    <a:pt x="8" y="8"/>
                  </a:cubicBezTo>
                  <a:cubicBezTo>
                    <a:pt x="8" y="9"/>
                    <a:pt x="10" y="10"/>
                    <a:pt x="9" y="10"/>
                  </a:cubicBezTo>
                  <a:cubicBezTo>
                    <a:pt x="9" y="10"/>
                    <a:pt x="9" y="10"/>
                    <a:pt x="9" y="10"/>
                  </a:cubicBezTo>
                  <a:cubicBezTo>
                    <a:pt x="11" y="7"/>
                    <a:pt x="14" y="11"/>
                    <a:pt x="16" y="9"/>
                  </a:cubicBezTo>
                  <a:cubicBezTo>
                    <a:pt x="12" y="5"/>
                    <a:pt x="20" y="7"/>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24"/>
            <p:cNvSpPr/>
            <p:nvPr/>
          </p:nvSpPr>
          <p:spPr bwMode="auto">
            <a:xfrm>
              <a:off x="3769" y="2279"/>
              <a:ext cx="5" cy="4"/>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25"/>
            <p:cNvSpPr/>
            <p:nvPr/>
          </p:nvSpPr>
          <p:spPr bwMode="auto">
            <a:xfrm>
              <a:off x="3311" y="2316"/>
              <a:ext cx="5" cy="0"/>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26"/>
            <p:cNvSpPr/>
            <p:nvPr/>
          </p:nvSpPr>
          <p:spPr bwMode="auto">
            <a:xfrm>
              <a:off x="3231" y="2330"/>
              <a:ext cx="52" cy="29"/>
            </a:xfrm>
            <a:custGeom>
              <a:avLst/>
              <a:gdLst>
                <a:gd name="T0" fmla="*/ 6 w 11"/>
                <a:gd name="T1" fmla="*/ 1 h 6"/>
                <a:gd name="T2" fmla="*/ 6 w 11"/>
                <a:gd name="T3" fmla="*/ 1 h 6"/>
                <a:gd name="T4" fmla="*/ 1 w 11"/>
                <a:gd name="T5" fmla="*/ 0 h 6"/>
                <a:gd name="T6" fmla="*/ 1 w 11"/>
                <a:gd name="T7" fmla="*/ 2 h 6"/>
                <a:gd name="T8" fmla="*/ 0 w 11"/>
                <a:gd name="T9" fmla="*/ 3 h 6"/>
                <a:gd name="T10" fmla="*/ 5 w 11"/>
                <a:gd name="T11" fmla="*/ 4 h 6"/>
                <a:gd name="T12" fmla="*/ 4 w 11"/>
                <a:gd name="T13" fmla="*/ 5 h 6"/>
                <a:gd name="T14" fmla="*/ 5 w 11"/>
                <a:gd name="T15" fmla="*/ 6 h 6"/>
                <a:gd name="T16" fmla="*/ 5 w 11"/>
                <a:gd name="T17" fmla="*/ 4 h 6"/>
                <a:gd name="T18" fmla="*/ 8 w 11"/>
                <a:gd name="T19" fmla="*/ 5 h 6"/>
                <a:gd name="T20" fmla="*/ 10 w 11"/>
                <a:gd name="T21" fmla="*/ 4 h 6"/>
                <a:gd name="T22" fmla="*/ 6 w 11"/>
                <a:gd name="T2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6" y="1"/>
                  </a:moveTo>
                  <a:cubicBezTo>
                    <a:pt x="6" y="1"/>
                    <a:pt x="6" y="1"/>
                    <a:pt x="6" y="1"/>
                  </a:cubicBezTo>
                  <a:cubicBezTo>
                    <a:pt x="5" y="0"/>
                    <a:pt x="3" y="1"/>
                    <a:pt x="1" y="0"/>
                  </a:cubicBezTo>
                  <a:cubicBezTo>
                    <a:pt x="1" y="2"/>
                    <a:pt x="1" y="2"/>
                    <a:pt x="1" y="2"/>
                  </a:cubicBezTo>
                  <a:cubicBezTo>
                    <a:pt x="0" y="1"/>
                    <a:pt x="1" y="3"/>
                    <a:pt x="0" y="3"/>
                  </a:cubicBezTo>
                  <a:cubicBezTo>
                    <a:pt x="2" y="4"/>
                    <a:pt x="3" y="3"/>
                    <a:pt x="5" y="4"/>
                  </a:cubicBezTo>
                  <a:cubicBezTo>
                    <a:pt x="4" y="5"/>
                    <a:pt x="4" y="5"/>
                    <a:pt x="4" y="5"/>
                  </a:cubicBezTo>
                  <a:cubicBezTo>
                    <a:pt x="5" y="6"/>
                    <a:pt x="5" y="6"/>
                    <a:pt x="5" y="6"/>
                  </a:cubicBezTo>
                  <a:cubicBezTo>
                    <a:pt x="5" y="4"/>
                    <a:pt x="5" y="4"/>
                    <a:pt x="5" y="4"/>
                  </a:cubicBezTo>
                  <a:cubicBezTo>
                    <a:pt x="6" y="5"/>
                    <a:pt x="8" y="4"/>
                    <a:pt x="8" y="5"/>
                  </a:cubicBezTo>
                  <a:cubicBezTo>
                    <a:pt x="9" y="5"/>
                    <a:pt x="9" y="4"/>
                    <a:pt x="10" y="4"/>
                  </a:cubicBezTo>
                  <a:cubicBezTo>
                    <a:pt x="11" y="1"/>
                    <a:pt x="7" y="3"/>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127"/>
            <p:cNvSpPr/>
            <p:nvPr/>
          </p:nvSpPr>
          <p:spPr bwMode="auto">
            <a:xfrm>
              <a:off x="3156" y="2335"/>
              <a:ext cx="19" cy="24"/>
            </a:xfrm>
            <a:custGeom>
              <a:avLst/>
              <a:gdLst>
                <a:gd name="T0" fmla="*/ 3 w 4"/>
                <a:gd name="T1" fmla="*/ 0 h 5"/>
                <a:gd name="T2" fmla="*/ 1 w 4"/>
                <a:gd name="T3" fmla="*/ 0 h 5"/>
                <a:gd name="T4" fmla="*/ 1 w 4"/>
                <a:gd name="T5" fmla="*/ 1 h 5"/>
                <a:gd name="T6" fmla="*/ 0 w 4"/>
                <a:gd name="T7" fmla="*/ 1 h 5"/>
                <a:gd name="T8" fmla="*/ 0 w 4"/>
                <a:gd name="T9" fmla="*/ 2 h 5"/>
                <a:gd name="T10" fmla="*/ 0 w 4"/>
                <a:gd name="T11" fmla="*/ 3 h 5"/>
                <a:gd name="T12" fmla="*/ 3 w 4"/>
                <a:gd name="T13" fmla="*/ 3 h 5"/>
                <a:gd name="T14" fmla="*/ 3 w 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3" y="0"/>
                  </a:moveTo>
                  <a:cubicBezTo>
                    <a:pt x="1" y="0"/>
                    <a:pt x="1" y="0"/>
                    <a:pt x="1" y="0"/>
                  </a:cubicBezTo>
                  <a:cubicBezTo>
                    <a:pt x="1" y="1"/>
                    <a:pt x="1" y="1"/>
                    <a:pt x="1" y="1"/>
                  </a:cubicBezTo>
                  <a:cubicBezTo>
                    <a:pt x="1" y="1"/>
                    <a:pt x="0" y="1"/>
                    <a:pt x="0" y="1"/>
                  </a:cubicBezTo>
                  <a:cubicBezTo>
                    <a:pt x="0" y="2"/>
                    <a:pt x="0" y="2"/>
                    <a:pt x="0" y="2"/>
                  </a:cubicBezTo>
                  <a:cubicBezTo>
                    <a:pt x="0" y="2"/>
                    <a:pt x="0" y="3"/>
                    <a:pt x="0" y="3"/>
                  </a:cubicBezTo>
                  <a:cubicBezTo>
                    <a:pt x="1" y="5"/>
                    <a:pt x="2" y="3"/>
                    <a:pt x="3" y="3"/>
                  </a:cubicBezTo>
                  <a:cubicBezTo>
                    <a:pt x="4"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128"/>
            <p:cNvSpPr/>
            <p:nvPr/>
          </p:nvSpPr>
          <p:spPr bwMode="auto">
            <a:xfrm>
              <a:off x="3203" y="2344"/>
              <a:ext cx="19" cy="10"/>
            </a:xfrm>
            <a:custGeom>
              <a:avLst/>
              <a:gdLst>
                <a:gd name="T0" fmla="*/ 0 w 4"/>
                <a:gd name="T1" fmla="*/ 2 h 2"/>
                <a:gd name="T2" fmla="*/ 4 w 4"/>
                <a:gd name="T3" fmla="*/ 1 h 2"/>
                <a:gd name="T4" fmla="*/ 3 w 4"/>
                <a:gd name="T5" fmla="*/ 0 h 2"/>
                <a:gd name="T6" fmla="*/ 0 w 4"/>
                <a:gd name="T7" fmla="*/ 2 h 2"/>
              </a:gdLst>
              <a:ahLst/>
              <a:cxnLst>
                <a:cxn ang="0">
                  <a:pos x="T0" y="T1"/>
                </a:cxn>
                <a:cxn ang="0">
                  <a:pos x="T2" y="T3"/>
                </a:cxn>
                <a:cxn ang="0">
                  <a:pos x="T4" y="T5"/>
                </a:cxn>
                <a:cxn ang="0">
                  <a:pos x="T6" y="T7"/>
                </a:cxn>
              </a:cxnLst>
              <a:rect l="0" t="0" r="r" b="b"/>
              <a:pathLst>
                <a:path w="4" h="2">
                  <a:moveTo>
                    <a:pt x="0" y="2"/>
                  </a:moveTo>
                  <a:cubicBezTo>
                    <a:pt x="1" y="2"/>
                    <a:pt x="3" y="2"/>
                    <a:pt x="4" y="1"/>
                  </a:cubicBezTo>
                  <a:cubicBezTo>
                    <a:pt x="4" y="0"/>
                    <a:pt x="3" y="0"/>
                    <a:pt x="3"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129"/>
            <p:cNvSpPr/>
            <p:nvPr/>
          </p:nvSpPr>
          <p:spPr bwMode="auto">
            <a:xfrm>
              <a:off x="3189" y="2349"/>
              <a:ext cx="5" cy="10"/>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2"/>
                    <a:pt x="1" y="1"/>
                    <a:pt x="1"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130"/>
            <p:cNvSpPr/>
            <p:nvPr/>
          </p:nvSpPr>
          <p:spPr bwMode="auto">
            <a:xfrm>
              <a:off x="3292" y="2354"/>
              <a:ext cx="14" cy="9"/>
            </a:xfrm>
            <a:custGeom>
              <a:avLst/>
              <a:gdLst>
                <a:gd name="T0" fmla="*/ 3 w 3"/>
                <a:gd name="T1" fmla="*/ 1 h 2"/>
                <a:gd name="T2" fmla="*/ 2 w 3"/>
                <a:gd name="T3" fmla="*/ 0 h 2"/>
                <a:gd name="T4" fmla="*/ 3 w 3"/>
                <a:gd name="T5" fmla="*/ 1 h 2"/>
              </a:gdLst>
              <a:ahLst/>
              <a:cxnLst>
                <a:cxn ang="0">
                  <a:pos x="T0" y="T1"/>
                </a:cxn>
                <a:cxn ang="0">
                  <a:pos x="T2" y="T3"/>
                </a:cxn>
                <a:cxn ang="0">
                  <a:pos x="T4" y="T5"/>
                </a:cxn>
              </a:cxnLst>
              <a:rect l="0" t="0" r="r" b="b"/>
              <a:pathLst>
                <a:path w="3" h="2">
                  <a:moveTo>
                    <a:pt x="3" y="1"/>
                  </a:moveTo>
                  <a:cubicBezTo>
                    <a:pt x="2" y="0"/>
                    <a:pt x="2" y="0"/>
                    <a:pt x="2" y="0"/>
                  </a:cubicBezTo>
                  <a:cubicBezTo>
                    <a:pt x="0" y="2"/>
                    <a:pt x="3"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19" name="文本框 318"/>
          <p:cNvSpPr txBox="1"/>
          <p:nvPr/>
        </p:nvSpPr>
        <p:spPr>
          <a:xfrm>
            <a:off x="2457146" y="1861615"/>
            <a:ext cx="728821" cy="646331"/>
          </a:xfrm>
          <a:prstGeom prst="rect">
            <a:avLst/>
          </a:prstGeom>
          <a:noFill/>
        </p:spPr>
        <p:txBody>
          <a:bodyPr wrap="square" rtlCol="0">
            <a:spAutoFit/>
          </a:bodyPr>
          <a:lstStyle/>
          <a:p>
            <a:r>
              <a:rPr lang="zh-CN" altLang="en-US" sz="3600" dirty="0">
                <a:solidFill>
                  <a:schemeClr val="bg1"/>
                </a:solidFill>
                <a:latin typeface="禹卫书法行书简体" panose="02000603000000000000" pitchFamily="2" charset="-122"/>
                <a:ea typeface="禹卫书法行书简体" panose="02000603000000000000" pitchFamily="2" charset="-122"/>
              </a:rPr>
              <a:t>二</a:t>
            </a:r>
            <a:endParaRPr lang="zh-CN" altLang="en-US" sz="3600" dirty="0">
              <a:solidFill>
                <a:schemeClr val="bg1"/>
              </a:solidFill>
              <a:latin typeface="禹卫书法行书简体" panose="02000603000000000000" pitchFamily="2" charset="-122"/>
              <a:ea typeface="禹卫书法行书简体" panose="02000603000000000000" pitchFamily="2" charset="-122"/>
            </a:endParaRPr>
          </a:p>
        </p:txBody>
      </p:sp>
      <p:grpSp>
        <p:nvGrpSpPr>
          <p:cNvPr id="320" name="Group 4"/>
          <p:cNvGrpSpPr>
            <a:grpSpLocks noChangeAspect="1"/>
          </p:cNvGrpSpPr>
          <p:nvPr/>
        </p:nvGrpSpPr>
        <p:grpSpPr bwMode="auto">
          <a:xfrm>
            <a:off x="4032463" y="1805653"/>
            <a:ext cx="965072" cy="750714"/>
            <a:chOff x="3086" y="1578"/>
            <a:chExt cx="1058" cy="823"/>
          </a:xfrm>
          <a:solidFill>
            <a:srgbClr val="C00000"/>
          </a:solidFill>
        </p:grpSpPr>
        <p:sp>
          <p:nvSpPr>
            <p:cNvPr id="321" name="Freeform 5"/>
            <p:cNvSpPr/>
            <p:nvPr/>
          </p:nvSpPr>
          <p:spPr bwMode="auto">
            <a:xfrm>
              <a:off x="4027" y="1578"/>
              <a:ext cx="37" cy="14"/>
            </a:xfrm>
            <a:custGeom>
              <a:avLst/>
              <a:gdLst>
                <a:gd name="T0" fmla="*/ 5 w 8"/>
                <a:gd name="T1" fmla="*/ 2 h 3"/>
                <a:gd name="T2" fmla="*/ 8 w 8"/>
                <a:gd name="T3" fmla="*/ 0 h 3"/>
                <a:gd name="T4" fmla="*/ 0 w 8"/>
                <a:gd name="T5" fmla="*/ 3 h 3"/>
                <a:gd name="T6" fmla="*/ 0 w 8"/>
                <a:gd name="T7" fmla="*/ 3 h 3"/>
                <a:gd name="T8" fmla="*/ 5 w 8"/>
                <a:gd name="T9" fmla="*/ 2 h 3"/>
              </a:gdLst>
              <a:ahLst/>
              <a:cxnLst>
                <a:cxn ang="0">
                  <a:pos x="T0" y="T1"/>
                </a:cxn>
                <a:cxn ang="0">
                  <a:pos x="T2" y="T3"/>
                </a:cxn>
                <a:cxn ang="0">
                  <a:pos x="T4" y="T5"/>
                </a:cxn>
                <a:cxn ang="0">
                  <a:pos x="T6" y="T7"/>
                </a:cxn>
                <a:cxn ang="0">
                  <a:pos x="T8" y="T9"/>
                </a:cxn>
              </a:cxnLst>
              <a:rect l="0" t="0" r="r" b="b"/>
              <a:pathLst>
                <a:path w="8" h="3">
                  <a:moveTo>
                    <a:pt x="5" y="2"/>
                  </a:moveTo>
                  <a:cubicBezTo>
                    <a:pt x="6" y="1"/>
                    <a:pt x="7" y="1"/>
                    <a:pt x="8" y="0"/>
                  </a:cubicBezTo>
                  <a:cubicBezTo>
                    <a:pt x="5" y="0"/>
                    <a:pt x="3" y="2"/>
                    <a:pt x="0" y="3"/>
                  </a:cubicBezTo>
                  <a:cubicBezTo>
                    <a:pt x="0" y="3"/>
                    <a:pt x="0" y="3"/>
                    <a:pt x="0" y="3"/>
                  </a:cubicBezTo>
                  <a:cubicBezTo>
                    <a:pt x="1" y="2"/>
                    <a:pt x="3"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6"/>
            <p:cNvSpPr/>
            <p:nvPr/>
          </p:nvSpPr>
          <p:spPr bwMode="auto">
            <a:xfrm>
              <a:off x="4064" y="157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7"/>
            <p:cNvSpPr/>
            <p:nvPr/>
          </p:nvSpPr>
          <p:spPr bwMode="auto">
            <a:xfrm>
              <a:off x="3975" y="203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8"/>
            <p:cNvSpPr/>
            <p:nvPr/>
          </p:nvSpPr>
          <p:spPr bwMode="auto">
            <a:xfrm>
              <a:off x="4008" y="1691"/>
              <a:ext cx="0" cy="5"/>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9"/>
            <p:cNvSpPr>
              <a:spLocks noEditPoints="1"/>
            </p:cNvSpPr>
            <p:nvPr/>
          </p:nvSpPr>
          <p:spPr bwMode="auto">
            <a:xfrm>
              <a:off x="3096" y="1583"/>
              <a:ext cx="1010" cy="818"/>
            </a:xfrm>
            <a:custGeom>
              <a:avLst/>
              <a:gdLst>
                <a:gd name="T0" fmla="*/ 201 w 216"/>
                <a:gd name="T1" fmla="*/ 37 h 174"/>
                <a:gd name="T2" fmla="*/ 190 w 216"/>
                <a:gd name="T3" fmla="*/ 34 h 174"/>
                <a:gd name="T4" fmla="*/ 170 w 216"/>
                <a:gd name="T5" fmla="*/ 31 h 174"/>
                <a:gd name="T6" fmla="*/ 171 w 216"/>
                <a:gd name="T7" fmla="*/ 25 h 174"/>
                <a:gd name="T8" fmla="*/ 199 w 216"/>
                <a:gd name="T9" fmla="*/ 17 h 174"/>
                <a:gd name="T10" fmla="*/ 191 w 216"/>
                <a:gd name="T11" fmla="*/ 12 h 174"/>
                <a:gd name="T12" fmla="*/ 203 w 216"/>
                <a:gd name="T13" fmla="*/ 2 h 174"/>
                <a:gd name="T14" fmla="*/ 140 w 216"/>
                <a:gd name="T15" fmla="*/ 15 h 174"/>
                <a:gd name="T16" fmla="*/ 110 w 216"/>
                <a:gd name="T17" fmla="*/ 23 h 174"/>
                <a:gd name="T18" fmla="*/ 96 w 216"/>
                <a:gd name="T19" fmla="*/ 30 h 174"/>
                <a:gd name="T20" fmla="*/ 111 w 216"/>
                <a:gd name="T21" fmla="*/ 21 h 174"/>
                <a:gd name="T22" fmla="*/ 80 w 216"/>
                <a:gd name="T23" fmla="*/ 34 h 174"/>
                <a:gd name="T24" fmla="*/ 62 w 216"/>
                <a:gd name="T25" fmla="*/ 43 h 174"/>
                <a:gd name="T26" fmla="*/ 43 w 216"/>
                <a:gd name="T27" fmla="*/ 62 h 174"/>
                <a:gd name="T28" fmla="*/ 14 w 216"/>
                <a:gd name="T29" fmla="*/ 81 h 174"/>
                <a:gd name="T30" fmla="*/ 14 w 216"/>
                <a:gd name="T31" fmla="*/ 110 h 174"/>
                <a:gd name="T32" fmla="*/ 19 w 216"/>
                <a:gd name="T33" fmla="*/ 120 h 174"/>
                <a:gd name="T34" fmla="*/ 2 w 216"/>
                <a:gd name="T35" fmla="*/ 116 h 174"/>
                <a:gd name="T36" fmla="*/ 25 w 216"/>
                <a:gd name="T37" fmla="*/ 130 h 174"/>
                <a:gd name="T38" fmla="*/ 17 w 216"/>
                <a:gd name="T39" fmla="*/ 146 h 174"/>
                <a:gd name="T40" fmla="*/ 45 w 216"/>
                <a:gd name="T41" fmla="*/ 148 h 174"/>
                <a:gd name="T42" fmla="*/ 97 w 216"/>
                <a:gd name="T43" fmla="*/ 174 h 174"/>
                <a:gd name="T44" fmla="*/ 142 w 216"/>
                <a:gd name="T45" fmla="*/ 150 h 174"/>
                <a:gd name="T46" fmla="*/ 157 w 216"/>
                <a:gd name="T47" fmla="*/ 139 h 174"/>
                <a:gd name="T48" fmla="*/ 174 w 216"/>
                <a:gd name="T49" fmla="*/ 127 h 174"/>
                <a:gd name="T50" fmla="*/ 169 w 216"/>
                <a:gd name="T51" fmla="*/ 120 h 174"/>
                <a:gd name="T52" fmla="*/ 189 w 216"/>
                <a:gd name="T53" fmla="*/ 110 h 174"/>
                <a:gd name="T54" fmla="*/ 186 w 216"/>
                <a:gd name="T55" fmla="*/ 96 h 174"/>
                <a:gd name="T56" fmla="*/ 196 w 216"/>
                <a:gd name="T57" fmla="*/ 86 h 174"/>
                <a:gd name="T58" fmla="*/ 194 w 216"/>
                <a:gd name="T59" fmla="*/ 77 h 174"/>
                <a:gd name="T60" fmla="*/ 199 w 216"/>
                <a:gd name="T61" fmla="*/ 67 h 174"/>
                <a:gd name="T62" fmla="*/ 195 w 216"/>
                <a:gd name="T63" fmla="*/ 65 h 174"/>
                <a:gd name="T64" fmla="*/ 199 w 216"/>
                <a:gd name="T65" fmla="*/ 52 h 174"/>
                <a:gd name="T66" fmla="*/ 202 w 216"/>
                <a:gd name="T67" fmla="*/ 47 h 174"/>
                <a:gd name="T68" fmla="*/ 176 w 216"/>
                <a:gd name="T69" fmla="*/ 9 h 174"/>
                <a:gd name="T70" fmla="*/ 139 w 216"/>
                <a:gd name="T71" fmla="*/ 18 h 174"/>
                <a:gd name="T72" fmla="*/ 176 w 216"/>
                <a:gd name="T73" fmla="*/ 12 h 174"/>
                <a:gd name="T74" fmla="*/ 163 w 216"/>
                <a:gd name="T75" fmla="*/ 17 h 174"/>
                <a:gd name="T76" fmla="*/ 115 w 216"/>
                <a:gd name="T77" fmla="*/ 26 h 174"/>
                <a:gd name="T78" fmla="*/ 106 w 216"/>
                <a:gd name="T79" fmla="*/ 29 h 174"/>
                <a:gd name="T80" fmla="*/ 70 w 216"/>
                <a:gd name="T81" fmla="*/ 58 h 174"/>
                <a:gd name="T82" fmla="*/ 150 w 216"/>
                <a:gd name="T83" fmla="*/ 22 h 174"/>
                <a:gd name="T84" fmla="*/ 95 w 216"/>
                <a:gd name="T85" fmla="*/ 43 h 174"/>
                <a:gd name="T86" fmla="*/ 64 w 216"/>
                <a:gd name="T87" fmla="*/ 64 h 174"/>
                <a:gd name="T88" fmla="*/ 59 w 216"/>
                <a:gd name="T89" fmla="*/ 51 h 174"/>
                <a:gd name="T90" fmla="*/ 122 w 216"/>
                <a:gd name="T91" fmla="*/ 55 h 174"/>
                <a:gd name="T92" fmla="*/ 119 w 216"/>
                <a:gd name="T93" fmla="*/ 46 h 174"/>
                <a:gd name="T94" fmla="*/ 80 w 216"/>
                <a:gd name="T95" fmla="*/ 66 h 174"/>
                <a:gd name="T96" fmla="*/ 59 w 216"/>
                <a:gd name="T97" fmla="*/ 79 h 174"/>
                <a:gd name="T98" fmla="*/ 65 w 216"/>
                <a:gd name="T99" fmla="*/ 70 h 174"/>
                <a:gd name="T100" fmla="*/ 153 w 216"/>
                <a:gd name="T101" fmla="*/ 130 h 174"/>
                <a:gd name="T102" fmla="*/ 149 w 216"/>
                <a:gd name="T103" fmla="*/ 32 h 174"/>
                <a:gd name="T104" fmla="*/ 95 w 216"/>
                <a:gd name="T105" fmla="*/ 47 h 174"/>
                <a:gd name="T106" fmla="*/ 167 w 216"/>
                <a:gd name="T107" fmla="*/ 25 h 174"/>
                <a:gd name="T108" fmla="*/ 175 w 216"/>
                <a:gd name="T109" fmla="*/ 33 h 174"/>
                <a:gd name="T110" fmla="*/ 192 w 216"/>
                <a:gd name="T111" fmla="*/ 54 h 174"/>
                <a:gd name="T112" fmla="*/ 192 w 216"/>
                <a:gd name="T113" fmla="*/ 54 h 174"/>
                <a:gd name="T114" fmla="*/ 188 w 216"/>
                <a:gd name="T115" fmla="*/ 40 h 174"/>
                <a:gd name="T116" fmla="*/ 201 w 216"/>
                <a:gd name="T117" fmla="*/ 4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6" h="174">
                  <a:moveTo>
                    <a:pt x="209" y="41"/>
                  </a:moveTo>
                  <a:cubicBezTo>
                    <a:pt x="209" y="41"/>
                    <a:pt x="210" y="40"/>
                    <a:pt x="211" y="40"/>
                  </a:cubicBezTo>
                  <a:cubicBezTo>
                    <a:pt x="210" y="40"/>
                    <a:pt x="210" y="40"/>
                    <a:pt x="210" y="40"/>
                  </a:cubicBezTo>
                  <a:cubicBezTo>
                    <a:pt x="210" y="39"/>
                    <a:pt x="212" y="39"/>
                    <a:pt x="211" y="39"/>
                  </a:cubicBezTo>
                  <a:cubicBezTo>
                    <a:pt x="211" y="39"/>
                    <a:pt x="211" y="39"/>
                    <a:pt x="211" y="39"/>
                  </a:cubicBezTo>
                  <a:cubicBezTo>
                    <a:pt x="211" y="38"/>
                    <a:pt x="211" y="38"/>
                    <a:pt x="211" y="38"/>
                  </a:cubicBezTo>
                  <a:cubicBezTo>
                    <a:pt x="211" y="38"/>
                    <a:pt x="211" y="38"/>
                    <a:pt x="211" y="38"/>
                  </a:cubicBezTo>
                  <a:cubicBezTo>
                    <a:pt x="213" y="38"/>
                    <a:pt x="215" y="37"/>
                    <a:pt x="215" y="35"/>
                  </a:cubicBezTo>
                  <a:cubicBezTo>
                    <a:pt x="214" y="35"/>
                    <a:pt x="213" y="35"/>
                    <a:pt x="213" y="36"/>
                  </a:cubicBezTo>
                  <a:cubicBezTo>
                    <a:pt x="212" y="34"/>
                    <a:pt x="210" y="36"/>
                    <a:pt x="209" y="35"/>
                  </a:cubicBezTo>
                  <a:cubicBezTo>
                    <a:pt x="207" y="35"/>
                    <a:pt x="204" y="37"/>
                    <a:pt x="202" y="37"/>
                  </a:cubicBezTo>
                  <a:cubicBezTo>
                    <a:pt x="202" y="36"/>
                    <a:pt x="201" y="38"/>
                    <a:pt x="201" y="37"/>
                  </a:cubicBezTo>
                  <a:cubicBezTo>
                    <a:pt x="200" y="37"/>
                    <a:pt x="200" y="37"/>
                    <a:pt x="199" y="37"/>
                  </a:cubicBezTo>
                  <a:cubicBezTo>
                    <a:pt x="197" y="37"/>
                    <a:pt x="196" y="39"/>
                    <a:pt x="194" y="39"/>
                  </a:cubicBezTo>
                  <a:cubicBezTo>
                    <a:pt x="194" y="38"/>
                    <a:pt x="194" y="38"/>
                    <a:pt x="194" y="38"/>
                  </a:cubicBezTo>
                  <a:cubicBezTo>
                    <a:pt x="193" y="39"/>
                    <a:pt x="193" y="39"/>
                    <a:pt x="193" y="39"/>
                  </a:cubicBezTo>
                  <a:cubicBezTo>
                    <a:pt x="193" y="36"/>
                    <a:pt x="196" y="37"/>
                    <a:pt x="197" y="36"/>
                  </a:cubicBezTo>
                  <a:cubicBezTo>
                    <a:pt x="196" y="36"/>
                    <a:pt x="196" y="36"/>
                    <a:pt x="196" y="36"/>
                  </a:cubicBezTo>
                  <a:cubicBezTo>
                    <a:pt x="196" y="36"/>
                    <a:pt x="196" y="37"/>
                    <a:pt x="195" y="37"/>
                  </a:cubicBezTo>
                  <a:cubicBezTo>
                    <a:pt x="195" y="36"/>
                    <a:pt x="195" y="36"/>
                    <a:pt x="195" y="36"/>
                  </a:cubicBezTo>
                  <a:cubicBezTo>
                    <a:pt x="193" y="36"/>
                    <a:pt x="191" y="36"/>
                    <a:pt x="190" y="36"/>
                  </a:cubicBezTo>
                  <a:cubicBezTo>
                    <a:pt x="189" y="35"/>
                    <a:pt x="191" y="36"/>
                    <a:pt x="191" y="35"/>
                  </a:cubicBezTo>
                  <a:cubicBezTo>
                    <a:pt x="190" y="34"/>
                    <a:pt x="190" y="36"/>
                    <a:pt x="189" y="35"/>
                  </a:cubicBezTo>
                  <a:cubicBezTo>
                    <a:pt x="189" y="34"/>
                    <a:pt x="190" y="34"/>
                    <a:pt x="190" y="34"/>
                  </a:cubicBezTo>
                  <a:cubicBezTo>
                    <a:pt x="189" y="34"/>
                    <a:pt x="189" y="34"/>
                    <a:pt x="189" y="34"/>
                  </a:cubicBezTo>
                  <a:cubicBezTo>
                    <a:pt x="189" y="35"/>
                    <a:pt x="189" y="35"/>
                    <a:pt x="189" y="35"/>
                  </a:cubicBezTo>
                  <a:cubicBezTo>
                    <a:pt x="189" y="35"/>
                    <a:pt x="188" y="35"/>
                    <a:pt x="188" y="35"/>
                  </a:cubicBezTo>
                  <a:cubicBezTo>
                    <a:pt x="188" y="35"/>
                    <a:pt x="188" y="34"/>
                    <a:pt x="188" y="34"/>
                  </a:cubicBezTo>
                  <a:cubicBezTo>
                    <a:pt x="186" y="34"/>
                    <a:pt x="187" y="32"/>
                    <a:pt x="185" y="32"/>
                  </a:cubicBezTo>
                  <a:cubicBezTo>
                    <a:pt x="185" y="29"/>
                    <a:pt x="188" y="30"/>
                    <a:pt x="189" y="28"/>
                  </a:cubicBezTo>
                  <a:cubicBezTo>
                    <a:pt x="190" y="28"/>
                    <a:pt x="189" y="27"/>
                    <a:pt x="190" y="27"/>
                  </a:cubicBezTo>
                  <a:cubicBezTo>
                    <a:pt x="191" y="25"/>
                    <a:pt x="194" y="25"/>
                    <a:pt x="195" y="24"/>
                  </a:cubicBezTo>
                  <a:cubicBezTo>
                    <a:pt x="193" y="24"/>
                    <a:pt x="191" y="25"/>
                    <a:pt x="190" y="26"/>
                  </a:cubicBezTo>
                  <a:cubicBezTo>
                    <a:pt x="188" y="26"/>
                    <a:pt x="187" y="28"/>
                    <a:pt x="186" y="27"/>
                  </a:cubicBezTo>
                  <a:cubicBezTo>
                    <a:pt x="182" y="28"/>
                    <a:pt x="179" y="29"/>
                    <a:pt x="175" y="29"/>
                  </a:cubicBezTo>
                  <a:cubicBezTo>
                    <a:pt x="174" y="31"/>
                    <a:pt x="171" y="28"/>
                    <a:pt x="170" y="31"/>
                  </a:cubicBezTo>
                  <a:cubicBezTo>
                    <a:pt x="169" y="30"/>
                    <a:pt x="169" y="28"/>
                    <a:pt x="169" y="27"/>
                  </a:cubicBezTo>
                  <a:cubicBezTo>
                    <a:pt x="169" y="27"/>
                    <a:pt x="169" y="27"/>
                    <a:pt x="169" y="27"/>
                  </a:cubicBezTo>
                  <a:cubicBezTo>
                    <a:pt x="170" y="27"/>
                    <a:pt x="170" y="28"/>
                    <a:pt x="171" y="27"/>
                  </a:cubicBezTo>
                  <a:cubicBezTo>
                    <a:pt x="171" y="27"/>
                    <a:pt x="171" y="27"/>
                    <a:pt x="171" y="27"/>
                  </a:cubicBezTo>
                  <a:cubicBezTo>
                    <a:pt x="173" y="26"/>
                    <a:pt x="173" y="26"/>
                    <a:pt x="173" y="26"/>
                  </a:cubicBezTo>
                  <a:cubicBezTo>
                    <a:pt x="173" y="26"/>
                    <a:pt x="173" y="26"/>
                    <a:pt x="173" y="26"/>
                  </a:cubicBezTo>
                  <a:cubicBezTo>
                    <a:pt x="174" y="26"/>
                    <a:pt x="174" y="26"/>
                    <a:pt x="174" y="26"/>
                  </a:cubicBezTo>
                  <a:cubicBezTo>
                    <a:pt x="175" y="25"/>
                    <a:pt x="175" y="25"/>
                    <a:pt x="176" y="25"/>
                  </a:cubicBezTo>
                  <a:cubicBezTo>
                    <a:pt x="176" y="25"/>
                    <a:pt x="177" y="25"/>
                    <a:pt x="177" y="24"/>
                  </a:cubicBezTo>
                  <a:cubicBezTo>
                    <a:pt x="176" y="24"/>
                    <a:pt x="175" y="26"/>
                    <a:pt x="175" y="25"/>
                  </a:cubicBezTo>
                  <a:cubicBezTo>
                    <a:pt x="173" y="25"/>
                    <a:pt x="172" y="26"/>
                    <a:pt x="171" y="27"/>
                  </a:cubicBezTo>
                  <a:cubicBezTo>
                    <a:pt x="171" y="26"/>
                    <a:pt x="171" y="26"/>
                    <a:pt x="171" y="25"/>
                  </a:cubicBezTo>
                  <a:cubicBezTo>
                    <a:pt x="171" y="26"/>
                    <a:pt x="171" y="26"/>
                    <a:pt x="171" y="26"/>
                  </a:cubicBezTo>
                  <a:cubicBezTo>
                    <a:pt x="170" y="26"/>
                    <a:pt x="168" y="26"/>
                    <a:pt x="168" y="25"/>
                  </a:cubicBezTo>
                  <a:cubicBezTo>
                    <a:pt x="170" y="24"/>
                    <a:pt x="170" y="24"/>
                    <a:pt x="170" y="24"/>
                  </a:cubicBezTo>
                  <a:cubicBezTo>
                    <a:pt x="173" y="24"/>
                    <a:pt x="175" y="23"/>
                    <a:pt x="178" y="22"/>
                  </a:cubicBezTo>
                  <a:cubicBezTo>
                    <a:pt x="178" y="24"/>
                    <a:pt x="178" y="24"/>
                    <a:pt x="178" y="24"/>
                  </a:cubicBezTo>
                  <a:cubicBezTo>
                    <a:pt x="178" y="24"/>
                    <a:pt x="179" y="23"/>
                    <a:pt x="179" y="22"/>
                  </a:cubicBezTo>
                  <a:cubicBezTo>
                    <a:pt x="182" y="22"/>
                    <a:pt x="184" y="20"/>
                    <a:pt x="186" y="20"/>
                  </a:cubicBezTo>
                  <a:cubicBezTo>
                    <a:pt x="188" y="18"/>
                    <a:pt x="190" y="20"/>
                    <a:pt x="192" y="18"/>
                  </a:cubicBezTo>
                  <a:cubicBezTo>
                    <a:pt x="194" y="18"/>
                    <a:pt x="196" y="16"/>
                    <a:pt x="198" y="15"/>
                  </a:cubicBezTo>
                  <a:cubicBezTo>
                    <a:pt x="199" y="15"/>
                    <a:pt x="199" y="15"/>
                    <a:pt x="199" y="15"/>
                  </a:cubicBezTo>
                  <a:cubicBezTo>
                    <a:pt x="196" y="19"/>
                    <a:pt x="196" y="19"/>
                    <a:pt x="196" y="19"/>
                  </a:cubicBezTo>
                  <a:cubicBezTo>
                    <a:pt x="197" y="18"/>
                    <a:pt x="198" y="18"/>
                    <a:pt x="199" y="17"/>
                  </a:cubicBezTo>
                  <a:cubicBezTo>
                    <a:pt x="198" y="15"/>
                    <a:pt x="201" y="16"/>
                    <a:pt x="201" y="15"/>
                  </a:cubicBezTo>
                  <a:cubicBezTo>
                    <a:pt x="200" y="15"/>
                    <a:pt x="200" y="15"/>
                    <a:pt x="200" y="15"/>
                  </a:cubicBezTo>
                  <a:cubicBezTo>
                    <a:pt x="202" y="13"/>
                    <a:pt x="202" y="13"/>
                    <a:pt x="202" y="13"/>
                  </a:cubicBezTo>
                  <a:cubicBezTo>
                    <a:pt x="201" y="13"/>
                    <a:pt x="201" y="13"/>
                    <a:pt x="201" y="13"/>
                  </a:cubicBezTo>
                  <a:cubicBezTo>
                    <a:pt x="200" y="12"/>
                    <a:pt x="202" y="12"/>
                    <a:pt x="202" y="11"/>
                  </a:cubicBezTo>
                  <a:cubicBezTo>
                    <a:pt x="200" y="11"/>
                    <a:pt x="200" y="11"/>
                    <a:pt x="200" y="11"/>
                  </a:cubicBezTo>
                  <a:cubicBezTo>
                    <a:pt x="200" y="13"/>
                    <a:pt x="198" y="13"/>
                    <a:pt x="197" y="13"/>
                  </a:cubicBezTo>
                  <a:cubicBezTo>
                    <a:pt x="196" y="12"/>
                    <a:pt x="195" y="12"/>
                    <a:pt x="194" y="12"/>
                  </a:cubicBezTo>
                  <a:cubicBezTo>
                    <a:pt x="194" y="12"/>
                    <a:pt x="194" y="12"/>
                    <a:pt x="194" y="12"/>
                  </a:cubicBezTo>
                  <a:cubicBezTo>
                    <a:pt x="194" y="12"/>
                    <a:pt x="195" y="11"/>
                    <a:pt x="195" y="11"/>
                  </a:cubicBezTo>
                  <a:cubicBezTo>
                    <a:pt x="194" y="11"/>
                    <a:pt x="194" y="11"/>
                    <a:pt x="194" y="11"/>
                  </a:cubicBezTo>
                  <a:cubicBezTo>
                    <a:pt x="194" y="13"/>
                    <a:pt x="192" y="13"/>
                    <a:pt x="191" y="12"/>
                  </a:cubicBezTo>
                  <a:cubicBezTo>
                    <a:pt x="190" y="13"/>
                    <a:pt x="188" y="13"/>
                    <a:pt x="187" y="14"/>
                  </a:cubicBezTo>
                  <a:cubicBezTo>
                    <a:pt x="186" y="14"/>
                    <a:pt x="186" y="13"/>
                    <a:pt x="186" y="13"/>
                  </a:cubicBezTo>
                  <a:cubicBezTo>
                    <a:pt x="188" y="9"/>
                    <a:pt x="191" y="8"/>
                    <a:pt x="194" y="8"/>
                  </a:cubicBezTo>
                  <a:cubicBezTo>
                    <a:pt x="196" y="8"/>
                    <a:pt x="197" y="5"/>
                    <a:pt x="199" y="6"/>
                  </a:cubicBezTo>
                  <a:cubicBezTo>
                    <a:pt x="201" y="6"/>
                    <a:pt x="202" y="4"/>
                    <a:pt x="203" y="5"/>
                  </a:cubicBezTo>
                  <a:cubicBezTo>
                    <a:pt x="203" y="5"/>
                    <a:pt x="203" y="6"/>
                    <a:pt x="203" y="6"/>
                  </a:cubicBezTo>
                  <a:cubicBezTo>
                    <a:pt x="203" y="6"/>
                    <a:pt x="204" y="6"/>
                    <a:pt x="204" y="6"/>
                  </a:cubicBezTo>
                  <a:cubicBezTo>
                    <a:pt x="203" y="5"/>
                    <a:pt x="203" y="5"/>
                    <a:pt x="203" y="5"/>
                  </a:cubicBezTo>
                  <a:cubicBezTo>
                    <a:pt x="206" y="3"/>
                    <a:pt x="209" y="3"/>
                    <a:pt x="212" y="2"/>
                  </a:cubicBezTo>
                  <a:cubicBezTo>
                    <a:pt x="211" y="1"/>
                    <a:pt x="211" y="1"/>
                    <a:pt x="211" y="1"/>
                  </a:cubicBezTo>
                  <a:cubicBezTo>
                    <a:pt x="211" y="1"/>
                    <a:pt x="211" y="1"/>
                    <a:pt x="211" y="1"/>
                  </a:cubicBezTo>
                  <a:cubicBezTo>
                    <a:pt x="209" y="0"/>
                    <a:pt x="206" y="1"/>
                    <a:pt x="203" y="2"/>
                  </a:cubicBezTo>
                  <a:cubicBezTo>
                    <a:pt x="202" y="2"/>
                    <a:pt x="200" y="4"/>
                    <a:pt x="198" y="3"/>
                  </a:cubicBezTo>
                  <a:cubicBezTo>
                    <a:pt x="198" y="3"/>
                    <a:pt x="198" y="2"/>
                    <a:pt x="198" y="2"/>
                  </a:cubicBezTo>
                  <a:cubicBezTo>
                    <a:pt x="194" y="2"/>
                    <a:pt x="190" y="5"/>
                    <a:pt x="185" y="4"/>
                  </a:cubicBezTo>
                  <a:cubicBezTo>
                    <a:pt x="185" y="4"/>
                    <a:pt x="185" y="4"/>
                    <a:pt x="185" y="4"/>
                  </a:cubicBezTo>
                  <a:cubicBezTo>
                    <a:pt x="184" y="6"/>
                    <a:pt x="181" y="7"/>
                    <a:pt x="179" y="7"/>
                  </a:cubicBezTo>
                  <a:cubicBezTo>
                    <a:pt x="175" y="7"/>
                    <a:pt x="170" y="8"/>
                    <a:pt x="167" y="9"/>
                  </a:cubicBezTo>
                  <a:cubicBezTo>
                    <a:pt x="167" y="9"/>
                    <a:pt x="167" y="10"/>
                    <a:pt x="167" y="10"/>
                  </a:cubicBezTo>
                  <a:cubicBezTo>
                    <a:pt x="165" y="11"/>
                    <a:pt x="163" y="9"/>
                    <a:pt x="161" y="10"/>
                  </a:cubicBezTo>
                  <a:cubicBezTo>
                    <a:pt x="159" y="13"/>
                    <a:pt x="156" y="10"/>
                    <a:pt x="154" y="12"/>
                  </a:cubicBezTo>
                  <a:cubicBezTo>
                    <a:pt x="151" y="12"/>
                    <a:pt x="148" y="13"/>
                    <a:pt x="145" y="14"/>
                  </a:cubicBezTo>
                  <a:cubicBezTo>
                    <a:pt x="143" y="14"/>
                    <a:pt x="141" y="15"/>
                    <a:pt x="141" y="14"/>
                  </a:cubicBezTo>
                  <a:cubicBezTo>
                    <a:pt x="140" y="15"/>
                    <a:pt x="140" y="15"/>
                    <a:pt x="140" y="15"/>
                  </a:cubicBezTo>
                  <a:cubicBezTo>
                    <a:pt x="139" y="14"/>
                    <a:pt x="138" y="15"/>
                    <a:pt x="137" y="16"/>
                  </a:cubicBezTo>
                  <a:cubicBezTo>
                    <a:pt x="138" y="16"/>
                    <a:pt x="138" y="16"/>
                    <a:pt x="138" y="16"/>
                  </a:cubicBezTo>
                  <a:cubicBezTo>
                    <a:pt x="138" y="17"/>
                    <a:pt x="136" y="16"/>
                    <a:pt x="135" y="17"/>
                  </a:cubicBezTo>
                  <a:cubicBezTo>
                    <a:pt x="132" y="17"/>
                    <a:pt x="130" y="19"/>
                    <a:pt x="127" y="19"/>
                  </a:cubicBezTo>
                  <a:cubicBezTo>
                    <a:pt x="127" y="19"/>
                    <a:pt x="127" y="19"/>
                    <a:pt x="127" y="19"/>
                  </a:cubicBezTo>
                  <a:cubicBezTo>
                    <a:pt x="122" y="19"/>
                    <a:pt x="122" y="19"/>
                    <a:pt x="122" y="19"/>
                  </a:cubicBezTo>
                  <a:cubicBezTo>
                    <a:pt x="122" y="20"/>
                    <a:pt x="122" y="20"/>
                    <a:pt x="122" y="20"/>
                  </a:cubicBezTo>
                  <a:cubicBezTo>
                    <a:pt x="122" y="20"/>
                    <a:pt x="121" y="20"/>
                    <a:pt x="121" y="20"/>
                  </a:cubicBezTo>
                  <a:cubicBezTo>
                    <a:pt x="120" y="21"/>
                    <a:pt x="119" y="20"/>
                    <a:pt x="119" y="22"/>
                  </a:cubicBezTo>
                  <a:cubicBezTo>
                    <a:pt x="117" y="21"/>
                    <a:pt x="115" y="23"/>
                    <a:pt x="113" y="23"/>
                  </a:cubicBezTo>
                  <a:cubicBezTo>
                    <a:pt x="112" y="23"/>
                    <a:pt x="110" y="25"/>
                    <a:pt x="109" y="24"/>
                  </a:cubicBezTo>
                  <a:cubicBezTo>
                    <a:pt x="110" y="23"/>
                    <a:pt x="110" y="23"/>
                    <a:pt x="110" y="23"/>
                  </a:cubicBezTo>
                  <a:cubicBezTo>
                    <a:pt x="110" y="24"/>
                    <a:pt x="108" y="24"/>
                    <a:pt x="109" y="24"/>
                  </a:cubicBezTo>
                  <a:cubicBezTo>
                    <a:pt x="109" y="24"/>
                    <a:pt x="109" y="24"/>
                    <a:pt x="109" y="24"/>
                  </a:cubicBezTo>
                  <a:cubicBezTo>
                    <a:pt x="109" y="25"/>
                    <a:pt x="108" y="25"/>
                    <a:pt x="108" y="25"/>
                  </a:cubicBezTo>
                  <a:cubicBezTo>
                    <a:pt x="108" y="25"/>
                    <a:pt x="109" y="25"/>
                    <a:pt x="109" y="25"/>
                  </a:cubicBezTo>
                  <a:cubicBezTo>
                    <a:pt x="109" y="26"/>
                    <a:pt x="109" y="26"/>
                    <a:pt x="109" y="26"/>
                  </a:cubicBezTo>
                  <a:cubicBezTo>
                    <a:pt x="108" y="26"/>
                    <a:pt x="108" y="26"/>
                    <a:pt x="107" y="26"/>
                  </a:cubicBezTo>
                  <a:cubicBezTo>
                    <a:pt x="107" y="27"/>
                    <a:pt x="107" y="27"/>
                    <a:pt x="107" y="27"/>
                  </a:cubicBezTo>
                  <a:cubicBezTo>
                    <a:pt x="106" y="27"/>
                    <a:pt x="105" y="28"/>
                    <a:pt x="105" y="27"/>
                  </a:cubicBezTo>
                  <a:cubicBezTo>
                    <a:pt x="105" y="25"/>
                    <a:pt x="106" y="25"/>
                    <a:pt x="106" y="25"/>
                  </a:cubicBezTo>
                  <a:cubicBezTo>
                    <a:pt x="105" y="25"/>
                    <a:pt x="104" y="26"/>
                    <a:pt x="103" y="26"/>
                  </a:cubicBezTo>
                  <a:cubicBezTo>
                    <a:pt x="101" y="28"/>
                    <a:pt x="98" y="28"/>
                    <a:pt x="96" y="30"/>
                  </a:cubicBezTo>
                  <a:cubicBezTo>
                    <a:pt x="96" y="30"/>
                    <a:pt x="96" y="30"/>
                    <a:pt x="96" y="30"/>
                  </a:cubicBezTo>
                  <a:cubicBezTo>
                    <a:pt x="95" y="33"/>
                    <a:pt x="92" y="30"/>
                    <a:pt x="91" y="32"/>
                  </a:cubicBezTo>
                  <a:cubicBezTo>
                    <a:pt x="88" y="33"/>
                    <a:pt x="86" y="36"/>
                    <a:pt x="83" y="36"/>
                  </a:cubicBezTo>
                  <a:cubicBezTo>
                    <a:pt x="80" y="40"/>
                    <a:pt x="74" y="39"/>
                    <a:pt x="71" y="44"/>
                  </a:cubicBezTo>
                  <a:cubicBezTo>
                    <a:pt x="68" y="44"/>
                    <a:pt x="65" y="48"/>
                    <a:pt x="62" y="48"/>
                  </a:cubicBezTo>
                  <a:cubicBezTo>
                    <a:pt x="62" y="48"/>
                    <a:pt x="62" y="48"/>
                    <a:pt x="62" y="48"/>
                  </a:cubicBezTo>
                  <a:cubicBezTo>
                    <a:pt x="65" y="45"/>
                    <a:pt x="70" y="41"/>
                    <a:pt x="74" y="39"/>
                  </a:cubicBezTo>
                  <a:cubicBezTo>
                    <a:pt x="76" y="38"/>
                    <a:pt x="78" y="37"/>
                    <a:pt x="80" y="36"/>
                  </a:cubicBezTo>
                  <a:cubicBezTo>
                    <a:pt x="83" y="36"/>
                    <a:pt x="84" y="33"/>
                    <a:pt x="87" y="32"/>
                  </a:cubicBezTo>
                  <a:cubicBezTo>
                    <a:pt x="92" y="29"/>
                    <a:pt x="98" y="27"/>
                    <a:pt x="103" y="24"/>
                  </a:cubicBezTo>
                  <a:cubicBezTo>
                    <a:pt x="114" y="19"/>
                    <a:pt x="125" y="16"/>
                    <a:pt x="137" y="13"/>
                  </a:cubicBezTo>
                  <a:cubicBezTo>
                    <a:pt x="142" y="12"/>
                    <a:pt x="147" y="11"/>
                    <a:pt x="152" y="9"/>
                  </a:cubicBezTo>
                  <a:cubicBezTo>
                    <a:pt x="138" y="12"/>
                    <a:pt x="124" y="15"/>
                    <a:pt x="111" y="21"/>
                  </a:cubicBezTo>
                  <a:cubicBezTo>
                    <a:pt x="107" y="21"/>
                    <a:pt x="105" y="24"/>
                    <a:pt x="101" y="24"/>
                  </a:cubicBezTo>
                  <a:cubicBezTo>
                    <a:pt x="102" y="23"/>
                    <a:pt x="102" y="23"/>
                    <a:pt x="102" y="23"/>
                  </a:cubicBezTo>
                  <a:cubicBezTo>
                    <a:pt x="107" y="21"/>
                    <a:pt x="111" y="19"/>
                    <a:pt x="115" y="17"/>
                  </a:cubicBezTo>
                  <a:cubicBezTo>
                    <a:pt x="116" y="17"/>
                    <a:pt x="117" y="18"/>
                    <a:pt x="117" y="17"/>
                  </a:cubicBezTo>
                  <a:cubicBezTo>
                    <a:pt x="116" y="17"/>
                    <a:pt x="115" y="18"/>
                    <a:pt x="113" y="18"/>
                  </a:cubicBezTo>
                  <a:cubicBezTo>
                    <a:pt x="110" y="20"/>
                    <a:pt x="106" y="20"/>
                    <a:pt x="103" y="23"/>
                  </a:cubicBezTo>
                  <a:cubicBezTo>
                    <a:pt x="100" y="22"/>
                    <a:pt x="99" y="25"/>
                    <a:pt x="97" y="25"/>
                  </a:cubicBezTo>
                  <a:cubicBezTo>
                    <a:pt x="93" y="26"/>
                    <a:pt x="88" y="28"/>
                    <a:pt x="85" y="30"/>
                  </a:cubicBezTo>
                  <a:cubicBezTo>
                    <a:pt x="85" y="32"/>
                    <a:pt x="83" y="32"/>
                    <a:pt x="82" y="33"/>
                  </a:cubicBezTo>
                  <a:cubicBezTo>
                    <a:pt x="83" y="33"/>
                    <a:pt x="83" y="32"/>
                    <a:pt x="83" y="33"/>
                  </a:cubicBezTo>
                  <a:cubicBezTo>
                    <a:pt x="83" y="33"/>
                    <a:pt x="83" y="33"/>
                    <a:pt x="83" y="33"/>
                  </a:cubicBezTo>
                  <a:cubicBezTo>
                    <a:pt x="82" y="33"/>
                    <a:pt x="81" y="35"/>
                    <a:pt x="80" y="34"/>
                  </a:cubicBezTo>
                  <a:cubicBezTo>
                    <a:pt x="82" y="33"/>
                    <a:pt x="82" y="33"/>
                    <a:pt x="82" y="33"/>
                  </a:cubicBezTo>
                  <a:cubicBezTo>
                    <a:pt x="81" y="33"/>
                    <a:pt x="81" y="33"/>
                    <a:pt x="80" y="33"/>
                  </a:cubicBezTo>
                  <a:cubicBezTo>
                    <a:pt x="79" y="34"/>
                    <a:pt x="79" y="34"/>
                    <a:pt x="79" y="34"/>
                  </a:cubicBezTo>
                  <a:cubicBezTo>
                    <a:pt x="79" y="34"/>
                    <a:pt x="80" y="34"/>
                    <a:pt x="80" y="35"/>
                  </a:cubicBezTo>
                  <a:cubicBezTo>
                    <a:pt x="77" y="37"/>
                    <a:pt x="73" y="40"/>
                    <a:pt x="69" y="41"/>
                  </a:cubicBezTo>
                  <a:cubicBezTo>
                    <a:pt x="68" y="41"/>
                    <a:pt x="67" y="42"/>
                    <a:pt x="65" y="42"/>
                  </a:cubicBezTo>
                  <a:cubicBezTo>
                    <a:pt x="67" y="41"/>
                    <a:pt x="69" y="40"/>
                    <a:pt x="70" y="39"/>
                  </a:cubicBezTo>
                  <a:cubicBezTo>
                    <a:pt x="71" y="38"/>
                    <a:pt x="72" y="38"/>
                    <a:pt x="72" y="37"/>
                  </a:cubicBezTo>
                  <a:cubicBezTo>
                    <a:pt x="69" y="39"/>
                    <a:pt x="65" y="41"/>
                    <a:pt x="64" y="43"/>
                  </a:cubicBezTo>
                  <a:cubicBezTo>
                    <a:pt x="64" y="43"/>
                    <a:pt x="64" y="43"/>
                    <a:pt x="64" y="43"/>
                  </a:cubicBezTo>
                  <a:cubicBezTo>
                    <a:pt x="63" y="44"/>
                    <a:pt x="63" y="45"/>
                    <a:pt x="62" y="44"/>
                  </a:cubicBezTo>
                  <a:cubicBezTo>
                    <a:pt x="63" y="44"/>
                    <a:pt x="62" y="44"/>
                    <a:pt x="62" y="43"/>
                  </a:cubicBezTo>
                  <a:cubicBezTo>
                    <a:pt x="58" y="46"/>
                    <a:pt x="54" y="50"/>
                    <a:pt x="49" y="51"/>
                  </a:cubicBezTo>
                  <a:cubicBezTo>
                    <a:pt x="48" y="54"/>
                    <a:pt x="45" y="54"/>
                    <a:pt x="44" y="56"/>
                  </a:cubicBezTo>
                  <a:cubicBezTo>
                    <a:pt x="40" y="59"/>
                    <a:pt x="36" y="61"/>
                    <a:pt x="33" y="65"/>
                  </a:cubicBezTo>
                  <a:cubicBezTo>
                    <a:pt x="37" y="62"/>
                    <a:pt x="41" y="59"/>
                    <a:pt x="44" y="55"/>
                  </a:cubicBezTo>
                  <a:cubicBezTo>
                    <a:pt x="45" y="56"/>
                    <a:pt x="46" y="55"/>
                    <a:pt x="46" y="55"/>
                  </a:cubicBezTo>
                  <a:cubicBezTo>
                    <a:pt x="48" y="55"/>
                    <a:pt x="49" y="51"/>
                    <a:pt x="51" y="52"/>
                  </a:cubicBezTo>
                  <a:cubicBezTo>
                    <a:pt x="51" y="52"/>
                    <a:pt x="50" y="54"/>
                    <a:pt x="49" y="53"/>
                  </a:cubicBezTo>
                  <a:cubicBezTo>
                    <a:pt x="47" y="57"/>
                    <a:pt x="41" y="60"/>
                    <a:pt x="39" y="63"/>
                  </a:cubicBezTo>
                  <a:cubicBezTo>
                    <a:pt x="41" y="64"/>
                    <a:pt x="43" y="61"/>
                    <a:pt x="45" y="59"/>
                  </a:cubicBezTo>
                  <a:cubicBezTo>
                    <a:pt x="45" y="60"/>
                    <a:pt x="46" y="59"/>
                    <a:pt x="46" y="60"/>
                  </a:cubicBezTo>
                  <a:cubicBezTo>
                    <a:pt x="43" y="62"/>
                    <a:pt x="43" y="62"/>
                    <a:pt x="43" y="62"/>
                  </a:cubicBezTo>
                  <a:cubicBezTo>
                    <a:pt x="43" y="62"/>
                    <a:pt x="43" y="62"/>
                    <a:pt x="43" y="62"/>
                  </a:cubicBezTo>
                  <a:cubicBezTo>
                    <a:pt x="41" y="64"/>
                    <a:pt x="39" y="66"/>
                    <a:pt x="37" y="68"/>
                  </a:cubicBezTo>
                  <a:cubicBezTo>
                    <a:pt x="35" y="69"/>
                    <a:pt x="34" y="70"/>
                    <a:pt x="33" y="71"/>
                  </a:cubicBezTo>
                  <a:cubicBezTo>
                    <a:pt x="31" y="73"/>
                    <a:pt x="30" y="74"/>
                    <a:pt x="28" y="76"/>
                  </a:cubicBezTo>
                  <a:cubicBezTo>
                    <a:pt x="25" y="74"/>
                    <a:pt x="24" y="80"/>
                    <a:pt x="22" y="76"/>
                  </a:cubicBezTo>
                  <a:cubicBezTo>
                    <a:pt x="23" y="75"/>
                    <a:pt x="24" y="74"/>
                    <a:pt x="23" y="74"/>
                  </a:cubicBezTo>
                  <a:cubicBezTo>
                    <a:pt x="23" y="73"/>
                    <a:pt x="23" y="74"/>
                    <a:pt x="23" y="74"/>
                  </a:cubicBezTo>
                  <a:cubicBezTo>
                    <a:pt x="22" y="73"/>
                    <a:pt x="22" y="75"/>
                    <a:pt x="21" y="75"/>
                  </a:cubicBezTo>
                  <a:cubicBezTo>
                    <a:pt x="20" y="76"/>
                    <a:pt x="19" y="74"/>
                    <a:pt x="18" y="76"/>
                  </a:cubicBezTo>
                  <a:cubicBezTo>
                    <a:pt x="17" y="75"/>
                    <a:pt x="16" y="75"/>
                    <a:pt x="15" y="74"/>
                  </a:cubicBezTo>
                  <a:cubicBezTo>
                    <a:pt x="14" y="74"/>
                    <a:pt x="13" y="73"/>
                    <a:pt x="13" y="73"/>
                  </a:cubicBezTo>
                  <a:cubicBezTo>
                    <a:pt x="13" y="74"/>
                    <a:pt x="13" y="75"/>
                    <a:pt x="13" y="75"/>
                  </a:cubicBezTo>
                  <a:cubicBezTo>
                    <a:pt x="14" y="77"/>
                    <a:pt x="16" y="79"/>
                    <a:pt x="14" y="81"/>
                  </a:cubicBezTo>
                  <a:cubicBezTo>
                    <a:pt x="15" y="84"/>
                    <a:pt x="14" y="87"/>
                    <a:pt x="16" y="89"/>
                  </a:cubicBezTo>
                  <a:cubicBezTo>
                    <a:pt x="15" y="90"/>
                    <a:pt x="15" y="90"/>
                    <a:pt x="15" y="90"/>
                  </a:cubicBezTo>
                  <a:cubicBezTo>
                    <a:pt x="16" y="90"/>
                    <a:pt x="16" y="90"/>
                    <a:pt x="16" y="90"/>
                  </a:cubicBezTo>
                  <a:cubicBezTo>
                    <a:pt x="18" y="93"/>
                    <a:pt x="13" y="92"/>
                    <a:pt x="13" y="94"/>
                  </a:cubicBezTo>
                  <a:cubicBezTo>
                    <a:pt x="13" y="95"/>
                    <a:pt x="15" y="97"/>
                    <a:pt x="13" y="98"/>
                  </a:cubicBezTo>
                  <a:cubicBezTo>
                    <a:pt x="13" y="99"/>
                    <a:pt x="13" y="99"/>
                    <a:pt x="13" y="99"/>
                  </a:cubicBezTo>
                  <a:cubicBezTo>
                    <a:pt x="13" y="99"/>
                    <a:pt x="12" y="100"/>
                    <a:pt x="11" y="100"/>
                  </a:cubicBezTo>
                  <a:cubicBezTo>
                    <a:pt x="11" y="101"/>
                    <a:pt x="12" y="102"/>
                    <a:pt x="12" y="102"/>
                  </a:cubicBezTo>
                  <a:cubicBezTo>
                    <a:pt x="13" y="104"/>
                    <a:pt x="15" y="102"/>
                    <a:pt x="16" y="103"/>
                  </a:cubicBezTo>
                  <a:cubicBezTo>
                    <a:pt x="17" y="104"/>
                    <a:pt x="19" y="105"/>
                    <a:pt x="18" y="106"/>
                  </a:cubicBezTo>
                  <a:cubicBezTo>
                    <a:pt x="17" y="109"/>
                    <a:pt x="14" y="108"/>
                    <a:pt x="13" y="110"/>
                  </a:cubicBezTo>
                  <a:cubicBezTo>
                    <a:pt x="13" y="111"/>
                    <a:pt x="14" y="110"/>
                    <a:pt x="14" y="110"/>
                  </a:cubicBezTo>
                  <a:cubicBezTo>
                    <a:pt x="15" y="110"/>
                    <a:pt x="15" y="110"/>
                    <a:pt x="15" y="111"/>
                  </a:cubicBezTo>
                  <a:cubicBezTo>
                    <a:pt x="15" y="110"/>
                    <a:pt x="16" y="110"/>
                    <a:pt x="17" y="110"/>
                  </a:cubicBezTo>
                  <a:cubicBezTo>
                    <a:pt x="18" y="110"/>
                    <a:pt x="19" y="109"/>
                    <a:pt x="19" y="108"/>
                  </a:cubicBezTo>
                  <a:cubicBezTo>
                    <a:pt x="21" y="108"/>
                    <a:pt x="19" y="110"/>
                    <a:pt x="20" y="111"/>
                  </a:cubicBezTo>
                  <a:cubicBezTo>
                    <a:pt x="21" y="111"/>
                    <a:pt x="22" y="112"/>
                    <a:pt x="22" y="111"/>
                  </a:cubicBezTo>
                  <a:cubicBezTo>
                    <a:pt x="23" y="113"/>
                    <a:pt x="24" y="112"/>
                    <a:pt x="24" y="113"/>
                  </a:cubicBezTo>
                  <a:cubicBezTo>
                    <a:pt x="24" y="113"/>
                    <a:pt x="24" y="113"/>
                    <a:pt x="23" y="113"/>
                  </a:cubicBezTo>
                  <a:cubicBezTo>
                    <a:pt x="22" y="116"/>
                    <a:pt x="20" y="113"/>
                    <a:pt x="18" y="116"/>
                  </a:cubicBezTo>
                  <a:cubicBezTo>
                    <a:pt x="18" y="116"/>
                    <a:pt x="17" y="117"/>
                    <a:pt x="18" y="117"/>
                  </a:cubicBezTo>
                  <a:cubicBezTo>
                    <a:pt x="20" y="116"/>
                    <a:pt x="21" y="119"/>
                    <a:pt x="22" y="118"/>
                  </a:cubicBezTo>
                  <a:cubicBezTo>
                    <a:pt x="23" y="119"/>
                    <a:pt x="21" y="120"/>
                    <a:pt x="21" y="120"/>
                  </a:cubicBezTo>
                  <a:cubicBezTo>
                    <a:pt x="20" y="121"/>
                    <a:pt x="19" y="120"/>
                    <a:pt x="19" y="120"/>
                  </a:cubicBezTo>
                  <a:cubicBezTo>
                    <a:pt x="17" y="121"/>
                    <a:pt x="15" y="122"/>
                    <a:pt x="13" y="123"/>
                  </a:cubicBezTo>
                  <a:cubicBezTo>
                    <a:pt x="11" y="123"/>
                    <a:pt x="10" y="121"/>
                    <a:pt x="10" y="120"/>
                  </a:cubicBezTo>
                  <a:cubicBezTo>
                    <a:pt x="8" y="120"/>
                    <a:pt x="6" y="119"/>
                    <a:pt x="5" y="117"/>
                  </a:cubicBezTo>
                  <a:cubicBezTo>
                    <a:pt x="5" y="117"/>
                    <a:pt x="5" y="117"/>
                    <a:pt x="5" y="117"/>
                  </a:cubicBezTo>
                  <a:cubicBezTo>
                    <a:pt x="5" y="116"/>
                    <a:pt x="5" y="116"/>
                    <a:pt x="5" y="116"/>
                  </a:cubicBezTo>
                  <a:cubicBezTo>
                    <a:pt x="5" y="117"/>
                    <a:pt x="5" y="117"/>
                    <a:pt x="5" y="117"/>
                  </a:cubicBezTo>
                  <a:cubicBezTo>
                    <a:pt x="3" y="118"/>
                    <a:pt x="5" y="116"/>
                    <a:pt x="3" y="115"/>
                  </a:cubicBezTo>
                  <a:cubicBezTo>
                    <a:pt x="4" y="115"/>
                    <a:pt x="4" y="115"/>
                    <a:pt x="4" y="115"/>
                  </a:cubicBezTo>
                  <a:cubicBezTo>
                    <a:pt x="5" y="113"/>
                    <a:pt x="3" y="113"/>
                    <a:pt x="3" y="112"/>
                  </a:cubicBezTo>
                  <a:cubicBezTo>
                    <a:pt x="1" y="112"/>
                    <a:pt x="3" y="113"/>
                    <a:pt x="2" y="114"/>
                  </a:cubicBezTo>
                  <a:cubicBezTo>
                    <a:pt x="2" y="114"/>
                    <a:pt x="2" y="114"/>
                    <a:pt x="2" y="114"/>
                  </a:cubicBezTo>
                  <a:cubicBezTo>
                    <a:pt x="2" y="116"/>
                    <a:pt x="2" y="116"/>
                    <a:pt x="2" y="116"/>
                  </a:cubicBezTo>
                  <a:cubicBezTo>
                    <a:pt x="0" y="117"/>
                    <a:pt x="4" y="118"/>
                    <a:pt x="2" y="119"/>
                  </a:cubicBezTo>
                  <a:cubicBezTo>
                    <a:pt x="2" y="119"/>
                    <a:pt x="2" y="119"/>
                    <a:pt x="2" y="119"/>
                  </a:cubicBezTo>
                  <a:cubicBezTo>
                    <a:pt x="3" y="119"/>
                    <a:pt x="3" y="119"/>
                    <a:pt x="4" y="119"/>
                  </a:cubicBezTo>
                  <a:cubicBezTo>
                    <a:pt x="5" y="118"/>
                    <a:pt x="7" y="119"/>
                    <a:pt x="8" y="120"/>
                  </a:cubicBezTo>
                  <a:cubicBezTo>
                    <a:pt x="7" y="121"/>
                    <a:pt x="5" y="121"/>
                    <a:pt x="5" y="121"/>
                  </a:cubicBezTo>
                  <a:cubicBezTo>
                    <a:pt x="5" y="122"/>
                    <a:pt x="6" y="123"/>
                    <a:pt x="6" y="123"/>
                  </a:cubicBezTo>
                  <a:cubicBezTo>
                    <a:pt x="8" y="124"/>
                    <a:pt x="8" y="122"/>
                    <a:pt x="9" y="122"/>
                  </a:cubicBezTo>
                  <a:cubicBezTo>
                    <a:pt x="10" y="124"/>
                    <a:pt x="10" y="124"/>
                    <a:pt x="10" y="124"/>
                  </a:cubicBezTo>
                  <a:cubicBezTo>
                    <a:pt x="12" y="125"/>
                    <a:pt x="12" y="127"/>
                    <a:pt x="14" y="126"/>
                  </a:cubicBezTo>
                  <a:cubicBezTo>
                    <a:pt x="16" y="128"/>
                    <a:pt x="20" y="127"/>
                    <a:pt x="22" y="129"/>
                  </a:cubicBezTo>
                  <a:cubicBezTo>
                    <a:pt x="20" y="130"/>
                    <a:pt x="20" y="130"/>
                    <a:pt x="20" y="130"/>
                  </a:cubicBezTo>
                  <a:cubicBezTo>
                    <a:pt x="22" y="130"/>
                    <a:pt x="24" y="132"/>
                    <a:pt x="25" y="130"/>
                  </a:cubicBezTo>
                  <a:cubicBezTo>
                    <a:pt x="27" y="131"/>
                    <a:pt x="29" y="133"/>
                    <a:pt x="30" y="135"/>
                  </a:cubicBezTo>
                  <a:cubicBezTo>
                    <a:pt x="30" y="135"/>
                    <a:pt x="30" y="135"/>
                    <a:pt x="30" y="135"/>
                  </a:cubicBezTo>
                  <a:cubicBezTo>
                    <a:pt x="29" y="136"/>
                    <a:pt x="29" y="135"/>
                    <a:pt x="28" y="135"/>
                  </a:cubicBezTo>
                  <a:cubicBezTo>
                    <a:pt x="28" y="135"/>
                    <a:pt x="28" y="135"/>
                    <a:pt x="28" y="135"/>
                  </a:cubicBezTo>
                  <a:cubicBezTo>
                    <a:pt x="28" y="135"/>
                    <a:pt x="28" y="136"/>
                    <a:pt x="28" y="136"/>
                  </a:cubicBezTo>
                  <a:cubicBezTo>
                    <a:pt x="29" y="136"/>
                    <a:pt x="29" y="136"/>
                    <a:pt x="29" y="136"/>
                  </a:cubicBezTo>
                  <a:cubicBezTo>
                    <a:pt x="32" y="134"/>
                    <a:pt x="31" y="138"/>
                    <a:pt x="33" y="139"/>
                  </a:cubicBezTo>
                  <a:cubicBezTo>
                    <a:pt x="32" y="140"/>
                    <a:pt x="31" y="138"/>
                    <a:pt x="31" y="139"/>
                  </a:cubicBezTo>
                  <a:cubicBezTo>
                    <a:pt x="32" y="139"/>
                    <a:pt x="32" y="139"/>
                    <a:pt x="32" y="139"/>
                  </a:cubicBezTo>
                  <a:cubicBezTo>
                    <a:pt x="27" y="142"/>
                    <a:pt x="22" y="142"/>
                    <a:pt x="16" y="143"/>
                  </a:cubicBezTo>
                  <a:cubicBezTo>
                    <a:pt x="16" y="143"/>
                    <a:pt x="16" y="145"/>
                    <a:pt x="14" y="145"/>
                  </a:cubicBezTo>
                  <a:cubicBezTo>
                    <a:pt x="15" y="146"/>
                    <a:pt x="17" y="145"/>
                    <a:pt x="17" y="146"/>
                  </a:cubicBezTo>
                  <a:cubicBezTo>
                    <a:pt x="19" y="145"/>
                    <a:pt x="21" y="146"/>
                    <a:pt x="22" y="145"/>
                  </a:cubicBezTo>
                  <a:cubicBezTo>
                    <a:pt x="22" y="145"/>
                    <a:pt x="22" y="145"/>
                    <a:pt x="22" y="145"/>
                  </a:cubicBezTo>
                  <a:cubicBezTo>
                    <a:pt x="26" y="146"/>
                    <a:pt x="29" y="147"/>
                    <a:pt x="33" y="148"/>
                  </a:cubicBezTo>
                  <a:cubicBezTo>
                    <a:pt x="30" y="146"/>
                    <a:pt x="27" y="147"/>
                    <a:pt x="24" y="145"/>
                  </a:cubicBezTo>
                  <a:cubicBezTo>
                    <a:pt x="24" y="145"/>
                    <a:pt x="24" y="145"/>
                    <a:pt x="24" y="145"/>
                  </a:cubicBezTo>
                  <a:cubicBezTo>
                    <a:pt x="26" y="144"/>
                    <a:pt x="28" y="144"/>
                    <a:pt x="30" y="144"/>
                  </a:cubicBezTo>
                  <a:cubicBezTo>
                    <a:pt x="30" y="144"/>
                    <a:pt x="31" y="143"/>
                    <a:pt x="31" y="143"/>
                  </a:cubicBezTo>
                  <a:cubicBezTo>
                    <a:pt x="34" y="142"/>
                    <a:pt x="36" y="143"/>
                    <a:pt x="38" y="141"/>
                  </a:cubicBezTo>
                  <a:cubicBezTo>
                    <a:pt x="39" y="142"/>
                    <a:pt x="39" y="143"/>
                    <a:pt x="39" y="144"/>
                  </a:cubicBezTo>
                  <a:cubicBezTo>
                    <a:pt x="42" y="145"/>
                    <a:pt x="43" y="146"/>
                    <a:pt x="45" y="148"/>
                  </a:cubicBezTo>
                  <a:cubicBezTo>
                    <a:pt x="45" y="148"/>
                    <a:pt x="45" y="148"/>
                    <a:pt x="45" y="148"/>
                  </a:cubicBezTo>
                  <a:cubicBezTo>
                    <a:pt x="45" y="148"/>
                    <a:pt x="45" y="148"/>
                    <a:pt x="45" y="148"/>
                  </a:cubicBezTo>
                  <a:cubicBezTo>
                    <a:pt x="45" y="151"/>
                    <a:pt x="49" y="150"/>
                    <a:pt x="48" y="152"/>
                  </a:cubicBezTo>
                  <a:cubicBezTo>
                    <a:pt x="49" y="152"/>
                    <a:pt x="49" y="152"/>
                    <a:pt x="49" y="152"/>
                  </a:cubicBezTo>
                  <a:cubicBezTo>
                    <a:pt x="50" y="154"/>
                    <a:pt x="53" y="155"/>
                    <a:pt x="53" y="156"/>
                  </a:cubicBezTo>
                  <a:cubicBezTo>
                    <a:pt x="56" y="157"/>
                    <a:pt x="58" y="159"/>
                    <a:pt x="60" y="159"/>
                  </a:cubicBezTo>
                  <a:cubicBezTo>
                    <a:pt x="63" y="158"/>
                    <a:pt x="65" y="162"/>
                    <a:pt x="67" y="159"/>
                  </a:cubicBezTo>
                  <a:cubicBezTo>
                    <a:pt x="67" y="160"/>
                    <a:pt x="68" y="159"/>
                    <a:pt x="69" y="160"/>
                  </a:cubicBezTo>
                  <a:cubicBezTo>
                    <a:pt x="69" y="157"/>
                    <a:pt x="70" y="161"/>
                    <a:pt x="71" y="159"/>
                  </a:cubicBezTo>
                  <a:cubicBezTo>
                    <a:pt x="72" y="159"/>
                    <a:pt x="74" y="158"/>
                    <a:pt x="74" y="160"/>
                  </a:cubicBezTo>
                  <a:cubicBezTo>
                    <a:pt x="76" y="162"/>
                    <a:pt x="78" y="164"/>
                    <a:pt x="79" y="167"/>
                  </a:cubicBezTo>
                  <a:cubicBezTo>
                    <a:pt x="82" y="168"/>
                    <a:pt x="84" y="169"/>
                    <a:pt x="86" y="172"/>
                  </a:cubicBezTo>
                  <a:cubicBezTo>
                    <a:pt x="88" y="172"/>
                    <a:pt x="88" y="173"/>
                    <a:pt x="90" y="173"/>
                  </a:cubicBezTo>
                  <a:cubicBezTo>
                    <a:pt x="92" y="174"/>
                    <a:pt x="94" y="174"/>
                    <a:pt x="97" y="174"/>
                  </a:cubicBezTo>
                  <a:cubicBezTo>
                    <a:pt x="98" y="174"/>
                    <a:pt x="98" y="173"/>
                    <a:pt x="99" y="173"/>
                  </a:cubicBezTo>
                  <a:cubicBezTo>
                    <a:pt x="100" y="173"/>
                    <a:pt x="103" y="173"/>
                    <a:pt x="104" y="171"/>
                  </a:cubicBezTo>
                  <a:cubicBezTo>
                    <a:pt x="107" y="173"/>
                    <a:pt x="108" y="169"/>
                    <a:pt x="110" y="168"/>
                  </a:cubicBezTo>
                  <a:cubicBezTo>
                    <a:pt x="110" y="169"/>
                    <a:pt x="110" y="169"/>
                    <a:pt x="110" y="169"/>
                  </a:cubicBezTo>
                  <a:cubicBezTo>
                    <a:pt x="111" y="167"/>
                    <a:pt x="114" y="166"/>
                    <a:pt x="116" y="166"/>
                  </a:cubicBezTo>
                  <a:cubicBezTo>
                    <a:pt x="119" y="162"/>
                    <a:pt x="124" y="161"/>
                    <a:pt x="128" y="158"/>
                  </a:cubicBezTo>
                  <a:cubicBezTo>
                    <a:pt x="128" y="158"/>
                    <a:pt x="128" y="158"/>
                    <a:pt x="128" y="158"/>
                  </a:cubicBezTo>
                  <a:cubicBezTo>
                    <a:pt x="131" y="156"/>
                    <a:pt x="134" y="154"/>
                    <a:pt x="137" y="153"/>
                  </a:cubicBezTo>
                  <a:cubicBezTo>
                    <a:pt x="137" y="153"/>
                    <a:pt x="137" y="153"/>
                    <a:pt x="136" y="153"/>
                  </a:cubicBezTo>
                  <a:cubicBezTo>
                    <a:pt x="138" y="152"/>
                    <a:pt x="139" y="150"/>
                    <a:pt x="140" y="151"/>
                  </a:cubicBezTo>
                  <a:cubicBezTo>
                    <a:pt x="140" y="150"/>
                    <a:pt x="140" y="150"/>
                    <a:pt x="140" y="150"/>
                  </a:cubicBezTo>
                  <a:cubicBezTo>
                    <a:pt x="140" y="150"/>
                    <a:pt x="141" y="150"/>
                    <a:pt x="142" y="150"/>
                  </a:cubicBezTo>
                  <a:cubicBezTo>
                    <a:pt x="142" y="148"/>
                    <a:pt x="143" y="147"/>
                    <a:pt x="145" y="147"/>
                  </a:cubicBezTo>
                  <a:cubicBezTo>
                    <a:pt x="145" y="145"/>
                    <a:pt x="147" y="146"/>
                    <a:pt x="148" y="145"/>
                  </a:cubicBezTo>
                  <a:cubicBezTo>
                    <a:pt x="148" y="145"/>
                    <a:pt x="149" y="144"/>
                    <a:pt x="150" y="144"/>
                  </a:cubicBezTo>
                  <a:cubicBezTo>
                    <a:pt x="151" y="142"/>
                    <a:pt x="152" y="145"/>
                    <a:pt x="153" y="143"/>
                  </a:cubicBezTo>
                  <a:cubicBezTo>
                    <a:pt x="153" y="143"/>
                    <a:pt x="153" y="143"/>
                    <a:pt x="153" y="143"/>
                  </a:cubicBezTo>
                  <a:cubicBezTo>
                    <a:pt x="154" y="142"/>
                    <a:pt x="156" y="143"/>
                    <a:pt x="157" y="142"/>
                  </a:cubicBezTo>
                  <a:cubicBezTo>
                    <a:pt x="159" y="142"/>
                    <a:pt x="160" y="140"/>
                    <a:pt x="161" y="140"/>
                  </a:cubicBezTo>
                  <a:cubicBezTo>
                    <a:pt x="161" y="140"/>
                    <a:pt x="161" y="140"/>
                    <a:pt x="161" y="140"/>
                  </a:cubicBezTo>
                  <a:cubicBezTo>
                    <a:pt x="162" y="139"/>
                    <a:pt x="165" y="139"/>
                    <a:pt x="165" y="138"/>
                  </a:cubicBezTo>
                  <a:cubicBezTo>
                    <a:pt x="163" y="139"/>
                    <a:pt x="161" y="139"/>
                    <a:pt x="159" y="139"/>
                  </a:cubicBezTo>
                  <a:cubicBezTo>
                    <a:pt x="159" y="139"/>
                    <a:pt x="159" y="139"/>
                    <a:pt x="159" y="139"/>
                  </a:cubicBezTo>
                  <a:cubicBezTo>
                    <a:pt x="157" y="139"/>
                    <a:pt x="157" y="139"/>
                    <a:pt x="157" y="139"/>
                  </a:cubicBezTo>
                  <a:cubicBezTo>
                    <a:pt x="161" y="137"/>
                    <a:pt x="161" y="137"/>
                    <a:pt x="161" y="137"/>
                  </a:cubicBezTo>
                  <a:cubicBezTo>
                    <a:pt x="158" y="137"/>
                    <a:pt x="156" y="139"/>
                    <a:pt x="154" y="138"/>
                  </a:cubicBezTo>
                  <a:cubicBezTo>
                    <a:pt x="154" y="137"/>
                    <a:pt x="155" y="138"/>
                    <a:pt x="155" y="137"/>
                  </a:cubicBezTo>
                  <a:cubicBezTo>
                    <a:pt x="153" y="137"/>
                    <a:pt x="153" y="137"/>
                    <a:pt x="153" y="137"/>
                  </a:cubicBezTo>
                  <a:cubicBezTo>
                    <a:pt x="154" y="135"/>
                    <a:pt x="155" y="134"/>
                    <a:pt x="157" y="134"/>
                  </a:cubicBezTo>
                  <a:cubicBezTo>
                    <a:pt x="157" y="133"/>
                    <a:pt x="159" y="133"/>
                    <a:pt x="159" y="133"/>
                  </a:cubicBezTo>
                  <a:cubicBezTo>
                    <a:pt x="158" y="133"/>
                    <a:pt x="158" y="133"/>
                    <a:pt x="158" y="133"/>
                  </a:cubicBezTo>
                  <a:cubicBezTo>
                    <a:pt x="161" y="130"/>
                    <a:pt x="161" y="130"/>
                    <a:pt x="161" y="130"/>
                  </a:cubicBezTo>
                  <a:cubicBezTo>
                    <a:pt x="161" y="130"/>
                    <a:pt x="161" y="130"/>
                    <a:pt x="161" y="130"/>
                  </a:cubicBezTo>
                  <a:cubicBezTo>
                    <a:pt x="162" y="129"/>
                    <a:pt x="165" y="129"/>
                    <a:pt x="167" y="128"/>
                  </a:cubicBezTo>
                  <a:cubicBezTo>
                    <a:pt x="167" y="129"/>
                    <a:pt x="166" y="129"/>
                    <a:pt x="167" y="129"/>
                  </a:cubicBezTo>
                  <a:cubicBezTo>
                    <a:pt x="169" y="127"/>
                    <a:pt x="171" y="127"/>
                    <a:pt x="174" y="127"/>
                  </a:cubicBezTo>
                  <a:cubicBezTo>
                    <a:pt x="174" y="126"/>
                    <a:pt x="175" y="126"/>
                    <a:pt x="176" y="126"/>
                  </a:cubicBezTo>
                  <a:cubicBezTo>
                    <a:pt x="173" y="126"/>
                    <a:pt x="170" y="126"/>
                    <a:pt x="168" y="127"/>
                  </a:cubicBezTo>
                  <a:cubicBezTo>
                    <a:pt x="166" y="128"/>
                    <a:pt x="164" y="128"/>
                    <a:pt x="162" y="129"/>
                  </a:cubicBezTo>
                  <a:cubicBezTo>
                    <a:pt x="162" y="129"/>
                    <a:pt x="161" y="129"/>
                    <a:pt x="161" y="129"/>
                  </a:cubicBezTo>
                  <a:cubicBezTo>
                    <a:pt x="162" y="128"/>
                    <a:pt x="165" y="127"/>
                    <a:pt x="167" y="126"/>
                  </a:cubicBezTo>
                  <a:cubicBezTo>
                    <a:pt x="165" y="126"/>
                    <a:pt x="165" y="126"/>
                    <a:pt x="165" y="126"/>
                  </a:cubicBezTo>
                  <a:cubicBezTo>
                    <a:pt x="166" y="126"/>
                    <a:pt x="166" y="126"/>
                    <a:pt x="166" y="126"/>
                  </a:cubicBezTo>
                  <a:cubicBezTo>
                    <a:pt x="171" y="124"/>
                    <a:pt x="174" y="124"/>
                    <a:pt x="179" y="122"/>
                  </a:cubicBezTo>
                  <a:cubicBezTo>
                    <a:pt x="175" y="122"/>
                    <a:pt x="172" y="123"/>
                    <a:pt x="169" y="123"/>
                  </a:cubicBezTo>
                  <a:cubicBezTo>
                    <a:pt x="171" y="121"/>
                    <a:pt x="174" y="121"/>
                    <a:pt x="177" y="120"/>
                  </a:cubicBezTo>
                  <a:cubicBezTo>
                    <a:pt x="174" y="120"/>
                    <a:pt x="171" y="122"/>
                    <a:pt x="169" y="120"/>
                  </a:cubicBezTo>
                  <a:cubicBezTo>
                    <a:pt x="169" y="120"/>
                    <a:pt x="169" y="120"/>
                    <a:pt x="169" y="120"/>
                  </a:cubicBezTo>
                  <a:cubicBezTo>
                    <a:pt x="170" y="120"/>
                    <a:pt x="170" y="120"/>
                    <a:pt x="170" y="120"/>
                  </a:cubicBezTo>
                  <a:cubicBezTo>
                    <a:pt x="173" y="119"/>
                    <a:pt x="176" y="116"/>
                    <a:pt x="180" y="116"/>
                  </a:cubicBezTo>
                  <a:cubicBezTo>
                    <a:pt x="179" y="116"/>
                    <a:pt x="179" y="116"/>
                    <a:pt x="179" y="116"/>
                  </a:cubicBezTo>
                  <a:cubicBezTo>
                    <a:pt x="179" y="116"/>
                    <a:pt x="178" y="115"/>
                    <a:pt x="179" y="115"/>
                  </a:cubicBezTo>
                  <a:cubicBezTo>
                    <a:pt x="178" y="114"/>
                    <a:pt x="178" y="114"/>
                    <a:pt x="178" y="114"/>
                  </a:cubicBezTo>
                  <a:cubicBezTo>
                    <a:pt x="179" y="115"/>
                    <a:pt x="178" y="114"/>
                    <a:pt x="177" y="115"/>
                  </a:cubicBezTo>
                  <a:cubicBezTo>
                    <a:pt x="175" y="112"/>
                    <a:pt x="180" y="113"/>
                    <a:pt x="180" y="112"/>
                  </a:cubicBezTo>
                  <a:cubicBezTo>
                    <a:pt x="183" y="111"/>
                    <a:pt x="186" y="113"/>
                    <a:pt x="188" y="110"/>
                  </a:cubicBezTo>
                  <a:cubicBezTo>
                    <a:pt x="189" y="110"/>
                    <a:pt x="189" y="110"/>
                    <a:pt x="189" y="111"/>
                  </a:cubicBezTo>
                  <a:cubicBezTo>
                    <a:pt x="190" y="111"/>
                    <a:pt x="190" y="111"/>
                    <a:pt x="190" y="111"/>
                  </a:cubicBezTo>
                  <a:cubicBezTo>
                    <a:pt x="190" y="111"/>
                    <a:pt x="190" y="110"/>
                    <a:pt x="190" y="110"/>
                  </a:cubicBezTo>
                  <a:cubicBezTo>
                    <a:pt x="190" y="110"/>
                    <a:pt x="189" y="110"/>
                    <a:pt x="189" y="110"/>
                  </a:cubicBezTo>
                  <a:cubicBezTo>
                    <a:pt x="189" y="110"/>
                    <a:pt x="189" y="110"/>
                    <a:pt x="189" y="110"/>
                  </a:cubicBezTo>
                  <a:cubicBezTo>
                    <a:pt x="187" y="110"/>
                    <a:pt x="184" y="111"/>
                    <a:pt x="182" y="111"/>
                  </a:cubicBezTo>
                  <a:cubicBezTo>
                    <a:pt x="181" y="110"/>
                    <a:pt x="179" y="112"/>
                    <a:pt x="178" y="110"/>
                  </a:cubicBezTo>
                  <a:cubicBezTo>
                    <a:pt x="178" y="109"/>
                    <a:pt x="179" y="109"/>
                    <a:pt x="179" y="108"/>
                  </a:cubicBezTo>
                  <a:cubicBezTo>
                    <a:pt x="179" y="108"/>
                    <a:pt x="179" y="108"/>
                    <a:pt x="179" y="108"/>
                  </a:cubicBezTo>
                  <a:cubicBezTo>
                    <a:pt x="180" y="106"/>
                    <a:pt x="181" y="104"/>
                    <a:pt x="183" y="103"/>
                  </a:cubicBezTo>
                  <a:cubicBezTo>
                    <a:pt x="184" y="101"/>
                    <a:pt x="187" y="101"/>
                    <a:pt x="189" y="100"/>
                  </a:cubicBezTo>
                  <a:cubicBezTo>
                    <a:pt x="188" y="99"/>
                    <a:pt x="188" y="100"/>
                    <a:pt x="187" y="99"/>
                  </a:cubicBezTo>
                  <a:cubicBezTo>
                    <a:pt x="188" y="99"/>
                    <a:pt x="188" y="99"/>
                    <a:pt x="188" y="98"/>
                  </a:cubicBezTo>
                  <a:cubicBezTo>
                    <a:pt x="187" y="98"/>
                    <a:pt x="187" y="98"/>
                    <a:pt x="187" y="98"/>
                  </a:cubicBezTo>
                  <a:cubicBezTo>
                    <a:pt x="187" y="98"/>
                    <a:pt x="187" y="97"/>
                    <a:pt x="188" y="97"/>
                  </a:cubicBezTo>
                  <a:cubicBezTo>
                    <a:pt x="187" y="97"/>
                    <a:pt x="186" y="97"/>
                    <a:pt x="186" y="96"/>
                  </a:cubicBezTo>
                  <a:cubicBezTo>
                    <a:pt x="187" y="95"/>
                    <a:pt x="189" y="95"/>
                    <a:pt x="191" y="94"/>
                  </a:cubicBezTo>
                  <a:cubicBezTo>
                    <a:pt x="192" y="94"/>
                    <a:pt x="193" y="92"/>
                    <a:pt x="195" y="93"/>
                  </a:cubicBezTo>
                  <a:cubicBezTo>
                    <a:pt x="198" y="92"/>
                    <a:pt x="203" y="92"/>
                    <a:pt x="207" y="92"/>
                  </a:cubicBezTo>
                  <a:cubicBezTo>
                    <a:pt x="208" y="91"/>
                    <a:pt x="208" y="91"/>
                    <a:pt x="208" y="91"/>
                  </a:cubicBezTo>
                  <a:cubicBezTo>
                    <a:pt x="205" y="91"/>
                    <a:pt x="202" y="91"/>
                    <a:pt x="199" y="91"/>
                  </a:cubicBezTo>
                  <a:cubicBezTo>
                    <a:pt x="200" y="90"/>
                    <a:pt x="200" y="90"/>
                    <a:pt x="200" y="90"/>
                  </a:cubicBezTo>
                  <a:cubicBezTo>
                    <a:pt x="198" y="90"/>
                    <a:pt x="198" y="90"/>
                    <a:pt x="198" y="90"/>
                  </a:cubicBezTo>
                  <a:cubicBezTo>
                    <a:pt x="199" y="91"/>
                    <a:pt x="200" y="88"/>
                    <a:pt x="200" y="89"/>
                  </a:cubicBezTo>
                  <a:cubicBezTo>
                    <a:pt x="200" y="88"/>
                    <a:pt x="200" y="88"/>
                    <a:pt x="200" y="88"/>
                  </a:cubicBezTo>
                  <a:cubicBezTo>
                    <a:pt x="198" y="89"/>
                    <a:pt x="195" y="89"/>
                    <a:pt x="193" y="90"/>
                  </a:cubicBezTo>
                  <a:cubicBezTo>
                    <a:pt x="193" y="89"/>
                    <a:pt x="193" y="89"/>
                    <a:pt x="193" y="89"/>
                  </a:cubicBezTo>
                  <a:cubicBezTo>
                    <a:pt x="192" y="86"/>
                    <a:pt x="195" y="87"/>
                    <a:pt x="196" y="86"/>
                  </a:cubicBezTo>
                  <a:cubicBezTo>
                    <a:pt x="195" y="86"/>
                    <a:pt x="193" y="88"/>
                    <a:pt x="191" y="86"/>
                  </a:cubicBezTo>
                  <a:cubicBezTo>
                    <a:pt x="192" y="86"/>
                    <a:pt x="192" y="86"/>
                    <a:pt x="192" y="86"/>
                  </a:cubicBezTo>
                  <a:cubicBezTo>
                    <a:pt x="192" y="85"/>
                    <a:pt x="193" y="84"/>
                    <a:pt x="193" y="86"/>
                  </a:cubicBezTo>
                  <a:cubicBezTo>
                    <a:pt x="193" y="85"/>
                    <a:pt x="193" y="84"/>
                    <a:pt x="194" y="84"/>
                  </a:cubicBezTo>
                  <a:cubicBezTo>
                    <a:pt x="196" y="85"/>
                    <a:pt x="197" y="82"/>
                    <a:pt x="198" y="84"/>
                  </a:cubicBezTo>
                  <a:cubicBezTo>
                    <a:pt x="198" y="83"/>
                    <a:pt x="199" y="82"/>
                    <a:pt x="200" y="82"/>
                  </a:cubicBezTo>
                  <a:cubicBezTo>
                    <a:pt x="196" y="82"/>
                    <a:pt x="196" y="82"/>
                    <a:pt x="196" y="82"/>
                  </a:cubicBezTo>
                  <a:cubicBezTo>
                    <a:pt x="197" y="81"/>
                    <a:pt x="197" y="81"/>
                    <a:pt x="197" y="81"/>
                  </a:cubicBezTo>
                  <a:cubicBezTo>
                    <a:pt x="196" y="81"/>
                    <a:pt x="195" y="79"/>
                    <a:pt x="194" y="80"/>
                  </a:cubicBezTo>
                  <a:cubicBezTo>
                    <a:pt x="193" y="79"/>
                    <a:pt x="193" y="79"/>
                    <a:pt x="193" y="79"/>
                  </a:cubicBezTo>
                  <a:cubicBezTo>
                    <a:pt x="192" y="78"/>
                    <a:pt x="195" y="78"/>
                    <a:pt x="195" y="77"/>
                  </a:cubicBezTo>
                  <a:cubicBezTo>
                    <a:pt x="195" y="77"/>
                    <a:pt x="194" y="77"/>
                    <a:pt x="194" y="77"/>
                  </a:cubicBezTo>
                  <a:cubicBezTo>
                    <a:pt x="195" y="76"/>
                    <a:pt x="196" y="76"/>
                    <a:pt x="197" y="75"/>
                  </a:cubicBezTo>
                  <a:cubicBezTo>
                    <a:pt x="201" y="75"/>
                    <a:pt x="203" y="73"/>
                    <a:pt x="205" y="71"/>
                  </a:cubicBezTo>
                  <a:cubicBezTo>
                    <a:pt x="205" y="71"/>
                    <a:pt x="205" y="71"/>
                    <a:pt x="205" y="71"/>
                  </a:cubicBezTo>
                  <a:cubicBezTo>
                    <a:pt x="206" y="70"/>
                    <a:pt x="207" y="70"/>
                    <a:pt x="208" y="69"/>
                  </a:cubicBezTo>
                  <a:cubicBezTo>
                    <a:pt x="205" y="69"/>
                    <a:pt x="203" y="71"/>
                    <a:pt x="201" y="72"/>
                  </a:cubicBezTo>
                  <a:cubicBezTo>
                    <a:pt x="199" y="72"/>
                    <a:pt x="196" y="74"/>
                    <a:pt x="193" y="72"/>
                  </a:cubicBezTo>
                  <a:cubicBezTo>
                    <a:pt x="193" y="72"/>
                    <a:pt x="194" y="72"/>
                    <a:pt x="194" y="72"/>
                  </a:cubicBezTo>
                  <a:cubicBezTo>
                    <a:pt x="193" y="72"/>
                    <a:pt x="193" y="72"/>
                    <a:pt x="193" y="72"/>
                  </a:cubicBezTo>
                  <a:cubicBezTo>
                    <a:pt x="193" y="70"/>
                    <a:pt x="195" y="71"/>
                    <a:pt x="196" y="70"/>
                  </a:cubicBezTo>
                  <a:cubicBezTo>
                    <a:pt x="198" y="68"/>
                    <a:pt x="200" y="69"/>
                    <a:pt x="202" y="67"/>
                  </a:cubicBezTo>
                  <a:cubicBezTo>
                    <a:pt x="202" y="67"/>
                    <a:pt x="202" y="67"/>
                    <a:pt x="202" y="67"/>
                  </a:cubicBezTo>
                  <a:cubicBezTo>
                    <a:pt x="201" y="67"/>
                    <a:pt x="200" y="67"/>
                    <a:pt x="199" y="67"/>
                  </a:cubicBezTo>
                  <a:cubicBezTo>
                    <a:pt x="200" y="66"/>
                    <a:pt x="201" y="66"/>
                    <a:pt x="202" y="65"/>
                  </a:cubicBezTo>
                  <a:cubicBezTo>
                    <a:pt x="200" y="65"/>
                    <a:pt x="198" y="67"/>
                    <a:pt x="196" y="67"/>
                  </a:cubicBezTo>
                  <a:cubicBezTo>
                    <a:pt x="198" y="66"/>
                    <a:pt x="198" y="66"/>
                    <a:pt x="198" y="66"/>
                  </a:cubicBezTo>
                  <a:cubicBezTo>
                    <a:pt x="197" y="65"/>
                    <a:pt x="196" y="67"/>
                    <a:pt x="196" y="67"/>
                  </a:cubicBezTo>
                  <a:cubicBezTo>
                    <a:pt x="197" y="67"/>
                    <a:pt x="197" y="67"/>
                    <a:pt x="197" y="67"/>
                  </a:cubicBezTo>
                  <a:cubicBezTo>
                    <a:pt x="196" y="68"/>
                    <a:pt x="196" y="68"/>
                    <a:pt x="196" y="68"/>
                  </a:cubicBezTo>
                  <a:cubicBezTo>
                    <a:pt x="197" y="68"/>
                    <a:pt x="198" y="66"/>
                    <a:pt x="199" y="67"/>
                  </a:cubicBezTo>
                  <a:cubicBezTo>
                    <a:pt x="197" y="69"/>
                    <a:pt x="195" y="69"/>
                    <a:pt x="193" y="69"/>
                  </a:cubicBezTo>
                  <a:cubicBezTo>
                    <a:pt x="192" y="69"/>
                    <a:pt x="191" y="69"/>
                    <a:pt x="192" y="68"/>
                  </a:cubicBezTo>
                  <a:cubicBezTo>
                    <a:pt x="193" y="67"/>
                    <a:pt x="193" y="65"/>
                    <a:pt x="194" y="66"/>
                  </a:cubicBezTo>
                  <a:cubicBezTo>
                    <a:pt x="194" y="66"/>
                    <a:pt x="194" y="66"/>
                    <a:pt x="194" y="66"/>
                  </a:cubicBezTo>
                  <a:cubicBezTo>
                    <a:pt x="194" y="65"/>
                    <a:pt x="195" y="65"/>
                    <a:pt x="195" y="65"/>
                  </a:cubicBezTo>
                  <a:cubicBezTo>
                    <a:pt x="193" y="64"/>
                    <a:pt x="191" y="67"/>
                    <a:pt x="190" y="65"/>
                  </a:cubicBezTo>
                  <a:cubicBezTo>
                    <a:pt x="190" y="64"/>
                    <a:pt x="191" y="64"/>
                    <a:pt x="191" y="63"/>
                  </a:cubicBezTo>
                  <a:cubicBezTo>
                    <a:pt x="190" y="63"/>
                    <a:pt x="189" y="63"/>
                    <a:pt x="188" y="63"/>
                  </a:cubicBezTo>
                  <a:cubicBezTo>
                    <a:pt x="190" y="61"/>
                    <a:pt x="192" y="59"/>
                    <a:pt x="195" y="59"/>
                  </a:cubicBezTo>
                  <a:cubicBezTo>
                    <a:pt x="195" y="57"/>
                    <a:pt x="199" y="59"/>
                    <a:pt x="199" y="57"/>
                  </a:cubicBezTo>
                  <a:cubicBezTo>
                    <a:pt x="198" y="57"/>
                    <a:pt x="197" y="58"/>
                    <a:pt x="196" y="57"/>
                  </a:cubicBezTo>
                  <a:cubicBezTo>
                    <a:pt x="197" y="57"/>
                    <a:pt x="198" y="56"/>
                    <a:pt x="199" y="55"/>
                  </a:cubicBezTo>
                  <a:cubicBezTo>
                    <a:pt x="198" y="55"/>
                    <a:pt x="198" y="56"/>
                    <a:pt x="197" y="55"/>
                  </a:cubicBezTo>
                  <a:cubicBezTo>
                    <a:pt x="198" y="54"/>
                    <a:pt x="200" y="53"/>
                    <a:pt x="201" y="53"/>
                  </a:cubicBezTo>
                  <a:cubicBezTo>
                    <a:pt x="200" y="53"/>
                    <a:pt x="199" y="53"/>
                    <a:pt x="199" y="53"/>
                  </a:cubicBezTo>
                  <a:cubicBezTo>
                    <a:pt x="200" y="52"/>
                    <a:pt x="200" y="52"/>
                    <a:pt x="200" y="52"/>
                  </a:cubicBezTo>
                  <a:cubicBezTo>
                    <a:pt x="199" y="52"/>
                    <a:pt x="199" y="52"/>
                    <a:pt x="199" y="52"/>
                  </a:cubicBezTo>
                  <a:cubicBezTo>
                    <a:pt x="200" y="51"/>
                    <a:pt x="202" y="51"/>
                    <a:pt x="203" y="51"/>
                  </a:cubicBezTo>
                  <a:cubicBezTo>
                    <a:pt x="206" y="48"/>
                    <a:pt x="210" y="48"/>
                    <a:pt x="214" y="45"/>
                  </a:cubicBezTo>
                  <a:cubicBezTo>
                    <a:pt x="212" y="46"/>
                    <a:pt x="209" y="46"/>
                    <a:pt x="208" y="47"/>
                  </a:cubicBezTo>
                  <a:cubicBezTo>
                    <a:pt x="205" y="47"/>
                    <a:pt x="203" y="50"/>
                    <a:pt x="200" y="49"/>
                  </a:cubicBezTo>
                  <a:cubicBezTo>
                    <a:pt x="200" y="49"/>
                    <a:pt x="200" y="50"/>
                    <a:pt x="199" y="50"/>
                  </a:cubicBezTo>
                  <a:cubicBezTo>
                    <a:pt x="195" y="51"/>
                    <a:pt x="191" y="53"/>
                    <a:pt x="188" y="53"/>
                  </a:cubicBezTo>
                  <a:cubicBezTo>
                    <a:pt x="189" y="52"/>
                    <a:pt x="189" y="52"/>
                    <a:pt x="189" y="52"/>
                  </a:cubicBezTo>
                  <a:cubicBezTo>
                    <a:pt x="189" y="52"/>
                    <a:pt x="189" y="52"/>
                    <a:pt x="189" y="52"/>
                  </a:cubicBezTo>
                  <a:cubicBezTo>
                    <a:pt x="190" y="51"/>
                    <a:pt x="192" y="50"/>
                    <a:pt x="193" y="50"/>
                  </a:cubicBezTo>
                  <a:cubicBezTo>
                    <a:pt x="194" y="49"/>
                    <a:pt x="195" y="48"/>
                    <a:pt x="197" y="48"/>
                  </a:cubicBezTo>
                  <a:cubicBezTo>
                    <a:pt x="198" y="46"/>
                    <a:pt x="201" y="48"/>
                    <a:pt x="202" y="47"/>
                  </a:cubicBezTo>
                  <a:cubicBezTo>
                    <a:pt x="202" y="47"/>
                    <a:pt x="202" y="47"/>
                    <a:pt x="202" y="47"/>
                  </a:cubicBezTo>
                  <a:cubicBezTo>
                    <a:pt x="203" y="47"/>
                    <a:pt x="203" y="46"/>
                    <a:pt x="204" y="46"/>
                  </a:cubicBezTo>
                  <a:cubicBezTo>
                    <a:pt x="204" y="47"/>
                    <a:pt x="204" y="47"/>
                    <a:pt x="204" y="47"/>
                  </a:cubicBezTo>
                  <a:cubicBezTo>
                    <a:pt x="206" y="46"/>
                    <a:pt x="206" y="46"/>
                    <a:pt x="206" y="46"/>
                  </a:cubicBezTo>
                  <a:cubicBezTo>
                    <a:pt x="206" y="46"/>
                    <a:pt x="206" y="46"/>
                    <a:pt x="206" y="45"/>
                  </a:cubicBezTo>
                  <a:cubicBezTo>
                    <a:pt x="206" y="45"/>
                    <a:pt x="207" y="45"/>
                    <a:pt x="207" y="46"/>
                  </a:cubicBezTo>
                  <a:cubicBezTo>
                    <a:pt x="206" y="45"/>
                    <a:pt x="206" y="45"/>
                    <a:pt x="206" y="45"/>
                  </a:cubicBezTo>
                  <a:cubicBezTo>
                    <a:pt x="207" y="45"/>
                    <a:pt x="207" y="45"/>
                    <a:pt x="207" y="45"/>
                  </a:cubicBezTo>
                  <a:cubicBezTo>
                    <a:pt x="206" y="44"/>
                    <a:pt x="205" y="46"/>
                    <a:pt x="205" y="45"/>
                  </a:cubicBezTo>
                  <a:cubicBezTo>
                    <a:pt x="208" y="43"/>
                    <a:pt x="212" y="42"/>
                    <a:pt x="216" y="40"/>
                  </a:cubicBezTo>
                  <a:cubicBezTo>
                    <a:pt x="213" y="40"/>
                    <a:pt x="211" y="42"/>
                    <a:pt x="209" y="41"/>
                  </a:cubicBezTo>
                  <a:close/>
                  <a:moveTo>
                    <a:pt x="182" y="8"/>
                  </a:moveTo>
                  <a:cubicBezTo>
                    <a:pt x="180" y="8"/>
                    <a:pt x="178" y="9"/>
                    <a:pt x="176" y="9"/>
                  </a:cubicBezTo>
                  <a:cubicBezTo>
                    <a:pt x="178" y="9"/>
                    <a:pt x="180" y="8"/>
                    <a:pt x="182" y="8"/>
                  </a:cubicBezTo>
                  <a:close/>
                  <a:moveTo>
                    <a:pt x="174" y="10"/>
                  </a:moveTo>
                  <a:cubicBezTo>
                    <a:pt x="173" y="10"/>
                    <a:pt x="173" y="10"/>
                    <a:pt x="172" y="10"/>
                  </a:cubicBezTo>
                  <a:cubicBezTo>
                    <a:pt x="173" y="10"/>
                    <a:pt x="173" y="10"/>
                    <a:pt x="174" y="10"/>
                  </a:cubicBezTo>
                  <a:close/>
                  <a:moveTo>
                    <a:pt x="138" y="17"/>
                  </a:moveTo>
                  <a:cubicBezTo>
                    <a:pt x="146" y="16"/>
                    <a:pt x="154" y="14"/>
                    <a:pt x="161" y="13"/>
                  </a:cubicBezTo>
                  <a:cubicBezTo>
                    <a:pt x="165" y="12"/>
                    <a:pt x="167" y="11"/>
                    <a:pt x="171" y="10"/>
                  </a:cubicBezTo>
                  <a:cubicBezTo>
                    <a:pt x="171" y="11"/>
                    <a:pt x="171" y="11"/>
                    <a:pt x="171" y="11"/>
                  </a:cubicBezTo>
                  <a:cubicBezTo>
                    <a:pt x="168" y="11"/>
                    <a:pt x="165" y="12"/>
                    <a:pt x="162" y="13"/>
                  </a:cubicBezTo>
                  <a:cubicBezTo>
                    <a:pt x="159" y="14"/>
                    <a:pt x="155" y="15"/>
                    <a:pt x="152" y="15"/>
                  </a:cubicBezTo>
                  <a:cubicBezTo>
                    <a:pt x="150" y="16"/>
                    <a:pt x="148" y="16"/>
                    <a:pt x="146" y="17"/>
                  </a:cubicBezTo>
                  <a:cubicBezTo>
                    <a:pt x="143" y="16"/>
                    <a:pt x="141" y="19"/>
                    <a:pt x="139" y="18"/>
                  </a:cubicBezTo>
                  <a:cubicBezTo>
                    <a:pt x="137" y="19"/>
                    <a:pt x="135" y="20"/>
                    <a:pt x="133" y="20"/>
                  </a:cubicBezTo>
                  <a:cubicBezTo>
                    <a:pt x="134" y="18"/>
                    <a:pt x="137" y="19"/>
                    <a:pt x="138" y="17"/>
                  </a:cubicBezTo>
                  <a:close/>
                  <a:moveTo>
                    <a:pt x="133" y="21"/>
                  </a:moveTo>
                  <a:cubicBezTo>
                    <a:pt x="133" y="21"/>
                    <a:pt x="133" y="22"/>
                    <a:pt x="134" y="22"/>
                  </a:cubicBezTo>
                  <a:cubicBezTo>
                    <a:pt x="134" y="22"/>
                    <a:pt x="134" y="22"/>
                    <a:pt x="135" y="21"/>
                  </a:cubicBezTo>
                  <a:cubicBezTo>
                    <a:pt x="136" y="22"/>
                    <a:pt x="137" y="20"/>
                    <a:pt x="138" y="20"/>
                  </a:cubicBezTo>
                  <a:cubicBezTo>
                    <a:pt x="143" y="20"/>
                    <a:pt x="147" y="18"/>
                    <a:pt x="151" y="18"/>
                  </a:cubicBezTo>
                  <a:cubicBezTo>
                    <a:pt x="152" y="17"/>
                    <a:pt x="152" y="17"/>
                    <a:pt x="153" y="17"/>
                  </a:cubicBezTo>
                  <a:cubicBezTo>
                    <a:pt x="157" y="16"/>
                    <a:pt x="161" y="16"/>
                    <a:pt x="164" y="15"/>
                  </a:cubicBezTo>
                  <a:cubicBezTo>
                    <a:pt x="165" y="15"/>
                    <a:pt x="166" y="15"/>
                    <a:pt x="167" y="14"/>
                  </a:cubicBezTo>
                  <a:cubicBezTo>
                    <a:pt x="168" y="14"/>
                    <a:pt x="170" y="14"/>
                    <a:pt x="170" y="13"/>
                  </a:cubicBezTo>
                  <a:cubicBezTo>
                    <a:pt x="172" y="14"/>
                    <a:pt x="174" y="12"/>
                    <a:pt x="176" y="12"/>
                  </a:cubicBezTo>
                  <a:cubicBezTo>
                    <a:pt x="174" y="13"/>
                    <a:pt x="170" y="14"/>
                    <a:pt x="167" y="15"/>
                  </a:cubicBezTo>
                  <a:cubicBezTo>
                    <a:pt x="157" y="18"/>
                    <a:pt x="147" y="20"/>
                    <a:pt x="137" y="22"/>
                  </a:cubicBezTo>
                  <a:cubicBezTo>
                    <a:pt x="135" y="23"/>
                    <a:pt x="133" y="23"/>
                    <a:pt x="131" y="24"/>
                  </a:cubicBezTo>
                  <a:cubicBezTo>
                    <a:pt x="131" y="24"/>
                    <a:pt x="131" y="24"/>
                    <a:pt x="131" y="24"/>
                  </a:cubicBezTo>
                  <a:cubicBezTo>
                    <a:pt x="131" y="24"/>
                    <a:pt x="131" y="24"/>
                    <a:pt x="131" y="24"/>
                  </a:cubicBezTo>
                  <a:cubicBezTo>
                    <a:pt x="131" y="23"/>
                    <a:pt x="131" y="23"/>
                    <a:pt x="131" y="23"/>
                  </a:cubicBezTo>
                  <a:cubicBezTo>
                    <a:pt x="130" y="22"/>
                    <a:pt x="133" y="22"/>
                    <a:pt x="133" y="21"/>
                  </a:cubicBezTo>
                  <a:close/>
                  <a:moveTo>
                    <a:pt x="164" y="17"/>
                  </a:moveTo>
                  <a:cubicBezTo>
                    <a:pt x="163" y="18"/>
                    <a:pt x="163" y="18"/>
                    <a:pt x="163" y="18"/>
                  </a:cubicBezTo>
                  <a:cubicBezTo>
                    <a:pt x="163" y="18"/>
                    <a:pt x="163" y="18"/>
                    <a:pt x="163" y="18"/>
                  </a:cubicBezTo>
                  <a:cubicBezTo>
                    <a:pt x="163" y="18"/>
                    <a:pt x="162" y="18"/>
                    <a:pt x="163" y="18"/>
                  </a:cubicBezTo>
                  <a:cubicBezTo>
                    <a:pt x="163" y="18"/>
                    <a:pt x="163" y="18"/>
                    <a:pt x="163" y="17"/>
                  </a:cubicBezTo>
                  <a:lnTo>
                    <a:pt x="164" y="17"/>
                  </a:lnTo>
                  <a:close/>
                  <a:moveTo>
                    <a:pt x="127" y="21"/>
                  </a:moveTo>
                  <a:cubicBezTo>
                    <a:pt x="127" y="21"/>
                    <a:pt x="127" y="21"/>
                    <a:pt x="128" y="21"/>
                  </a:cubicBezTo>
                  <a:cubicBezTo>
                    <a:pt x="128" y="21"/>
                    <a:pt x="128" y="20"/>
                    <a:pt x="128" y="21"/>
                  </a:cubicBezTo>
                  <a:cubicBezTo>
                    <a:pt x="129" y="21"/>
                    <a:pt x="129" y="21"/>
                    <a:pt x="129" y="21"/>
                  </a:cubicBezTo>
                  <a:cubicBezTo>
                    <a:pt x="130" y="20"/>
                    <a:pt x="131" y="21"/>
                    <a:pt x="132" y="21"/>
                  </a:cubicBezTo>
                  <a:cubicBezTo>
                    <a:pt x="130" y="22"/>
                    <a:pt x="127" y="22"/>
                    <a:pt x="125" y="22"/>
                  </a:cubicBezTo>
                  <a:cubicBezTo>
                    <a:pt x="125" y="21"/>
                    <a:pt x="126" y="21"/>
                    <a:pt x="127" y="21"/>
                  </a:cubicBezTo>
                  <a:close/>
                  <a:moveTo>
                    <a:pt x="117" y="25"/>
                  </a:moveTo>
                  <a:cubicBezTo>
                    <a:pt x="117" y="26"/>
                    <a:pt x="116" y="26"/>
                    <a:pt x="116" y="26"/>
                  </a:cubicBezTo>
                  <a:cubicBezTo>
                    <a:pt x="116" y="26"/>
                    <a:pt x="116" y="25"/>
                    <a:pt x="117" y="25"/>
                  </a:cubicBezTo>
                  <a:close/>
                  <a:moveTo>
                    <a:pt x="115" y="26"/>
                  </a:moveTo>
                  <a:cubicBezTo>
                    <a:pt x="115" y="27"/>
                    <a:pt x="114" y="27"/>
                    <a:pt x="114" y="27"/>
                  </a:cubicBezTo>
                  <a:cubicBezTo>
                    <a:pt x="114" y="26"/>
                    <a:pt x="114" y="26"/>
                    <a:pt x="115" y="26"/>
                  </a:cubicBezTo>
                  <a:close/>
                  <a:moveTo>
                    <a:pt x="112" y="27"/>
                  </a:moveTo>
                  <a:cubicBezTo>
                    <a:pt x="112" y="27"/>
                    <a:pt x="112" y="27"/>
                    <a:pt x="113" y="27"/>
                  </a:cubicBezTo>
                  <a:cubicBezTo>
                    <a:pt x="113" y="27"/>
                    <a:pt x="113" y="27"/>
                    <a:pt x="113" y="27"/>
                  </a:cubicBezTo>
                  <a:cubicBezTo>
                    <a:pt x="113" y="27"/>
                    <a:pt x="113" y="27"/>
                    <a:pt x="113" y="27"/>
                  </a:cubicBezTo>
                  <a:cubicBezTo>
                    <a:pt x="113" y="27"/>
                    <a:pt x="113" y="27"/>
                    <a:pt x="113" y="27"/>
                  </a:cubicBezTo>
                  <a:cubicBezTo>
                    <a:pt x="112" y="27"/>
                    <a:pt x="112" y="27"/>
                    <a:pt x="112" y="27"/>
                  </a:cubicBezTo>
                  <a:close/>
                  <a:moveTo>
                    <a:pt x="106" y="29"/>
                  </a:moveTo>
                  <a:cubicBezTo>
                    <a:pt x="106" y="29"/>
                    <a:pt x="106" y="29"/>
                    <a:pt x="106" y="29"/>
                  </a:cubicBezTo>
                  <a:cubicBezTo>
                    <a:pt x="104" y="30"/>
                    <a:pt x="102" y="31"/>
                    <a:pt x="100" y="31"/>
                  </a:cubicBezTo>
                  <a:cubicBezTo>
                    <a:pt x="102" y="30"/>
                    <a:pt x="104" y="30"/>
                    <a:pt x="106" y="29"/>
                  </a:cubicBezTo>
                  <a:close/>
                  <a:moveTo>
                    <a:pt x="108" y="32"/>
                  </a:moveTo>
                  <a:cubicBezTo>
                    <a:pt x="110" y="33"/>
                    <a:pt x="112" y="31"/>
                    <a:pt x="115" y="30"/>
                  </a:cubicBezTo>
                  <a:cubicBezTo>
                    <a:pt x="117" y="30"/>
                    <a:pt x="119" y="28"/>
                    <a:pt x="122" y="28"/>
                  </a:cubicBezTo>
                  <a:cubicBezTo>
                    <a:pt x="123" y="27"/>
                    <a:pt x="125" y="27"/>
                    <a:pt x="127" y="26"/>
                  </a:cubicBezTo>
                  <a:cubicBezTo>
                    <a:pt x="135" y="24"/>
                    <a:pt x="142" y="23"/>
                    <a:pt x="151" y="20"/>
                  </a:cubicBezTo>
                  <a:cubicBezTo>
                    <a:pt x="154" y="20"/>
                    <a:pt x="158" y="18"/>
                    <a:pt x="161" y="18"/>
                  </a:cubicBezTo>
                  <a:cubicBezTo>
                    <a:pt x="154" y="20"/>
                    <a:pt x="148" y="22"/>
                    <a:pt x="141" y="23"/>
                  </a:cubicBezTo>
                  <a:cubicBezTo>
                    <a:pt x="126" y="26"/>
                    <a:pt x="113" y="31"/>
                    <a:pt x="99" y="37"/>
                  </a:cubicBezTo>
                  <a:cubicBezTo>
                    <a:pt x="102" y="35"/>
                    <a:pt x="106" y="35"/>
                    <a:pt x="108" y="32"/>
                  </a:cubicBezTo>
                  <a:close/>
                  <a:moveTo>
                    <a:pt x="66" y="61"/>
                  </a:moveTo>
                  <a:cubicBezTo>
                    <a:pt x="68" y="61"/>
                    <a:pt x="69" y="60"/>
                    <a:pt x="70" y="59"/>
                  </a:cubicBezTo>
                  <a:cubicBezTo>
                    <a:pt x="70" y="58"/>
                    <a:pt x="70" y="58"/>
                    <a:pt x="70" y="58"/>
                  </a:cubicBezTo>
                  <a:cubicBezTo>
                    <a:pt x="70" y="58"/>
                    <a:pt x="70" y="58"/>
                    <a:pt x="70" y="58"/>
                  </a:cubicBezTo>
                  <a:cubicBezTo>
                    <a:pt x="70" y="57"/>
                    <a:pt x="69" y="59"/>
                    <a:pt x="68" y="57"/>
                  </a:cubicBezTo>
                  <a:cubicBezTo>
                    <a:pt x="70" y="56"/>
                    <a:pt x="72" y="53"/>
                    <a:pt x="75" y="53"/>
                  </a:cubicBezTo>
                  <a:cubicBezTo>
                    <a:pt x="77" y="51"/>
                    <a:pt x="78" y="50"/>
                    <a:pt x="80" y="49"/>
                  </a:cubicBezTo>
                  <a:cubicBezTo>
                    <a:pt x="81" y="50"/>
                    <a:pt x="82" y="49"/>
                    <a:pt x="82" y="48"/>
                  </a:cubicBezTo>
                  <a:cubicBezTo>
                    <a:pt x="84" y="46"/>
                    <a:pt x="87" y="44"/>
                    <a:pt x="89" y="44"/>
                  </a:cubicBezTo>
                  <a:cubicBezTo>
                    <a:pt x="92" y="42"/>
                    <a:pt x="95" y="41"/>
                    <a:pt x="98" y="40"/>
                  </a:cubicBezTo>
                  <a:cubicBezTo>
                    <a:pt x="99" y="38"/>
                    <a:pt x="101" y="39"/>
                    <a:pt x="103" y="37"/>
                  </a:cubicBezTo>
                  <a:cubicBezTo>
                    <a:pt x="102" y="37"/>
                    <a:pt x="102" y="37"/>
                    <a:pt x="102" y="37"/>
                  </a:cubicBezTo>
                  <a:cubicBezTo>
                    <a:pt x="115" y="31"/>
                    <a:pt x="129" y="27"/>
                    <a:pt x="143" y="24"/>
                  </a:cubicBezTo>
                  <a:cubicBezTo>
                    <a:pt x="144" y="24"/>
                    <a:pt x="144" y="24"/>
                    <a:pt x="144" y="24"/>
                  </a:cubicBezTo>
                  <a:cubicBezTo>
                    <a:pt x="146" y="24"/>
                    <a:pt x="148" y="23"/>
                    <a:pt x="150" y="22"/>
                  </a:cubicBezTo>
                  <a:cubicBezTo>
                    <a:pt x="151" y="22"/>
                    <a:pt x="151" y="22"/>
                    <a:pt x="152" y="22"/>
                  </a:cubicBezTo>
                  <a:cubicBezTo>
                    <a:pt x="154" y="22"/>
                    <a:pt x="156" y="21"/>
                    <a:pt x="158" y="21"/>
                  </a:cubicBezTo>
                  <a:cubicBezTo>
                    <a:pt x="157" y="23"/>
                    <a:pt x="155" y="22"/>
                    <a:pt x="153" y="23"/>
                  </a:cubicBezTo>
                  <a:cubicBezTo>
                    <a:pt x="152" y="24"/>
                    <a:pt x="151" y="23"/>
                    <a:pt x="151" y="23"/>
                  </a:cubicBezTo>
                  <a:cubicBezTo>
                    <a:pt x="148" y="24"/>
                    <a:pt x="145" y="26"/>
                    <a:pt x="142" y="26"/>
                  </a:cubicBezTo>
                  <a:cubicBezTo>
                    <a:pt x="142" y="26"/>
                    <a:pt x="141" y="27"/>
                    <a:pt x="142" y="27"/>
                  </a:cubicBezTo>
                  <a:cubicBezTo>
                    <a:pt x="138" y="29"/>
                    <a:pt x="133" y="29"/>
                    <a:pt x="129" y="31"/>
                  </a:cubicBezTo>
                  <a:cubicBezTo>
                    <a:pt x="127" y="32"/>
                    <a:pt x="125" y="32"/>
                    <a:pt x="123" y="33"/>
                  </a:cubicBezTo>
                  <a:cubicBezTo>
                    <a:pt x="122" y="33"/>
                    <a:pt x="120" y="34"/>
                    <a:pt x="118" y="33"/>
                  </a:cubicBezTo>
                  <a:cubicBezTo>
                    <a:pt x="116" y="35"/>
                    <a:pt x="113" y="35"/>
                    <a:pt x="111" y="37"/>
                  </a:cubicBezTo>
                  <a:cubicBezTo>
                    <a:pt x="109" y="36"/>
                    <a:pt x="109" y="38"/>
                    <a:pt x="107" y="37"/>
                  </a:cubicBezTo>
                  <a:cubicBezTo>
                    <a:pt x="103" y="38"/>
                    <a:pt x="100" y="41"/>
                    <a:pt x="95" y="43"/>
                  </a:cubicBezTo>
                  <a:cubicBezTo>
                    <a:pt x="94" y="44"/>
                    <a:pt x="92" y="45"/>
                    <a:pt x="90" y="46"/>
                  </a:cubicBezTo>
                  <a:cubicBezTo>
                    <a:pt x="89" y="47"/>
                    <a:pt x="87" y="47"/>
                    <a:pt x="86" y="48"/>
                  </a:cubicBezTo>
                  <a:cubicBezTo>
                    <a:pt x="88" y="49"/>
                    <a:pt x="89" y="48"/>
                    <a:pt x="90" y="47"/>
                  </a:cubicBezTo>
                  <a:cubicBezTo>
                    <a:pt x="91" y="47"/>
                    <a:pt x="91" y="47"/>
                    <a:pt x="92" y="47"/>
                  </a:cubicBezTo>
                  <a:cubicBezTo>
                    <a:pt x="91" y="47"/>
                    <a:pt x="91" y="47"/>
                    <a:pt x="90" y="47"/>
                  </a:cubicBezTo>
                  <a:cubicBezTo>
                    <a:pt x="88" y="48"/>
                    <a:pt x="85" y="51"/>
                    <a:pt x="82" y="52"/>
                  </a:cubicBezTo>
                  <a:cubicBezTo>
                    <a:pt x="82" y="52"/>
                    <a:pt x="82" y="53"/>
                    <a:pt x="81" y="53"/>
                  </a:cubicBezTo>
                  <a:cubicBezTo>
                    <a:pt x="82" y="52"/>
                    <a:pt x="81" y="51"/>
                    <a:pt x="81" y="50"/>
                  </a:cubicBezTo>
                  <a:cubicBezTo>
                    <a:pt x="81" y="50"/>
                    <a:pt x="80" y="50"/>
                    <a:pt x="80" y="51"/>
                  </a:cubicBezTo>
                  <a:cubicBezTo>
                    <a:pt x="80" y="51"/>
                    <a:pt x="80" y="52"/>
                    <a:pt x="80" y="52"/>
                  </a:cubicBezTo>
                  <a:cubicBezTo>
                    <a:pt x="80" y="54"/>
                    <a:pt x="77" y="56"/>
                    <a:pt x="75" y="56"/>
                  </a:cubicBezTo>
                  <a:cubicBezTo>
                    <a:pt x="72" y="59"/>
                    <a:pt x="68" y="62"/>
                    <a:pt x="64" y="64"/>
                  </a:cubicBezTo>
                  <a:cubicBezTo>
                    <a:pt x="67" y="62"/>
                    <a:pt x="67" y="62"/>
                    <a:pt x="67" y="62"/>
                  </a:cubicBezTo>
                  <a:cubicBezTo>
                    <a:pt x="67" y="61"/>
                    <a:pt x="67" y="61"/>
                    <a:pt x="66" y="61"/>
                  </a:cubicBezTo>
                  <a:close/>
                  <a:moveTo>
                    <a:pt x="147" y="26"/>
                  </a:moveTo>
                  <a:cubicBezTo>
                    <a:pt x="144" y="26"/>
                    <a:pt x="144" y="26"/>
                    <a:pt x="144" y="26"/>
                  </a:cubicBezTo>
                  <a:cubicBezTo>
                    <a:pt x="145" y="26"/>
                    <a:pt x="146" y="25"/>
                    <a:pt x="147" y="26"/>
                  </a:cubicBezTo>
                  <a:close/>
                  <a:moveTo>
                    <a:pt x="95" y="45"/>
                  </a:moveTo>
                  <a:cubicBezTo>
                    <a:pt x="95" y="45"/>
                    <a:pt x="95" y="45"/>
                    <a:pt x="95" y="45"/>
                  </a:cubicBezTo>
                  <a:cubicBezTo>
                    <a:pt x="94" y="45"/>
                    <a:pt x="94" y="45"/>
                    <a:pt x="94" y="45"/>
                  </a:cubicBezTo>
                  <a:lnTo>
                    <a:pt x="95" y="45"/>
                  </a:lnTo>
                  <a:close/>
                  <a:moveTo>
                    <a:pt x="59" y="50"/>
                  </a:moveTo>
                  <a:cubicBezTo>
                    <a:pt x="60" y="50"/>
                    <a:pt x="60" y="50"/>
                    <a:pt x="60" y="50"/>
                  </a:cubicBezTo>
                  <a:cubicBezTo>
                    <a:pt x="60" y="50"/>
                    <a:pt x="59" y="50"/>
                    <a:pt x="59" y="51"/>
                  </a:cubicBezTo>
                  <a:cubicBezTo>
                    <a:pt x="59" y="50"/>
                    <a:pt x="59" y="50"/>
                    <a:pt x="59" y="50"/>
                  </a:cubicBezTo>
                  <a:close/>
                  <a:moveTo>
                    <a:pt x="59" y="51"/>
                  </a:moveTo>
                  <a:cubicBezTo>
                    <a:pt x="58" y="51"/>
                    <a:pt x="58" y="51"/>
                    <a:pt x="58" y="51"/>
                  </a:cubicBezTo>
                  <a:cubicBezTo>
                    <a:pt x="58" y="51"/>
                    <a:pt x="58" y="51"/>
                    <a:pt x="59" y="51"/>
                  </a:cubicBezTo>
                  <a:close/>
                  <a:moveTo>
                    <a:pt x="90" y="63"/>
                  </a:moveTo>
                  <a:cubicBezTo>
                    <a:pt x="90" y="63"/>
                    <a:pt x="91" y="62"/>
                    <a:pt x="91" y="63"/>
                  </a:cubicBezTo>
                  <a:cubicBezTo>
                    <a:pt x="91" y="63"/>
                    <a:pt x="91" y="63"/>
                    <a:pt x="90" y="63"/>
                  </a:cubicBezTo>
                  <a:close/>
                  <a:moveTo>
                    <a:pt x="115" y="57"/>
                  </a:moveTo>
                  <a:cubicBezTo>
                    <a:pt x="117" y="57"/>
                    <a:pt x="118" y="55"/>
                    <a:pt x="121" y="55"/>
                  </a:cubicBezTo>
                  <a:cubicBezTo>
                    <a:pt x="119" y="55"/>
                    <a:pt x="117" y="58"/>
                    <a:pt x="115" y="57"/>
                  </a:cubicBezTo>
                  <a:close/>
                  <a:moveTo>
                    <a:pt x="122" y="55"/>
                  </a:moveTo>
                  <a:cubicBezTo>
                    <a:pt x="122" y="55"/>
                    <a:pt x="122" y="55"/>
                    <a:pt x="122" y="55"/>
                  </a:cubicBezTo>
                  <a:cubicBezTo>
                    <a:pt x="122" y="55"/>
                    <a:pt x="122" y="55"/>
                    <a:pt x="122" y="55"/>
                  </a:cubicBezTo>
                  <a:cubicBezTo>
                    <a:pt x="122" y="55"/>
                    <a:pt x="122" y="55"/>
                    <a:pt x="122" y="55"/>
                  </a:cubicBezTo>
                  <a:close/>
                  <a:moveTo>
                    <a:pt x="149" y="132"/>
                  </a:moveTo>
                  <a:cubicBezTo>
                    <a:pt x="149" y="132"/>
                    <a:pt x="149" y="132"/>
                    <a:pt x="149" y="132"/>
                  </a:cubicBezTo>
                  <a:cubicBezTo>
                    <a:pt x="150" y="132"/>
                    <a:pt x="150" y="132"/>
                    <a:pt x="150" y="132"/>
                  </a:cubicBezTo>
                  <a:lnTo>
                    <a:pt x="149" y="132"/>
                  </a:lnTo>
                  <a:close/>
                  <a:moveTo>
                    <a:pt x="143" y="37"/>
                  </a:moveTo>
                  <a:cubicBezTo>
                    <a:pt x="143" y="38"/>
                    <a:pt x="142" y="37"/>
                    <a:pt x="141" y="38"/>
                  </a:cubicBezTo>
                  <a:cubicBezTo>
                    <a:pt x="140" y="38"/>
                    <a:pt x="138" y="38"/>
                    <a:pt x="138" y="39"/>
                  </a:cubicBezTo>
                  <a:cubicBezTo>
                    <a:pt x="137" y="39"/>
                    <a:pt x="136" y="40"/>
                    <a:pt x="135" y="40"/>
                  </a:cubicBezTo>
                  <a:cubicBezTo>
                    <a:pt x="131" y="39"/>
                    <a:pt x="130" y="44"/>
                    <a:pt x="126" y="44"/>
                  </a:cubicBezTo>
                  <a:cubicBezTo>
                    <a:pt x="124" y="45"/>
                    <a:pt x="121" y="46"/>
                    <a:pt x="119" y="46"/>
                  </a:cubicBezTo>
                  <a:cubicBezTo>
                    <a:pt x="117" y="47"/>
                    <a:pt x="115" y="50"/>
                    <a:pt x="112" y="50"/>
                  </a:cubicBezTo>
                  <a:cubicBezTo>
                    <a:pt x="112" y="52"/>
                    <a:pt x="110" y="51"/>
                    <a:pt x="110" y="53"/>
                  </a:cubicBezTo>
                  <a:cubicBezTo>
                    <a:pt x="106" y="53"/>
                    <a:pt x="104" y="57"/>
                    <a:pt x="100" y="57"/>
                  </a:cubicBezTo>
                  <a:cubicBezTo>
                    <a:pt x="98" y="58"/>
                    <a:pt x="98" y="58"/>
                    <a:pt x="97" y="59"/>
                  </a:cubicBezTo>
                  <a:cubicBezTo>
                    <a:pt x="95" y="59"/>
                    <a:pt x="95" y="61"/>
                    <a:pt x="93" y="61"/>
                  </a:cubicBezTo>
                  <a:cubicBezTo>
                    <a:pt x="92" y="61"/>
                    <a:pt x="90" y="62"/>
                    <a:pt x="89" y="63"/>
                  </a:cubicBezTo>
                  <a:cubicBezTo>
                    <a:pt x="90" y="63"/>
                    <a:pt x="90" y="63"/>
                    <a:pt x="90" y="63"/>
                  </a:cubicBezTo>
                  <a:cubicBezTo>
                    <a:pt x="89" y="64"/>
                    <a:pt x="88" y="66"/>
                    <a:pt x="86" y="65"/>
                  </a:cubicBezTo>
                  <a:cubicBezTo>
                    <a:pt x="87" y="63"/>
                    <a:pt x="90" y="62"/>
                    <a:pt x="92" y="61"/>
                  </a:cubicBezTo>
                  <a:cubicBezTo>
                    <a:pt x="91" y="60"/>
                    <a:pt x="90" y="61"/>
                    <a:pt x="89" y="61"/>
                  </a:cubicBezTo>
                  <a:cubicBezTo>
                    <a:pt x="88" y="61"/>
                    <a:pt x="88" y="61"/>
                    <a:pt x="88" y="61"/>
                  </a:cubicBezTo>
                  <a:cubicBezTo>
                    <a:pt x="86" y="63"/>
                    <a:pt x="82" y="64"/>
                    <a:pt x="80" y="66"/>
                  </a:cubicBezTo>
                  <a:cubicBezTo>
                    <a:pt x="79" y="66"/>
                    <a:pt x="77" y="67"/>
                    <a:pt x="78" y="68"/>
                  </a:cubicBezTo>
                  <a:cubicBezTo>
                    <a:pt x="76" y="69"/>
                    <a:pt x="76" y="69"/>
                    <a:pt x="76" y="69"/>
                  </a:cubicBezTo>
                  <a:cubicBezTo>
                    <a:pt x="76" y="69"/>
                    <a:pt x="75" y="69"/>
                    <a:pt x="75" y="68"/>
                  </a:cubicBezTo>
                  <a:cubicBezTo>
                    <a:pt x="75" y="70"/>
                    <a:pt x="73" y="68"/>
                    <a:pt x="74" y="70"/>
                  </a:cubicBezTo>
                  <a:cubicBezTo>
                    <a:pt x="74" y="70"/>
                    <a:pt x="74" y="70"/>
                    <a:pt x="73" y="70"/>
                  </a:cubicBezTo>
                  <a:cubicBezTo>
                    <a:pt x="74" y="71"/>
                    <a:pt x="72" y="71"/>
                    <a:pt x="72" y="71"/>
                  </a:cubicBezTo>
                  <a:cubicBezTo>
                    <a:pt x="72" y="71"/>
                    <a:pt x="72" y="71"/>
                    <a:pt x="72" y="71"/>
                  </a:cubicBezTo>
                  <a:cubicBezTo>
                    <a:pt x="71" y="71"/>
                    <a:pt x="72" y="72"/>
                    <a:pt x="71" y="72"/>
                  </a:cubicBezTo>
                  <a:cubicBezTo>
                    <a:pt x="70" y="75"/>
                    <a:pt x="65" y="74"/>
                    <a:pt x="64" y="77"/>
                  </a:cubicBezTo>
                  <a:cubicBezTo>
                    <a:pt x="62" y="78"/>
                    <a:pt x="61" y="79"/>
                    <a:pt x="59" y="79"/>
                  </a:cubicBezTo>
                  <a:cubicBezTo>
                    <a:pt x="59" y="80"/>
                    <a:pt x="57" y="81"/>
                    <a:pt x="56" y="80"/>
                  </a:cubicBezTo>
                  <a:cubicBezTo>
                    <a:pt x="57" y="79"/>
                    <a:pt x="58" y="78"/>
                    <a:pt x="59" y="79"/>
                  </a:cubicBezTo>
                  <a:cubicBezTo>
                    <a:pt x="59" y="78"/>
                    <a:pt x="59" y="77"/>
                    <a:pt x="59" y="75"/>
                  </a:cubicBezTo>
                  <a:cubicBezTo>
                    <a:pt x="60" y="75"/>
                    <a:pt x="60" y="75"/>
                    <a:pt x="60" y="75"/>
                  </a:cubicBezTo>
                  <a:cubicBezTo>
                    <a:pt x="60" y="75"/>
                    <a:pt x="59" y="75"/>
                    <a:pt x="59" y="75"/>
                  </a:cubicBezTo>
                  <a:cubicBezTo>
                    <a:pt x="60" y="76"/>
                    <a:pt x="60" y="76"/>
                    <a:pt x="60" y="76"/>
                  </a:cubicBezTo>
                  <a:cubicBezTo>
                    <a:pt x="61" y="75"/>
                    <a:pt x="61" y="75"/>
                    <a:pt x="61" y="75"/>
                  </a:cubicBezTo>
                  <a:cubicBezTo>
                    <a:pt x="61" y="75"/>
                    <a:pt x="61" y="75"/>
                    <a:pt x="61" y="75"/>
                  </a:cubicBezTo>
                  <a:cubicBezTo>
                    <a:pt x="61" y="75"/>
                    <a:pt x="59" y="76"/>
                    <a:pt x="61" y="76"/>
                  </a:cubicBezTo>
                  <a:cubicBezTo>
                    <a:pt x="62" y="76"/>
                    <a:pt x="62" y="75"/>
                    <a:pt x="62" y="74"/>
                  </a:cubicBezTo>
                  <a:cubicBezTo>
                    <a:pt x="62" y="74"/>
                    <a:pt x="62" y="74"/>
                    <a:pt x="61" y="74"/>
                  </a:cubicBezTo>
                  <a:cubicBezTo>
                    <a:pt x="61" y="73"/>
                    <a:pt x="61" y="73"/>
                    <a:pt x="61" y="73"/>
                  </a:cubicBezTo>
                  <a:cubicBezTo>
                    <a:pt x="62" y="73"/>
                    <a:pt x="62" y="73"/>
                    <a:pt x="62" y="72"/>
                  </a:cubicBezTo>
                  <a:cubicBezTo>
                    <a:pt x="63" y="72"/>
                    <a:pt x="65" y="71"/>
                    <a:pt x="65" y="70"/>
                  </a:cubicBezTo>
                  <a:cubicBezTo>
                    <a:pt x="78" y="61"/>
                    <a:pt x="92" y="50"/>
                    <a:pt x="107" y="46"/>
                  </a:cubicBezTo>
                  <a:cubicBezTo>
                    <a:pt x="109" y="45"/>
                    <a:pt x="110" y="44"/>
                    <a:pt x="113" y="43"/>
                  </a:cubicBezTo>
                  <a:cubicBezTo>
                    <a:pt x="114" y="44"/>
                    <a:pt x="114" y="42"/>
                    <a:pt x="115" y="43"/>
                  </a:cubicBezTo>
                  <a:cubicBezTo>
                    <a:pt x="116" y="42"/>
                    <a:pt x="118" y="42"/>
                    <a:pt x="119" y="42"/>
                  </a:cubicBezTo>
                  <a:cubicBezTo>
                    <a:pt x="128" y="37"/>
                    <a:pt x="139" y="37"/>
                    <a:pt x="148" y="33"/>
                  </a:cubicBezTo>
                  <a:cubicBezTo>
                    <a:pt x="148" y="34"/>
                    <a:pt x="147" y="34"/>
                    <a:pt x="146" y="35"/>
                  </a:cubicBezTo>
                  <a:cubicBezTo>
                    <a:pt x="148" y="35"/>
                    <a:pt x="150" y="34"/>
                    <a:pt x="152" y="34"/>
                  </a:cubicBezTo>
                  <a:cubicBezTo>
                    <a:pt x="149" y="35"/>
                    <a:pt x="147" y="36"/>
                    <a:pt x="143" y="37"/>
                  </a:cubicBezTo>
                  <a:close/>
                  <a:moveTo>
                    <a:pt x="153" y="130"/>
                  </a:moveTo>
                  <a:cubicBezTo>
                    <a:pt x="152" y="130"/>
                    <a:pt x="152" y="130"/>
                    <a:pt x="152" y="130"/>
                  </a:cubicBezTo>
                  <a:cubicBezTo>
                    <a:pt x="154" y="130"/>
                    <a:pt x="154" y="130"/>
                    <a:pt x="154" y="130"/>
                  </a:cubicBezTo>
                  <a:lnTo>
                    <a:pt x="153" y="130"/>
                  </a:lnTo>
                  <a:close/>
                  <a:moveTo>
                    <a:pt x="155" y="130"/>
                  </a:moveTo>
                  <a:cubicBezTo>
                    <a:pt x="155" y="130"/>
                    <a:pt x="155" y="130"/>
                    <a:pt x="155" y="130"/>
                  </a:cubicBezTo>
                  <a:cubicBezTo>
                    <a:pt x="155" y="130"/>
                    <a:pt x="155" y="130"/>
                    <a:pt x="155" y="130"/>
                  </a:cubicBezTo>
                  <a:close/>
                  <a:moveTo>
                    <a:pt x="155" y="129"/>
                  </a:moveTo>
                  <a:cubicBezTo>
                    <a:pt x="156" y="129"/>
                    <a:pt x="157" y="128"/>
                    <a:pt x="158" y="128"/>
                  </a:cubicBezTo>
                  <a:cubicBezTo>
                    <a:pt x="158" y="129"/>
                    <a:pt x="156" y="129"/>
                    <a:pt x="155" y="129"/>
                  </a:cubicBezTo>
                  <a:close/>
                  <a:moveTo>
                    <a:pt x="167" y="27"/>
                  </a:moveTo>
                  <a:cubicBezTo>
                    <a:pt x="165" y="27"/>
                    <a:pt x="166" y="29"/>
                    <a:pt x="164" y="28"/>
                  </a:cubicBezTo>
                  <a:cubicBezTo>
                    <a:pt x="163" y="27"/>
                    <a:pt x="163" y="28"/>
                    <a:pt x="163" y="28"/>
                  </a:cubicBezTo>
                  <a:cubicBezTo>
                    <a:pt x="160" y="30"/>
                    <a:pt x="157" y="33"/>
                    <a:pt x="154" y="31"/>
                  </a:cubicBezTo>
                  <a:cubicBezTo>
                    <a:pt x="154" y="31"/>
                    <a:pt x="155" y="31"/>
                    <a:pt x="155" y="30"/>
                  </a:cubicBezTo>
                  <a:cubicBezTo>
                    <a:pt x="153" y="30"/>
                    <a:pt x="152" y="32"/>
                    <a:pt x="149" y="32"/>
                  </a:cubicBezTo>
                  <a:cubicBezTo>
                    <a:pt x="136" y="35"/>
                    <a:pt x="122" y="39"/>
                    <a:pt x="109" y="43"/>
                  </a:cubicBezTo>
                  <a:cubicBezTo>
                    <a:pt x="109" y="42"/>
                    <a:pt x="109" y="42"/>
                    <a:pt x="109" y="42"/>
                  </a:cubicBezTo>
                  <a:cubicBezTo>
                    <a:pt x="107" y="44"/>
                    <a:pt x="106" y="42"/>
                    <a:pt x="104" y="44"/>
                  </a:cubicBezTo>
                  <a:cubicBezTo>
                    <a:pt x="101" y="44"/>
                    <a:pt x="98" y="47"/>
                    <a:pt x="95" y="48"/>
                  </a:cubicBezTo>
                  <a:cubicBezTo>
                    <a:pt x="93" y="50"/>
                    <a:pt x="91" y="50"/>
                    <a:pt x="89" y="52"/>
                  </a:cubicBezTo>
                  <a:cubicBezTo>
                    <a:pt x="86" y="53"/>
                    <a:pt x="84" y="55"/>
                    <a:pt x="81" y="56"/>
                  </a:cubicBezTo>
                  <a:cubicBezTo>
                    <a:pt x="80" y="56"/>
                    <a:pt x="80" y="58"/>
                    <a:pt x="79" y="57"/>
                  </a:cubicBezTo>
                  <a:cubicBezTo>
                    <a:pt x="76" y="61"/>
                    <a:pt x="71" y="61"/>
                    <a:pt x="68" y="65"/>
                  </a:cubicBezTo>
                  <a:cubicBezTo>
                    <a:pt x="67" y="65"/>
                    <a:pt x="67" y="65"/>
                    <a:pt x="67" y="65"/>
                  </a:cubicBezTo>
                  <a:cubicBezTo>
                    <a:pt x="67" y="65"/>
                    <a:pt x="66" y="65"/>
                    <a:pt x="66" y="65"/>
                  </a:cubicBezTo>
                  <a:cubicBezTo>
                    <a:pt x="72" y="61"/>
                    <a:pt x="77" y="56"/>
                    <a:pt x="83" y="53"/>
                  </a:cubicBezTo>
                  <a:cubicBezTo>
                    <a:pt x="87" y="51"/>
                    <a:pt x="91" y="49"/>
                    <a:pt x="95" y="47"/>
                  </a:cubicBezTo>
                  <a:cubicBezTo>
                    <a:pt x="96" y="46"/>
                    <a:pt x="97" y="45"/>
                    <a:pt x="98" y="45"/>
                  </a:cubicBezTo>
                  <a:cubicBezTo>
                    <a:pt x="100" y="44"/>
                    <a:pt x="100" y="44"/>
                    <a:pt x="100" y="44"/>
                  </a:cubicBezTo>
                  <a:cubicBezTo>
                    <a:pt x="100" y="45"/>
                    <a:pt x="100" y="45"/>
                    <a:pt x="100" y="45"/>
                  </a:cubicBezTo>
                  <a:cubicBezTo>
                    <a:pt x="102" y="42"/>
                    <a:pt x="106" y="41"/>
                    <a:pt x="109" y="40"/>
                  </a:cubicBezTo>
                  <a:cubicBezTo>
                    <a:pt x="111" y="39"/>
                    <a:pt x="114" y="37"/>
                    <a:pt x="117" y="37"/>
                  </a:cubicBezTo>
                  <a:cubicBezTo>
                    <a:pt x="118" y="34"/>
                    <a:pt x="121" y="37"/>
                    <a:pt x="122" y="35"/>
                  </a:cubicBezTo>
                  <a:cubicBezTo>
                    <a:pt x="131" y="31"/>
                    <a:pt x="142" y="31"/>
                    <a:pt x="151" y="28"/>
                  </a:cubicBezTo>
                  <a:cubicBezTo>
                    <a:pt x="151" y="28"/>
                    <a:pt x="151" y="28"/>
                    <a:pt x="151" y="28"/>
                  </a:cubicBezTo>
                  <a:cubicBezTo>
                    <a:pt x="152" y="28"/>
                    <a:pt x="153" y="27"/>
                    <a:pt x="154" y="28"/>
                  </a:cubicBezTo>
                  <a:cubicBezTo>
                    <a:pt x="153" y="28"/>
                    <a:pt x="153" y="28"/>
                    <a:pt x="152" y="29"/>
                  </a:cubicBezTo>
                  <a:cubicBezTo>
                    <a:pt x="154" y="30"/>
                    <a:pt x="154" y="27"/>
                    <a:pt x="155" y="27"/>
                  </a:cubicBezTo>
                  <a:cubicBezTo>
                    <a:pt x="160" y="28"/>
                    <a:pt x="162" y="25"/>
                    <a:pt x="167" y="25"/>
                  </a:cubicBezTo>
                  <a:cubicBezTo>
                    <a:pt x="167" y="26"/>
                    <a:pt x="167" y="26"/>
                    <a:pt x="167" y="27"/>
                  </a:cubicBezTo>
                  <a:close/>
                  <a:moveTo>
                    <a:pt x="172" y="34"/>
                  </a:moveTo>
                  <a:cubicBezTo>
                    <a:pt x="172" y="33"/>
                    <a:pt x="172" y="33"/>
                    <a:pt x="172" y="33"/>
                  </a:cubicBezTo>
                  <a:cubicBezTo>
                    <a:pt x="173" y="33"/>
                    <a:pt x="173" y="33"/>
                    <a:pt x="173" y="33"/>
                  </a:cubicBezTo>
                  <a:lnTo>
                    <a:pt x="172" y="34"/>
                  </a:lnTo>
                  <a:close/>
                  <a:moveTo>
                    <a:pt x="203" y="72"/>
                  </a:moveTo>
                  <a:cubicBezTo>
                    <a:pt x="203" y="72"/>
                    <a:pt x="203" y="72"/>
                    <a:pt x="202" y="72"/>
                  </a:cubicBezTo>
                  <a:cubicBezTo>
                    <a:pt x="202" y="72"/>
                    <a:pt x="203" y="71"/>
                    <a:pt x="203" y="72"/>
                  </a:cubicBezTo>
                  <a:close/>
                  <a:moveTo>
                    <a:pt x="193" y="39"/>
                  </a:moveTo>
                  <a:cubicBezTo>
                    <a:pt x="192" y="39"/>
                    <a:pt x="192" y="40"/>
                    <a:pt x="191" y="39"/>
                  </a:cubicBezTo>
                  <a:cubicBezTo>
                    <a:pt x="192" y="39"/>
                    <a:pt x="192" y="38"/>
                    <a:pt x="193" y="39"/>
                  </a:cubicBezTo>
                  <a:close/>
                  <a:moveTo>
                    <a:pt x="175" y="33"/>
                  </a:moveTo>
                  <a:cubicBezTo>
                    <a:pt x="175" y="33"/>
                    <a:pt x="175" y="33"/>
                    <a:pt x="175" y="33"/>
                  </a:cubicBezTo>
                  <a:cubicBezTo>
                    <a:pt x="176" y="32"/>
                    <a:pt x="178" y="32"/>
                    <a:pt x="179" y="31"/>
                  </a:cubicBezTo>
                  <a:cubicBezTo>
                    <a:pt x="181" y="31"/>
                    <a:pt x="183" y="31"/>
                    <a:pt x="184" y="30"/>
                  </a:cubicBezTo>
                  <a:cubicBezTo>
                    <a:pt x="184" y="30"/>
                    <a:pt x="185" y="29"/>
                    <a:pt x="185" y="30"/>
                  </a:cubicBezTo>
                  <a:cubicBezTo>
                    <a:pt x="184" y="31"/>
                    <a:pt x="183" y="32"/>
                    <a:pt x="181" y="33"/>
                  </a:cubicBezTo>
                  <a:cubicBezTo>
                    <a:pt x="181" y="32"/>
                    <a:pt x="180" y="34"/>
                    <a:pt x="179" y="34"/>
                  </a:cubicBezTo>
                  <a:cubicBezTo>
                    <a:pt x="178" y="34"/>
                    <a:pt x="177" y="33"/>
                    <a:pt x="175" y="33"/>
                  </a:cubicBezTo>
                  <a:close/>
                  <a:moveTo>
                    <a:pt x="178" y="115"/>
                  </a:moveTo>
                  <a:cubicBezTo>
                    <a:pt x="178" y="115"/>
                    <a:pt x="178" y="115"/>
                    <a:pt x="178" y="115"/>
                  </a:cubicBezTo>
                  <a:cubicBezTo>
                    <a:pt x="176" y="116"/>
                    <a:pt x="176" y="116"/>
                    <a:pt x="176" y="116"/>
                  </a:cubicBezTo>
                  <a:lnTo>
                    <a:pt x="178" y="115"/>
                  </a:lnTo>
                  <a:close/>
                  <a:moveTo>
                    <a:pt x="192" y="54"/>
                  </a:moveTo>
                  <a:cubicBezTo>
                    <a:pt x="193" y="55"/>
                    <a:pt x="193" y="55"/>
                    <a:pt x="193" y="55"/>
                  </a:cubicBezTo>
                  <a:cubicBezTo>
                    <a:pt x="193" y="52"/>
                    <a:pt x="196" y="54"/>
                    <a:pt x="198" y="52"/>
                  </a:cubicBezTo>
                  <a:cubicBezTo>
                    <a:pt x="198" y="53"/>
                    <a:pt x="198" y="53"/>
                    <a:pt x="198" y="53"/>
                  </a:cubicBezTo>
                  <a:cubicBezTo>
                    <a:pt x="197" y="53"/>
                    <a:pt x="196" y="55"/>
                    <a:pt x="194" y="54"/>
                  </a:cubicBezTo>
                  <a:cubicBezTo>
                    <a:pt x="191" y="57"/>
                    <a:pt x="186" y="57"/>
                    <a:pt x="182" y="59"/>
                  </a:cubicBezTo>
                  <a:cubicBezTo>
                    <a:pt x="181" y="60"/>
                    <a:pt x="179" y="60"/>
                    <a:pt x="178" y="61"/>
                  </a:cubicBezTo>
                  <a:cubicBezTo>
                    <a:pt x="177" y="61"/>
                    <a:pt x="177" y="61"/>
                    <a:pt x="176" y="61"/>
                  </a:cubicBezTo>
                  <a:cubicBezTo>
                    <a:pt x="179" y="59"/>
                    <a:pt x="182" y="58"/>
                    <a:pt x="185" y="57"/>
                  </a:cubicBezTo>
                  <a:cubicBezTo>
                    <a:pt x="184" y="57"/>
                    <a:pt x="184" y="57"/>
                    <a:pt x="184" y="57"/>
                  </a:cubicBezTo>
                  <a:cubicBezTo>
                    <a:pt x="185" y="58"/>
                    <a:pt x="187" y="56"/>
                    <a:pt x="188" y="56"/>
                  </a:cubicBezTo>
                  <a:cubicBezTo>
                    <a:pt x="187" y="56"/>
                    <a:pt x="187" y="56"/>
                    <a:pt x="187" y="56"/>
                  </a:cubicBezTo>
                  <a:cubicBezTo>
                    <a:pt x="189" y="55"/>
                    <a:pt x="191" y="56"/>
                    <a:pt x="192" y="54"/>
                  </a:cubicBezTo>
                  <a:close/>
                  <a:moveTo>
                    <a:pt x="194" y="45"/>
                  </a:moveTo>
                  <a:cubicBezTo>
                    <a:pt x="192" y="47"/>
                    <a:pt x="189" y="46"/>
                    <a:pt x="187" y="47"/>
                  </a:cubicBezTo>
                  <a:cubicBezTo>
                    <a:pt x="187" y="46"/>
                    <a:pt x="187" y="46"/>
                    <a:pt x="187" y="46"/>
                  </a:cubicBezTo>
                  <a:cubicBezTo>
                    <a:pt x="186" y="46"/>
                    <a:pt x="185" y="45"/>
                    <a:pt x="184" y="45"/>
                  </a:cubicBezTo>
                  <a:cubicBezTo>
                    <a:pt x="184" y="45"/>
                    <a:pt x="184" y="45"/>
                    <a:pt x="185" y="44"/>
                  </a:cubicBezTo>
                  <a:cubicBezTo>
                    <a:pt x="185" y="44"/>
                    <a:pt x="184" y="44"/>
                    <a:pt x="184" y="44"/>
                  </a:cubicBezTo>
                  <a:cubicBezTo>
                    <a:pt x="184" y="44"/>
                    <a:pt x="184" y="44"/>
                    <a:pt x="184" y="43"/>
                  </a:cubicBezTo>
                  <a:cubicBezTo>
                    <a:pt x="183" y="42"/>
                    <a:pt x="183" y="42"/>
                    <a:pt x="183" y="42"/>
                  </a:cubicBezTo>
                  <a:cubicBezTo>
                    <a:pt x="185" y="42"/>
                    <a:pt x="185" y="41"/>
                    <a:pt x="186" y="40"/>
                  </a:cubicBezTo>
                  <a:cubicBezTo>
                    <a:pt x="186" y="41"/>
                    <a:pt x="186" y="41"/>
                    <a:pt x="186" y="41"/>
                  </a:cubicBezTo>
                  <a:cubicBezTo>
                    <a:pt x="187" y="41"/>
                    <a:pt x="187" y="40"/>
                    <a:pt x="188" y="40"/>
                  </a:cubicBezTo>
                  <a:cubicBezTo>
                    <a:pt x="188" y="40"/>
                    <a:pt x="188" y="40"/>
                    <a:pt x="188" y="40"/>
                  </a:cubicBezTo>
                  <a:cubicBezTo>
                    <a:pt x="187" y="40"/>
                    <a:pt x="187" y="40"/>
                    <a:pt x="187" y="40"/>
                  </a:cubicBezTo>
                  <a:cubicBezTo>
                    <a:pt x="188" y="40"/>
                    <a:pt x="189" y="39"/>
                    <a:pt x="191" y="39"/>
                  </a:cubicBezTo>
                  <a:cubicBezTo>
                    <a:pt x="190" y="40"/>
                    <a:pt x="189" y="39"/>
                    <a:pt x="190" y="40"/>
                  </a:cubicBezTo>
                  <a:cubicBezTo>
                    <a:pt x="191" y="41"/>
                    <a:pt x="193" y="39"/>
                    <a:pt x="195" y="40"/>
                  </a:cubicBezTo>
                  <a:cubicBezTo>
                    <a:pt x="197" y="39"/>
                    <a:pt x="199" y="39"/>
                    <a:pt x="201" y="38"/>
                  </a:cubicBezTo>
                  <a:cubicBezTo>
                    <a:pt x="198" y="40"/>
                    <a:pt x="198" y="40"/>
                    <a:pt x="198" y="40"/>
                  </a:cubicBezTo>
                  <a:cubicBezTo>
                    <a:pt x="195" y="39"/>
                    <a:pt x="192" y="40"/>
                    <a:pt x="190" y="42"/>
                  </a:cubicBezTo>
                  <a:cubicBezTo>
                    <a:pt x="190" y="42"/>
                    <a:pt x="190" y="43"/>
                    <a:pt x="190" y="43"/>
                  </a:cubicBezTo>
                  <a:cubicBezTo>
                    <a:pt x="191" y="41"/>
                    <a:pt x="193" y="43"/>
                    <a:pt x="194" y="41"/>
                  </a:cubicBezTo>
                  <a:cubicBezTo>
                    <a:pt x="197" y="42"/>
                    <a:pt x="199" y="41"/>
                    <a:pt x="202" y="41"/>
                  </a:cubicBezTo>
                  <a:cubicBezTo>
                    <a:pt x="201" y="41"/>
                    <a:pt x="201" y="41"/>
                    <a:pt x="200" y="41"/>
                  </a:cubicBezTo>
                  <a:cubicBezTo>
                    <a:pt x="201" y="42"/>
                    <a:pt x="201" y="42"/>
                    <a:pt x="201" y="42"/>
                  </a:cubicBezTo>
                  <a:cubicBezTo>
                    <a:pt x="201" y="41"/>
                    <a:pt x="201" y="41"/>
                    <a:pt x="202" y="41"/>
                  </a:cubicBezTo>
                  <a:cubicBezTo>
                    <a:pt x="202" y="42"/>
                    <a:pt x="202" y="42"/>
                    <a:pt x="202" y="42"/>
                  </a:cubicBezTo>
                  <a:cubicBezTo>
                    <a:pt x="199" y="43"/>
                    <a:pt x="197" y="44"/>
                    <a:pt x="194" y="45"/>
                  </a:cubicBezTo>
                  <a:close/>
                  <a:moveTo>
                    <a:pt x="207" y="41"/>
                  </a:moveTo>
                  <a:cubicBezTo>
                    <a:pt x="207" y="41"/>
                    <a:pt x="208" y="40"/>
                    <a:pt x="209" y="40"/>
                  </a:cubicBezTo>
                  <a:cubicBezTo>
                    <a:pt x="209" y="40"/>
                    <a:pt x="209" y="40"/>
                    <a:pt x="210" y="40"/>
                  </a:cubicBezTo>
                  <a:cubicBezTo>
                    <a:pt x="209" y="40"/>
                    <a:pt x="209" y="40"/>
                    <a:pt x="209" y="40"/>
                  </a:cubicBezTo>
                  <a:cubicBezTo>
                    <a:pt x="208" y="41"/>
                    <a:pt x="208" y="41"/>
                    <a:pt x="20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10"/>
            <p:cNvSpPr/>
            <p:nvPr/>
          </p:nvSpPr>
          <p:spPr bwMode="auto">
            <a:xfrm>
              <a:off x="4013" y="17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11"/>
            <p:cNvSpPr/>
            <p:nvPr/>
          </p:nvSpPr>
          <p:spPr bwMode="auto">
            <a:xfrm>
              <a:off x="4013" y="17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12"/>
            <p:cNvSpPr/>
            <p:nvPr/>
          </p:nvSpPr>
          <p:spPr bwMode="auto">
            <a:xfrm>
              <a:off x="4008" y="1691"/>
              <a:ext cx="5" cy="5"/>
            </a:xfrm>
            <a:custGeom>
              <a:avLst/>
              <a:gdLst>
                <a:gd name="T0" fmla="*/ 1 w 1"/>
                <a:gd name="T1" fmla="*/ 0 h 1"/>
                <a:gd name="T2" fmla="*/ 1 w 1"/>
                <a:gd name="T3" fmla="*/ 0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1" y="0"/>
                    <a:pt x="0" y="0"/>
                  </a:cubicBezTo>
                  <a:cubicBezTo>
                    <a:pt x="1" y="0"/>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13"/>
            <p:cNvSpPr/>
            <p:nvPr/>
          </p:nvSpPr>
          <p:spPr bwMode="auto">
            <a:xfrm>
              <a:off x="3849" y="2241"/>
              <a:ext cx="0" cy="5"/>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14"/>
            <p:cNvSpPr/>
            <p:nvPr/>
          </p:nvSpPr>
          <p:spPr bwMode="auto">
            <a:xfrm>
              <a:off x="4031" y="1630"/>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15"/>
            <p:cNvSpPr/>
            <p:nvPr/>
          </p:nvSpPr>
          <p:spPr bwMode="auto">
            <a:xfrm>
              <a:off x="3456" y="1738"/>
              <a:ext cx="9" cy="9"/>
            </a:xfrm>
            <a:custGeom>
              <a:avLst/>
              <a:gdLst>
                <a:gd name="T0" fmla="*/ 2 w 2"/>
                <a:gd name="T1" fmla="*/ 0 h 2"/>
                <a:gd name="T2" fmla="*/ 0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0"/>
                    <a:pt x="1" y="1"/>
                    <a:pt x="0" y="1"/>
                  </a:cubicBezTo>
                  <a:cubicBezTo>
                    <a:pt x="0" y="1"/>
                    <a:pt x="0" y="2"/>
                    <a:pt x="1" y="2"/>
                  </a:cubicBezTo>
                  <a:cubicBezTo>
                    <a:pt x="1" y="2"/>
                    <a:pt x="1" y="2"/>
                    <a:pt x="1"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16"/>
            <p:cNvSpPr/>
            <p:nvPr/>
          </p:nvSpPr>
          <p:spPr bwMode="auto">
            <a:xfrm>
              <a:off x="3461" y="1743"/>
              <a:ext cx="4" cy="4"/>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17"/>
            <p:cNvSpPr/>
            <p:nvPr/>
          </p:nvSpPr>
          <p:spPr bwMode="auto">
            <a:xfrm>
              <a:off x="3470" y="17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18"/>
            <p:cNvSpPr/>
            <p:nvPr/>
          </p:nvSpPr>
          <p:spPr bwMode="auto">
            <a:xfrm>
              <a:off x="3943" y="1587"/>
              <a:ext cx="14" cy="5"/>
            </a:xfrm>
            <a:custGeom>
              <a:avLst/>
              <a:gdLst>
                <a:gd name="T0" fmla="*/ 14 w 14"/>
                <a:gd name="T1" fmla="*/ 0 h 5"/>
                <a:gd name="T2" fmla="*/ 0 w 14"/>
                <a:gd name="T3" fmla="*/ 5 h 5"/>
                <a:gd name="T4" fmla="*/ 9 w 14"/>
                <a:gd name="T5" fmla="*/ 0 h 5"/>
                <a:gd name="T6" fmla="*/ 14 w 14"/>
                <a:gd name="T7" fmla="*/ 0 h 5"/>
              </a:gdLst>
              <a:ahLst/>
              <a:cxnLst>
                <a:cxn ang="0">
                  <a:pos x="T0" y="T1"/>
                </a:cxn>
                <a:cxn ang="0">
                  <a:pos x="T2" y="T3"/>
                </a:cxn>
                <a:cxn ang="0">
                  <a:pos x="T4" y="T5"/>
                </a:cxn>
                <a:cxn ang="0">
                  <a:pos x="T6" y="T7"/>
                </a:cxn>
              </a:cxnLst>
              <a:rect l="0" t="0" r="r" b="b"/>
              <a:pathLst>
                <a:path w="14" h="5">
                  <a:moveTo>
                    <a:pt x="14" y="0"/>
                  </a:moveTo>
                  <a:lnTo>
                    <a:pt x="0" y="5"/>
                  </a:lnTo>
                  <a:lnTo>
                    <a:pt x="9" y="0"/>
                  </a:lnTo>
                  <a:lnTo>
                    <a:pt x="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19"/>
            <p:cNvSpPr/>
            <p:nvPr/>
          </p:nvSpPr>
          <p:spPr bwMode="auto">
            <a:xfrm>
              <a:off x="3919" y="1592"/>
              <a:ext cx="14" cy="5"/>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3" y="1"/>
                    <a:pt x="3"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20"/>
            <p:cNvSpPr/>
            <p:nvPr/>
          </p:nvSpPr>
          <p:spPr bwMode="auto">
            <a:xfrm>
              <a:off x="3886" y="1597"/>
              <a:ext cx="28" cy="9"/>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1"/>
                    <a:pt x="6" y="0"/>
                  </a:cubicBezTo>
                  <a:cubicBezTo>
                    <a:pt x="4" y="1"/>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21"/>
            <p:cNvSpPr/>
            <p:nvPr/>
          </p:nvSpPr>
          <p:spPr bwMode="auto">
            <a:xfrm>
              <a:off x="4083" y="1601"/>
              <a:ext cx="5" cy="5"/>
            </a:xfrm>
            <a:custGeom>
              <a:avLst/>
              <a:gdLst>
                <a:gd name="T0" fmla="*/ 1 w 1"/>
                <a:gd name="T1" fmla="*/ 1 h 1"/>
                <a:gd name="T2" fmla="*/ 1 w 1"/>
                <a:gd name="T3" fmla="*/ 0 h 1"/>
                <a:gd name="T4" fmla="*/ 1 w 1"/>
                <a:gd name="T5" fmla="*/ 0 h 1"/>
                <a:gd name="T6" fmla="*/ 1 w 1"/>
                <a:gd name="T7" fmla="*/ 0 h 1"/>
                <a:gd name="T8" fmla="*/ 0 w 1"/>
                <a:gd name="T9" fmla="*/ 0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0"/>
                    <a:pt x="1" y="0"/>
                  </a:cubicBezTo>
                  <a:cubicBezTo>
                    <a:pt x="1" y="0"/>
                    <a:pt x="1" y="0"/>
                    <a:pt x="1" y="0"/>
                  </a:cubicBezTo>
                  <a:cubicBezTo>
                    <a:pt x="1" y="0"/>
                    <a:pt x="1" y="0"/>
                    <a:pt x="1" y="0"/>
                  </a:cubicBezTo>
                  <a:cubicBezTo>
                    <a:pt x="0" y="0"/>
                    <a:pt x="0" y="0"/>
                    <a:pt x="0" y="0"/>
                  </a:cubicBezTo>
                  <a:cubicBezTo>
                    <a:pt x="0"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22"/>
            <p:cNvSpPr/>
            <p:nvPr/>
          </p:nvSpPr>
          <p:spPr bwMode="auto">
            <a:xfrm>
              <a:off x="4074" y="1601"/>
              <a:ext cx="9" cy="5"/>
            </a:xfrm>
            <a:custGeom>
              <a:avLst/>
              <a:gdLst>
                <a:gd name="T0" fmla="*/ 0 w 2"/>
                <a:gd name="T1" fmla="*/ 1 h 1"/>
                <a:gd name="T2" fmla="*/ 0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0" y="1"/>
                    <a:pt x="0" y="1"/>
                  </a:cubicBezTo>
                  <a:cubicBezTo>
                    <a:pt x="0" y="1"/>
                    <a:pt x="1"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23"/>
            <p:cNvSpPr/>
            <p:nvPr/>
          </p:nvSpPr>
          <p:spPr bwMode="auto">
            <a:xfrm>
              <a:off x="3877" y="1606"/>
              <a:ext cx="9" cy="5"/>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0"/>
                    <a:pt x="0" y="1"/>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24"/>
            <p:cNvSpPr/>
            <p:nvPr/>
          </p:nvSpPr>
          <p:spPr bwMode="auto">
            <a:xfrm>
              <a:off x="3863" y="1611"/>
              <a:ext cx="9"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25"/>
            <p:cNvSpPr/>
            <p:nvPr/>
          </p:nvSpPr>
          <p:spPr bwMode="auto">
            <a:xfrm>
              <a:off x="3849" y="1611"/>
              <a:ext cx="14" cy="5"/>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cubicBezTo>
                    <a:pt x="2"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26"/>
            <p:cNvSpPr/>
            <p:nvPr/>
          </p:nvSpPr>
          <p:spPr bwMode="auto">
            <a:xfrm>
              <a:off x="4078" y="1616"/>
              <a:ext cx="10" cy="4"/>
            </a:xfrm>
            <a:custGeom>
              <a:avLst/>
              <a:gdLst>
                <a:gd name="T0" fmla="*/ 1 w 2"/>
                <a:gd name="T1" fmla="*/ 1 h 1"/>
                <a:gd name="T2" fmla="*/ 2 w 2"/>
                <a:gd name="T3" fmla="*/ 1 h 1"/>
                <a:gd name="T4" fmla="*/ 2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2" y="1"/>
                    <a:pt x="2" y="1"/>
                  </a:cubicBezTo>
                  <a:cubicBezTo>
                    <a:pt x="2" y="0"/>
                    <a:pt x="2" y="0"/>
                    <a:pt x="2" y="0"/>
                  </a:cubicBezTo>
                  <a:cubicBezTo>
                    <a:pt x="0"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27"/>
            <p:cNvSpPr/>
            <p:nvPr/>
          </p:nvSpPr>
          <p:spPr bwMode="auto">
            <a:xfrm>
              <a:off x="3779" y="1616"/>
              <a:ext cx="37" cy="9"/>
            </a:xfrm>
            <a:custGeom>
              <a:avLst/>
              <a:gdLst>
                <a:gd name="T0" fmla="*/ 0 w 8"/>
                <a:gd name="T1" fmla="*/ 2 h 2"/>
                <a:gd name="T2" fmla="*/ 8 w 8"/>
                <a:gd name="T3" fmla="*/ 1 h 2"/>
                <a:gd name="T4" fmla="*/ 0 w 8"/>
                <a:gd name="T5" fmla="*/ 2 h 2"/>
              </a:gdLst>
              <a:ahLst/>
              <a:cxnLst>
                <a:cxn ang="0">
                  <a:pos x="T0" y="T1"/>
                </a:cxn>
                <a:cxn ang="0">
                  <a:pos x="T2" y="T3"/>
                </a:cxn>
                <a:cxn ang="0">
                  <a:pos x="T4" y="T5"/>
                </a:cxn>
              </a:cxnLst>
              <a:rect l="0" t="0" r="r" b="b"/>
              <a:pathLst>
                <a:path w="8" h="2">
                  <a:moveTo>
                    <a:pt x="0" y="2"/>
                  </a:moveTo>
                  <a:cubicBezTo>
                    <a:pt x="3" y="2"/>
                    <a:pt x="5" y="1"/>
                    <a:pt x="8" y="1"/>
                  </a:cubicBezTo>
                  <a:cubicBezTo>
                    <a:pt x="5" y="0"/>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28"/>
            <p:cNvSpPr/>
            <p:nvPr/>
          </p:nvSpPr>
          <p:spPr bwMode="auto">
            <a:xfrm>
              <a:off x="3830" y="1616"/>
              <a:ext cx="14" cy="9"/>
            </a:xfrm>
            <a:custGeom>
              <a:avLst/>
              <a:gdLst>
                <a:gd name="T0" fmla="*/ 0 w 3"/>
                <a:gd name="T1" fmla="*/ 1 h 2"/>
                <a:gd name="T2" fmla="*/ 3 w 3"/>
                <a:gd name="T3" fmla="*/ 0 h 2"/>
                <a:gd name="T4" fmla="*/ 0 w 3"/>
                <a:gd name="T5" fmla="*/ 1 h 2"/>
              </a:gdLst>
              <a:ahLst/>
              <a:cxnLst>
                <a:cxn ang="0">
                  <a:pos x="T0" y="T1"/>
                </a:cxn>
                <a:cxn ang="0">
                  <a:pos x="T2" y="T3"/>
                </a:cxn>
                <a:cxn ang="0">
                  <a:pos x="T4" y="T5"/>
                </a:cxn>
              </a:cxnLst>
              <a:rect l="0" t="0" r="r" b="b"/>
              <a:pathLst>
                <a:path w="3" h="2">
                  <a:moveTo>
                    <a:pt x="0" y="1"/>
                  </a:moveTo>
                  <a:cubicBezTo>
                    <a:pt x="1" y="2"/>
                    <a:pt x="2" y="0"/>
                    <a:pt x="3" y="0"/>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29"/>
            <p:cNvSpPr/>
            <p:nvPr/>
          </p:nvSpPr>
          <p:spPr bwMode="auto">
            <a:xfrm>
              <a:off x="4074" y="1620"/>
              <a:ext cx="9" cy="5"/>
            </a:xfrm>
            <a:custGeom>
              <a:avLst/>
              <a:gdLst>
                <a:gd name="T0" fmla="*/ 0 w 9"/>
                <a:gd name="T1" fmla="*/ 5 h 5"/>
                <a:gd name="T2" fmla="*/ 9 w 9"/>
                <a:gd name="T3" fmla="*/ 0 h 5"/>
                <a:gd name="T4" fmla="*/ 0 w 9"/>
                <a:gd name="T5" fmla="*/ 5 h 5"/>
                <a:gd name="T6" fmla="*/ 0 w 9"/>
                <a:gd name="T7" fmla="*/ 5 h 5"/>
              </a:gdLst>
              <a:ahLst/>
              <a:cxnLst>
                <a:cxn ang="0">
                  <a:pos x="T0" y="T1"/>
                </a:cxn>
                <a:cxn ang="0">
                  <a:pos x="T2" y="T3"/>
                </a:cxn>
                <a:cxn ang="0">
                  <a:pos x="T4" y="T5"/>
                </a:cxn>
                <a:cxn ang="0">
                  <a:pos x="T6" y="T7"/>
                </a:cxn>
              </a:cxnLst>
              <a:rect l="0" t="0" r="r" b="b"/>
              <a:pathLst>
                <a:path w="9" h="5">
                  <a:moveTo>
                    <a:pt x="0" y="5"/>
                  </a:moveTo>
                  <a:lnTo>
                    <a:pt x="9" y="0"/>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Rectangle 30"/>
            <p:cNvSpPr>
              <a:spLocks noChangeArrowheads="1"/>
            </p:cNvSpPr>
            <p:nvPr/>
          </p:nvSpPr>
          <p:spPr bwMode="auto">
            <a:xfrm>
              <a:off x="3147" y="1625"/>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7" name="Freeform 31"/>
            <p:cNvSpPr/>
            <p:nvPr/>
          </p:nvSpPr>
          <p:spPr bwMode="auto">
            <a:xfrm>
              <a:off x="3816" y="1620"/>
              <a:ext cx="5" cy="5"/>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0"/>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32"/>
            <p:cNvSpPr/>
            <p:nvPr/>
          </p:nvSpPr>
          <p:spPr bwMode="auto">
            <a:xfrm>
              <a:off x="4111" y="1625"/>
              <a:ext cx="5" cy="5"/>
            </a:xfrm>
            <a:custGeom>
              <a:avLst/>
              <a:gdLst>
                <a:gd name="T0" fmla="*/ 1 w 1"/>
                <a:gd name="T1" fmla="*/ 1 h 1"/>
                <a:gd name="T2" fmla="*/ 0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1"/>
                    <a:pt x="0" y="1"/>
                  </a:cubicBezTo>
                  <a:cubicBezTo>
                    <a:pt x="0" y="1"/>
                    <a:pt x="0" y="1"/>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33"/>
            <p:cNvSpPr/>
            <p:nvPr/>
          </p:nvSpPr>
          <p:spPr bwMode="auto">
            <a:xfrm>
              <a:off x="3741" y="1630"/>
              <a:ext cx="28" cy="4"/>
            </a:xfrm>
            <a:custGeom>
              <a:avLst/>
              <a:gdLst>
                <a:gd name="T0" fmla="*/ 2 w 6"/>
                <a:gd name="T1" fmla="*/ 0 h 1"/>
                <a:gd name="T2" fmla="*/ 3 w 6"/>
                <a:gd name="T3" fmla="*/ 1 h 1"/>
                <a:gd name="T4" fmla="*/ 6 w 6"/>
                <a:gd name="T5" fmla="*/ 0 h 1"/>
                <a:gd name="T6" fmla="*/ 0 w 6"/>
                <a:gd name="T7" fmla="*/ 1 h 1"/>
                <a:gd name="T8" fmla="*/ 2 w 6"/>
                <a:gd name="T9" fmla="*/ 0 h 1"/>
              </a:gdLst>
              <a:ahLst/>
              <a:cxnLst>
                <a:cxn ang="0">
                  <a:pos x="T0" y="T1"/>
                </a:cxn>
                <a:cxn ang="0">
                  <a:pos x="T2" y="T3"/>
                </a:cxn>
                <a:cxn ang="0">
                  <a:pos x="T4" y="T5"/>
                </a:cxn>
                <a:cxn ang="0">
                  <a:pos x="T6" y="T7"/>
                </a:cxn>
                <a:cxn ang="0">
                  <a:pos x="T8" y="T9"/>
                </a:cxn>
              </a:cxnLst>
              <a:rect l="0" t="0" r="r" b="b"/>
              <a:pathLst>
                <a:path w="6" h="1">
                  <a:moveTo>
                    <a:pt x="2" y="0"/>
                  </a:moveTo>
                  <a:cubicBezTo>
                    <a:pt x="3" y="1"/>
                    <a:pt x="3" y="1"/>
                    <a:pt x="3" y="1"/>
                  </a:cubicBezTo>
                  <a:cubicBezTo>
                    <a:pt x="4" y="0"/>
                    <a:pt x="5" y="0"/>
                    <a:pt x="6" y="0"/>
                  </a:cubicBezTo>
                  <a:cubicBezTo>
                    <a:pt x="4" y="0"/>
                    <a:pt x="1" y="0"/>
                    <a:pt x="0" y="1"/>
                  </a:cubicBezTo>
                  <a:cubicBezTo>
                    <a:pt x="0"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34"/>
            <p:cNvSpPr/>
            <p:nvPr/>
          </p:nvSpPr>
          <p:spPr bwMode="auto">
            <a:xfrm>
              <a:off x="4050" y="1625"/>
              <a:ext cx="28" cy="33"/>
            </a:xfrm>
            <a:custGeom>
              <a:avLst/>
              <a:gdLst>
                <a:gd name="T0" fmla="*/ 3 w 6"/>
                <a:gd name="T1" fmla="*/ 1 h 7"/>
                <a:gd name="T2" fmla="*/ 0 w 6"/>
                <a:gd name="T3" fmla="*/ 2 h 7"/>
                <a:gd name="T4" fmla="*/ 3 w 6"/>
                <a:gd name="T5" fmla="*/ 2 h 7"/>
                <a:gd name="T6" fmla="*/ 1 w 6"/>
                <a:gd name="T7" fmla="*/ 3 h 7"/>
                <a:gd name="T8" fmla="*/ 2 w 6"/>
                <a:gd name="T9" fmla="*/ 3 h 7"/>
                <a:gd name="T10" fmla="*/ 2 w 6"/>
                <a:gd name="T11" fmla="*/ 3 h 7"/>
                <a:gd name="T12" fmla="*/ 4 w 6"/>
                <a:gd name="T13" fmla="*/ 4 h 7"/>
                <a:gd name="T14" fmla="*/ 4 w 6"/>
                <a:gd name="T15" fmla="*/ 4 h 7"/>
                <a:gd name="T16" fmla="*/ 4 w 6"/>
                <a:gd name="T17" fmla="*/ 5 h 7"/>
                <a:gd name="T18" fmla="*/ 1 w 6"/>
                <a:gd name="T19" fmla="*/ 6 h 7"/>
                <a:gd name="T20" fmla="*/ 1 w 6"/>
                <a:gd name="T21" fmla="*/ 7 h 7"/>
                <a:gd name="T22" fmla="*/ 4 w 6"/>
                <a:gd name="T23" fmla="*/ 6 h 7"/>
                <a:gd name="T24" fmla="*/ 4 w 6"/>
                <a:gd name="T25" fmla="*/ 7 h 7"/>
                <a:gd name="T26" fmla="*/ 5 w 6"/>
                <a:gd name="T27" fmla="*/ 7 h 7"/>
                <a:gd name="T28" fmla="*/ 5 w 6"/>
                <a:gd name="T29" fmla="*/ 5 h 7"/>
                <a:gd name="T30" fmla="*/ 4 w 6"/>
                <a:gd name="T31" fmla="*/ 2 h 7"/>
                <a:gd name="T32" fmla="*/ 3 w 6"/>
                <a:gd name="T3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7">
                  <a:moveTo>
                    <a:pt x="3" y="1"/>
                  </a:moveTo>
                  <a:cubicBezTo>
                    <a:pt x="2" y="1"/>
                    <a:pt x="1" y="0"/>
                    <a:pt x="0" y="2"/>
                  </a:cubicBezTo>
                  <a:cubicBezTo>
                    <a:pt x="1" y="2"/>
                    <a:pt x="2" y="1"/>
                    <a:pt x="3" y="2"/>
                  </a:cubicBezTo>
                  <a:cubicBezTo>
                    <a:pt x="3" y="3"/>
                    <a:pt x="2" y="3"/>
                    <a:pt x="1" y="3"/>
                  </a:cubicBezTo>
                  <a:cubicBezTo>
                    <a:pt x="2" y="3"/>
                    <a:pt x="2" y="3"/>
                    <a:pt x="2" y="3"/>
                  </a:cubicBezTo>
                  <a:cubicBezTo>
                    <a:pt x="2" y="3"/>
                    <a:pt x="2" y="3"/>
                    <a:pt x="2" y="3"/>
                  </a:cubicBezTo>
                  <a:cubicBezTo>
                    <a:pt x="3" y="2"/>
                    <a:pt x="4" y="3"/>
                    <a:pt x="4" y="4"/>
                  </a:cubicBezTo>
                  <a:cubicBezTo>
                    <a:pt x="4" y="4"/>
                    <a:pt x="4" y="4"/>
                    <a:pt x="4" y="4"/>
                  </a:cubicBezTo>
                  <a:cubicBezTo>
                    <a:pt x="3" y="4"/>
                    <a:pt x="4" y="4"/>
                    <a:pt x="4" y="5"/>
                  </a:cubicBezTo>
                  <a:cubicBezTo>
                    <a:pt x="3" y="6"/>
                    <a:pt x="2" y="5"/>
                    <a:pt x="1" y="6"/>
                  </a:cubicBezTo>
                  <a:cubicBezTo>
                    <a:pt x="1" y="7"/>
                    <a:pt x="1" y="7"/>
                    <a:pt x="1" y="7"/>
                  </a:cubicBezTo>
                  <a:cubicBezTo>
                    <a:pt x="2" y="6"/>
                    <a:pt x="3" y="7"/>
                    <a:pt x="4" y="6"/>
                  </a:cubicBezTo>
                  <a:cubicBezTo>
                    <a:pt x="4" y="6"/>
                    <a:pt x="4" y="6"/>
                    <a:pt x="4" y="7"/>
                  </a:cubicBezTo>
                  <a:cubicBezTo>
                    <a:pt x="5" y="7"/>
                    <a:pt x="5" y="7"/>
                    <a:pt x="5" y="7"/>
                  </a:cubicBezTo>
                  <a:cubicBezTo>
                    <a:pt x="5" y="6"/>
                    <a:pt x="6" y="5"/>
                    <a:pt x="5" y="5"/>
                  </a:cubicBezTo>
                  <a:cubicBezTo>
                    <a:pt x="6" y="4"/>
                    <a:pt x="3" y="3"/>
                    <a:pt x="4" y="2"/>
                  </a:cubicBezTo>
                  <a:lnTo>
                    <a:pt x="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35"/>
            <p:cNvSpPr/>
            <p:nvPr/>
          </p:nvSpPr>
          <p:spPr bwMode="auto">
            <a:xfrm>
              <a:off x="4083" y="1630"/>
              <a:ext cx="23" cy="4"/>
            </a:xfrm>
            <a:custGeom>
              <a:avLst/>
              <a:gdLst>
                <a:gd name="T0" fmla="*/ 2 w 5"/>
                <a:gd name="T1" fmla="*/ 1 h 1"/>
                <a:gd name="T2" fmla="*/ 5 w 5"/>
                <a:gd name="T3" fmla="*/ 0 h 1"/>
                <a:gd name="T4" fmla="*/ 0 w 5"/>
                <a:gd name="T5" fmla="*/ 1 h 1"/>
                <a:gd name="T6" fmla="*/ 2 w 5"/>
                <a:gd name="T7" fmla="*/ 1 h 1"/>
              </a:gdLst>
              <a:ahLst/>
              <a:cxnLst>
                <a:cxn ang="0">
                  <a:pos x="T0" y="T1"/>
                </a:cxn>
                <a:cxn ang="0">
                  <a:pos x="T2" y="T3"/>
                </a:cxn>
                <a:cxn ang="0">
                  <a:pos x="T4" y="T5"/>
                </a:cxn>
                <a:cxn ang="0">
                  <a:pos x="T6" y="T7"/>
                </a:cxn>
              </a:cxnLst>
              <a:rect l="0" t="0" r="r" b="b"/>
              <a:pathLst>
                <a:path w="5" h="1">
                  <a:moveTo>
                    <a:pt x="2" y="1"/>
                  </a:moveTo>
                  <a:cubicBezTo>
                    <a:pt x="3" y="0"/>
                    <a:pt x="4" y="1"/>
                    <a:pt x="5" y="0"/>
                  </a:cubicBezTo>
                  <a:cubicBezTo>
                    <a:pt x="3" y="0"/>
                    <a:pt x="2" y="1"/>
                    <a:pt x="0" y="1"/>
                  </a:cubicBezTo>
                  <a:cubicBezTo>
                    <a:pt x="0" y="1"/>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36"/>
            <p:cNvSpPr/>
            <p:nvPr/>
          </p:nvSpPr>
          <p:spPr bwMode="auto">
            <a:xfrm>
              <a:off x="3718" y="1634"/>
              <a:ext cx="19" cy="5"/>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1" y="1"/>
                    <a:pt x="3" y="1"/>
                    <a:pt x="4" y="0"/>
                  </a:cubicBezTo>
                  <a:cubicBezTo>
                    <a:pt x="3"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37"/>
            <p:cNvSpPr/>
            <p:nvPr/>
          </p:nvSpPr>
          <p:spPr bwMode="auto">
            <a:xfrm>
              <a:off x="4041" y="1639"/>
              <a:ext cx="9" cy="5"/>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0"/>
                    <a:pt x="2" y="0"/>
                  </a:cubicBezTo>
                  <a:cubicBezTo>
                    <a:pt x="0" y="1"/>
                    <a:pt x="0" y="1"/>
                    <a:pt x="0" y="1"/>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38"/>
            <p:cNvSpPr/>
            <p:nvPr/>
          </p:nvSpPr>
          <p:spPr bwMode="auto">
            <a:xfrm>
              <a:off x="4088" y="1639"/>
              <a:ext cx="9"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39"/>
            <p:cNvSpPr/>
            <p:nvPr/>
          </p:nvSpPr>
          <p:spPr bwMode="auto">
            <a:xfrm>
              <a:off x="4083" y="1639"/>
              <a:ext cx="5" cy="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40"/>
            <p:cNvSpPr/>
            <p:nvPr/>
          </p:nvSpPr>
          <p:spPr bwMode="auto">
            <a:xfrm>
              <a:off x="3699" y="1639"/>
              <a:ext cx="5" cy="5"/>
            </a:xfrm>
            <a:custGeom>
              <a:avLst/>
              <a:gdLst>
                <a:gd name="T0" fmla="*/ 1 w 1"/>
                <a:gd name="T1" fmla="*/ 1 h 1"/>
                <a:gd name="T2" fmla="*/ 1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1"/>
                    <a:pt x="0" y="0"/>
                    <a:pt x="0" y="1"/>
                  </a:cubicBezTo>
                  <a:cubicBezTo>
                    <a:pt x="1"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41"/>
            <p:cNvSpPr/>
            <p:nvPr/>
          </p:nvSpPr>
          <p:spPr bwMode="auto">
            <a:xfrm>
              <a:off x="3685" y="1648"/>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42"/>
            <p:cNvSpPr/>
            <p:nvPr/>
          </p:nvSpPr>
          <p:spPr bwMode="auto">
            <a:xfrm>
              <a:off x="4050" y="1644"/>
              <a:ext cx="5" cy="4"/>
            </a:xfrm>
            <a:custGeom>
              <a:avLst/>
              <a:gdLst>
                <a:gd name="T0" fmla="*/ 5 w 5"/>
                <a:gd name="T1" fmla="*/ 0 h 4"/>
                <a:gd name="T2" fmla="*/ 0 w 5"/>
                <a:gd name="T3" fmla="*/ 4 h 4"/>
                <a:gd name="T4" fmla="*/ 5 w 5"/>
                <a:gd name="T5" fmla="*/ 0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43"/>
            <p:cNvSpPr/>
            <p:nvPr/>
          </p:nvSpPr>
          <p:spPr bwMode="auto">
            <a:xfrm>
              <a:off x="4036" y="1648"/>
              <a:ext cx="10" cy="5"/>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2"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44"/>
            <p:cNvSpPr/>
            <p:nvPr/>
          </p:nvSpPr>
          <p:spPr bwMode="auto">
            <a:xfrm>
              <a:off x="3652" y="1653"/>
              <a:ext cx="14" cy="5"/>
            </a:xfrm>
            <a:custGeom>
              <a:avLst/>
              <a:gdLst>
                <a:gd name="T0" fmla="*/ 2 w 3"/>
                <a:gd name="T1" fmla="*/ 0 h 1"/>
                <a:gd name="T2" fmla="*/ 0 w 3"/>
                <a:gd name="T3" fmla="*/ 1 h 1"/>
                <a:gd name="T4" fmla="*/ 1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1" y="1"/>
                    <a:pt x="0" y="1"/>
                  </a:cubicBezTo>
                  <a:cubicBezTo>
                    <a:pt x="1" y="1"/>
                    <a:pt x="1" y="1"/>
                    <a:pt x="1" y="1"/>
                  </a:cubicBezTo>
                  <a:cubicBezTo>
                    <a:pt x="2" y="1"/>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45"/>
            <p:cNvSpPr/>
            <p:nvPr/>
          </p:nvSpPr>
          <p:spPr bwMode="auto">
            <a:xfrm>
              <a:off x="3648" y="1658"/>
              <a:ext cx="4" cy="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46"/>
            <p:cNvSpPr/>
            <p:nvPr/>
          </p:nvSpPr>
          <p:spPr bwMode="auto">
            <a:xfrm>
              <a:off x="4046" y="1658"/>
              <a:ext cx="4" cy="5"/>
            </a:xfrm>
            <a:custGeom>
              <a:avLst/>
              <a:gdLst>
                <a:gd name="T0" fmla="*/ 0 w 4"/>
                <a:gd name="T1" fmla="*/ 5 h 5"/>
                <a:gd name="T2" fmla="*/ 4 w 4"/>
                <a:gd name="T3" fmla="*/ 0 h 5"/>
                <a:gd name="T4" fmla="*/ 0 w 4"/>
                <a:gd name="T5" fmla="*/ 5 h 5"/>
                <a:gd name="T6" fmla="*/ 0 w 4"/>
                <a:gd name="T7" fmla="*/ 5 h 5"/>
              </a:gdLst>
              <a:ahLst/>
              <a:cxnLst>
                <a:cxn ang="0">
                  <a:pos x="T0" y="T1"/>
                </a:cxn>
                <a:cxn ang="0">
                  <a:pos x="T2" y="T3"/>
                </a:cxn>
                <a:cxn ang="0">
                  <a:pos x="T4" y="T5"/>
                </a:cxn>
                <a:cxn ang="0">
                  <a:pos x="T6" y="T7"/>
                </a:cxn>
              </a:cxnLst>
              <a:rect l="0" t="0" r="r" b="b"/>
              <a:pathLst>
                <a:path w="4" h="5">
                  <a:moveTo>
                    <a:pt x="0" y="5"/>
                  </a:moveTo>
                  <a:lnTo>
                    <a:pt x="4" y="0"/>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47"/>
            <p:cNvSpPr/>
            <p:nvPr/>
          </p:nvSpPr>
          <p:spPr bwMode="auto">
            <a:xfrm>
              <a:off x="3713" y="1658"/>
              <a:ext cx="5" cy="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0"/>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48"/>
            <p:cNvSpPr/>
            <p:nvPr/>
          </p:nvSpPr>
          <p:spPr bwMode="auto">
            <a:xfrm>
              <a:off x="4055" y="1667"/>
              <a:ext cx="0" cy="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49"/>
            <p:cNvSpPr/>
            <p:nvPr/>
          </p:nvSpPr>
          <p:spPr bwMode="auto">
            <a:xfrm>
              <a:off x="4055" y="16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50"/>
            <p:cNvSpPr/>
            <p:nvPr/>
          </p:nvSpPr>
          <p:spPr bwMode="auto">
            <a:xfrm>
              <a:off x="3989" y="1672"/>
              <a:ext cx="10" cy="0"/>
            </a:xfrm>
            <a:custGeom>
              <a:avLst/>
              <a:gdLst>
                <a:gd name="T0" fmla="*/ 10 w 10"/>
                <a:gd name="T1" fmla="*/ 0 w 10"/>
                <a:gd name="T2" fmla="*/ 5 w 10"/>
                <a:gd name="T3" fmla="*/ 10 w 10"/>
              </a:gdLst>
              <a:ahLst/>
              <a:cxnLst>
                <a:cxn ang="0">
                  <a:pos x="T0" y="0"/>
                </a:cxn>
                <a:cxn ang="0">
                  <a:pos x="T1" y="0"/>
                </a:cxn>
                <a:cxn ang="0">
                  <a:pos x="T2" y="0"/>
                </a:cxn>
                <a:cxn ang="0">
                  <a:pos x="T3" y="0"/>
                </a:cxn>
              </a:cxnLst>
              <a:rect l="0" t="0" r="r" b="b"/>
              <a:pathLst>
                <a:path w="10">
                  <a:moveTo>
                    <a:pt x="10" y="0"/>
                  </a:moveTo>
                  <a:lnTo>
                    <a:pt x="0" y="0"/>
                  </a:lnTo>
                  <a:lnTo>
                    <a:pt x="5"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51"/>
            <p:cNvSpPr/>
            <p:nvPr/>
          </p:nvSpPr>
          <p:spPr bwMode="auto">
            <a:xfrm>
              <a:off x="4069" y="1672"/>
              <a:ext cx="5" cy="5"/>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52"/>
            <p:cNvSpPr/>
            <p:nvPr/>
          </p:nvSpPr>
          <p:spPr bwMode="auto">
            <a:xfrm>
              <a:off x="3994" y="1681"/>
              <a:ext cx="9" cy="5"/>
            </a:xfrm>
            <a:custGeom>
              <a:avLst/>
              <a:gdLst>
                <a:gd name="T0" fmla="*/ 1 w 2"/>
                <a:gd name="T1" fmla="*/ 0 h 1"/>
                <a:gd name="T2" fmla="*/ 1 w 2"/>
                <a:gd name="T3" fmla="*/ 0 h 1"/>
                <a:gd name="T4" fmla="*/ 0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1" y="0"/>
                  </a:cubicBezTo>
                  <a:cubicBezTo>
                    <a:pt x="1" y="1"/>
                    <a:pt x="0" y="1"/>
                    <a:pt x="0" y="1"/>
                  </a:cubicBezTo>
                  <a:cubicBezTo>
                    <a:pt x="0" y="1"/>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53"/>
            <p:cNvSpPr/>
            <p:nvPr/>
          </p:nvSpPr>
          <p:spPr bwMode="auto">
            <a:xfrm>
              <a:off x="4106" y="1681"/>
              <a:ext cx="5" cy="5"/>
            </a:xfrm>
            <a:custGeom>
              <a:avLst/>
              <a:gdLst>
                <a:gd name="T0" fmla="*/ 0 w 5"/>
                <a:gd name="T1" fmla="*/ 5 h 5"/>
                <a:gd name="T2" fmla="*/ 5 w 5"/>
                <a:gd name="T3" fmla="*/ 0 h 5"/>
                <a:gd name="T4" fmla="*/ 0 w 5"/>
                <a:gd name="T5" fmla="*/ 0 h 5"/>
                <a:gd name="T6" fmla="*/ 0 w 5"/>
                <a:gd name="T7" fmla="*/ 5 h 5"/>
              </a:gdLst>
              <a:ahLst/>
              <a:cxnLst>
                <a:cxn ang="0">
                  <a:pos x="T0" y="T1"/>
                </a:cxn>
                <a:cxn ang="0">
                  <a:pos x="T2" y="T3"/>
                </a:cxn>
                <a:cxn ang="0">
                  <a:pos x="T4" y="T5"/>
                </a:cxn>
                <a:cxn ang="0">
                  <a:pos x="T6" y="T7"/>
                </a:cxn>
              </a:cxnLst>
              <a:rect l="0" t="0" r="r" b="b"/>
              <a:pathLst>
                <a:path w="5" h="5">
                  <a:moveTo>
                    <a:pt x="0" y="5"/>
                  </a:moveTo>
                  <a:lnTo>
                    <a:pt x="5" y="0"/>
                  </a:lnTo>
                  <a:lnTo>
                    <a:pt x="0"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54"/>
            <p:cNvSpPr/>
            <p:nvPr/>
          </p:nvSpPr>
          <p:spPr bwMode="auto">
            <a:xfrm>
              <a:off x="4083" y="1691"/>
              <a:ext cx="42" cy="9"/>
            </a:xfrm>
            <a:custGeom>
              <a:avLst/>
              <a:gdLst>
                <a:gd name="T0" fmla="*/ 4 w 9"/>
                <a:gd name="T1" fmla="*/ 1 h 2"/>
                <a:gd name="T2" fmla="*/ 0 w 9"/>
                <a:gd name="T3" fmla="*/ 2 h 2"/>
                <a:gd name="T4" fmla="*/ 3 w 9"/>
                <a:gd name="T5" fmla="*/ 2 h 2"/>
                <a:gd name="T6" fmla="*/ 7 w 9"/>
                <a:gd name="T7" fmla="*/ 1 h 2"/>
                <a:gd name="T8" fmla="*/ 9 w 9"/>
                <a:gd name="T9" fmla="*/ 0 h 2"/>
                <a:gd name="T10" fmla="*/ 4 w 9"/>
                <a:gd name="T11" fmla="*/ 1 h 2"/>
              </a:gdLst>
              <a:ahLst/>
              <a:cxnLst>
                <a:cxn ang="0">
                  <a:pos x="T0" y="T1"/>
                </a:cxn>
                <a:cxn ang="0">
                  <a:pos x="T2" y="T3"/>
                </a:cxn>
                <a:cxn ang="0">
                  <a:pos x="T4" y="T5"/>
                </a:cxn>
                <a:cxn ang="0">
                  <a:pos x="T6" y="T7"/>
                </a:cxn>
                <a:cxn ang="0">
                  <a:pos x="T8" y="T9"/>
                </a:cxn>
                <a:cxn ang="0">
                  <a:pos x="T10" y="T11"/>
                </a:cxn>
              </a:cxnLst>
              <a:rect l="0" t="0" r="r" b="b"/>
              <a:pathLst>
                <a:path w="9" h="2">
                  <a:moveTo>
                    <a:pt x="4" y="1"/>
                  </a:moveTo>
                  <a:cubicBezTo>
                    <a:pt x="3" y="1"/>
                    <a:pt x="2" y="2"/>
                    <a:pt x="0" y="2"/>
                  </a:cubicBezTo>
                  <a:cubicBezTo>
                    <a:pt x="1" y="2"/>
                    <a:pt x="2" y="2"/>
                    <a:pt x="3" y="2"/>
                  </a:cubicBezTo>
                  <a:cubicBezTo>
                    <a:pt x="4" y="2"/>
                    <a:pt x="5" y="1"/>
                    <a:pt x="7" y="1"/>
                  </a:cubicBezTo>
                  <a:cubicBezTo>
                    <a:pt x="7" y="1"/>
                    <a:pt x="9" y="1"/>
                    <a:pt x="9" y="0"/>
                  </a:cubicBezTo>
                  <a:cubicBezTo>
                    <a:pt x="7" y="1"/>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55"/>
            <p:cNvSpPr/>
            <p:nvPr/>
          </p:nvSpPr>
          <p:spPr bwMode="auto">
            <a:xfrm>
              <a:off x="3999" y="1681"/>
              <a:ext cx="79" cy="29"/>
            </a:xfrm>
            <a:custGeom>
              <a:avLst/>
              <a:gdLst>
                <a:gd name="T0" fmla="*/ 17 w 17"/>
                <a:gd name="T1" fmla="*/ 5 h 6"/>
                <a:gd name="T2" fmla="*/ 15 w 17"/>
                <a:gd name="T3" fmla="*/ 5 h 6"/>
                <a:gd name="T4" fmla="*/ 16 w 17"/>
                <a:gd name="T5" fmla="*/ 1 h 6"/>
                <a:gd name="T6" fmla="*/ 13 w 17"/>
                <a:gd name="T7" fmla="*/ 3 h 6"/>
                <a:gd name="T8" fmla="*/ 12 w 17"/>
                <a:gd name="T9" fmla="*/ 2 h 6"/>
                <a:gd name="T10" fmla="*/ 5 w 17"/>
                <a:gd name="T11" fmla="*/ 3 h 6"/>
                <a:gd name="T12" fmla="*/ 0 w 17"/>
                <a:gd name="T13" fmla="*/ 6 h 6"/>
                <a:gd name="T14" fmla="*/ 4 w 17"/>
                <a:gd name="T15" fmla="*/ 5 h 6"/>
                <a:gd name="T16" fmla="*/ 8 w 17"/>
                <a:gd name="T17" fmla="*/ 4 h 6"/>
                <a:gd name="T18" fmla="*/ 7 w 17"/>
                <a:gd name="T19" fmla="*/ 4 h 6"/>
                <a:gd name="T20" fmla="*/ 12 w 17"/>
                <a:gd name="T21" fmla="*/ 3 h 6"/>
                <a:gd name="T22" fmla="*/ 9 w 17"/>
                <a:gd name="T23" fmla="*/ 4 h 6"/>
                <a:gd name="T24" fmla="*/ 14 w 17"/>
                <a:gd name="T25" fmla="*/ 3 h 6"/>
                <a:gd name="T26" fmla="*/ 14 w 17"/>
                <a:gd name="T27" fmla="*/ 6 h 6"/>
                <a:gd name="T28" fmla="*/ 16 w 17"/>
                <a:gd name="T29" fmla="*/ 5 h 6"/>
                <a:gd name="T30" fmla="*/ 16 w 17"/>
                <a:gd name="T31" fmla="*/ 6 h 6"/>
                <a:gd name="T32" fmla="*/ 17 w 17"/>
                <a:gd name="T3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6">
                  <a:moveTo>
                    <a:pt x="17" y="5"/>
                  </a:moveTo>
                  <a:cubicBezTo>
                    <a:pt x="16" y="5"/>
                    <a:pt x="16" y="5"/>
                    <a:pt x="15" y="5"/>
                  </a:cubicBezTo>
                  <a:cubicBezTo>
                    <a:pt x="15" y="4"/>
                    <a:pt x="16" y="2"/>
                    <a:pt x="16" y="1"/>
                  </a:cubicBezTo>
                  <a:cubicBezTo>
                    <a:pt x="15" y="0"/>
                    <a:pt x="14" y="3"/>
                    <a:pt x="13" y="3"/>
                  </a:cubicBezTo>
                  <a:cubicBezTo>
                    <a:pt x="12" y="2"/>
                    <a:pt x="12" y="2"/>
                    <a:pt x="12" y="2"/>
                  </a:cubicBezTo>
                  <a:cubicBezTo>
                    <a:pt x="10" y="2"/>
                    <a:pt x="7" y="4"/>
                    <a:pt x="5" y="3"/>
                  </a:cubicBezTo>
                  <a:cubicBezTo>
                    <a:pt x="3" y="5"/>
                    <a:pt x="1" y="5"/>
                    <a:pt x="0" y="6"/>
                  </a:cubicBezTo>
                  <a:cubicBezTo>
                    <a:pt x="4" y="5"/>
                    <a:pt x="4" y="5"/>
                    <a:pt x="4" y="5"/>
                  </a:cubicBezTo>
                  <a:cubicBezTo>
                    <a:pt x="5" y="3"/>
                    <a:pt x="7" y="6"/>
                    <a:pt x="8" y="4"/>
                  </a:cubicBezTo>
                  <a:cubicBezTo>
                    <a:pt x="8" y="5"/>
                    <a:pt x="8" y="4"/>
                    <a:pt x="7" y="4"/>
                  </a:cubicBezTo>
                  <a:cubicBezTo>
                    <a:pt x="9" y="3"/>
                    <a:pt x="10" y="2"/>
                    <a:pt x="12" y="3"/>
                  </a:cubicBezTo>
                  <a:cubicBezTo>
                    <a:pt x="9" y="4"/>
                    <a:pt x="9" y="4"/>
                    <a:pt x="9" y="4"/>
                  </a:cubicBezTo>
                  <a:cubicBezTo>
                    <a:pt x="11" y="4"/>
                    <a:pt x="12" y="4"/>
                    <a:pt x="14" y="3"/>
                  </a:cubicBezTo>
                  <a:cubicBezTo>
                    <a:pt x="16" y="3"/>
                    <a:pt x="14" y="5"/>
                    <a:pt x="14" y="6"/>
                  </a:cubicBezTo>
                  <a:cubicBezTo>
                    <a:pt x="15" y="6"/>
                    <a:pt x="15" y="5"/>
                    <a:pt x="16" y="5"/>
                  </a:cubicBezTo>
                  <a:cubicBezTo>
                    <a:pt x="16" y="6"/>
                    <a:pt x="16" y="6"/>
                    <a:pt x="16" y="6"/>
                  </a:cubicBezTo>
                  <a:cubicBezTo>
                    <a:pt x="16" y="6"/>
                    <a:pt x="17" y="5"/>
                    <a:pt x="1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56"/>
            <p:cNvSpPr/>
            <p:nvPr/>
          </p:nvSpPr>
          <p:spPr bwMode="auto">
            <a:xfrm>
              <a:off x="4074" y="1686"/>
              <a:ext cx="14" cy="10"/>
            </a:xfrm>
            <a:custGeom>
              <a:avLst/>
              <a:gdLst>
                <a:gd name="T0" fmla="*/ 0 w 3"/>
                <a:gd name="T1" fmla="*/ 1 h 2"/>
                <a:gd name="T2" fmla="*/ 3 w 3"/>
                <a:gd name="T3" fmla="*/ 0 h 2"/>
                <a:gd name="T4" fmla="*/ 0 w 3"/>
                <a:gd name="T5" fmla="*/ 1 h 2"/>
              </a:gdLst>
              <a:ahLst/>
              <a:cxnLst>
                <a:cxn ang="0">
                  <a:pos x="T0" y="T1"/>
                </a:cxn>
                <a:cxn ang="0">
                  <a:pos x="T2" y="T3"/>
                </a:cxn>
                <a:cxn ang="0">
                  <a:pos x="T4" y="T5"/>
                </a:cxn>
              </a:cxnLst>
              <a:rect l="0" t="0" r="r" b="b"/>
              <a:pathLst>
                <a:path w="3" h="2">
                  <a:moveTo>
                    <a:pt x="0" y="1"/>
                  </a:moveTo>
                  <a:cubicBezTo>
                    <a:pt x="1" y="2"/>
                    <a:pt x="2" y="1"/>
                    <a:pt x="3" y="0"/>
                  </a:cubicBezTo>
                  <a:cubicBezTo>
                    <a:pt x="2"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57"/>
            <p:cNvSpPr/>
            <p:nvPr/>
          </p:nvSpPr>
          <p:spPr bwMode="auto">
            <a:xfrm>
              <a:off x="3975" y="1691"/>
              <a:ext cx="5"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1"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58"/>
            <p:cNvSpPr/>
            <p:nvPr/>
          </p:nvSpPr>
          <p:spPr bwMode="auto">
            <a:xfrm>
              <a:off x="3961" y="1700"/>
              <a:ext cx="0" cy="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59"/>
            <p:cNvSpPr/>
            <p:nvPr/>
          </p:nvSpPr>
          <p:spPr bwMode="auto">
            <a:xfrm>
              <a:off x="3493" y="1705"/>
              <a:ext cx="24" cy="14"/>
            </a:xfrm>
            <a:custGeom>
              <a:avLst/>
              <a:gdLst>
                <a:gd name="T0" fmla="*/ 4 w 5"/>
                <a:gd name="T1" fmla="*/ 0 h 3"/>
                <a:gd name="T2" fmla="*/ 0 w 5"/>
                <a:gd name="T3" fmla="*/ 3 h 3"/>
                <a:gd name="T4" fmla="*/ 5 w 5"/>
                <a:gd name="T5" fmla="*/ 0 h 3"/>
                <a:gd name="T6" fmla="*/ 4 w 5"/>
                <a:gd name="T7" fmla="*/ 0 h 3"/>
              </a:gdLst>
              <a:ahLst/>
              <a:cxnLst>
                <a:cxn ang="0">
                  <a:pos x="T0" y="T1"/>
                </a:cxn>
                <a:cxn ang="0">
                  <a:pos x="T2" y="T3"/>
                </a:cxn>
                <a:cxn ang="0">
                  <a:pos x="T4" y="T5"/>
                </a:cxn>
                <a:cxn ang="0">
                  <a:pos x="T6" y="T7"/>
                </a:cxn>
              </a:cxnLst>
              <a:rect l="0" t="0" r="r" b="b"/>
              <a:pathLst>
                <a:path w="5" h="3">
                  <a:moveTo>
                    <a:pt x="4" y="0"/>
                  </a:moveTo>
                  <a:cubicBezTo>
                    <a:pt x="0" y="3"/>
                    <a:pt x="0" y="3"/>
                    <a:pt x="0" y="3"/>
                  </a:cubicBezTo>
                  <a:cubicBezTo>
                    <a:pt x="1" y="2"/>
                    <a:pt x="3" y="1"/>
                    <a:pt x="5" y="0"/>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60"/>
            <p:cNvSpPr/>
            <p:nvPr/>
          </p:nvSpPr>
          <p:spPr bwMode="auto">
            <a:xfrm>
              <a:off x="4022" y="1705"/>
              <a:ext cx="5" cy="5"/>
            </a:xfrm>
            <a:custGeom>
              <a:avLst/>
              <a:gdLst>
                <a:gd name="T0" fmla="*/ 5 w 5"/>
                <a:gd name="T1" fmla="*/ 0 h 5"/>
                <a:gd name="T2" fmla="*/ 0 w 5"/>
                <a:gd name="T3" fmla="*/ 5 h 5"/>
                <a:gd name="T4" fmla="*/ 5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5"/>
                  </a:lnTo>
                  <a:lnTo>
                    <a:pt x="5" y="5"/>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61"/>
            <p:cNvSpPr>
              <a:spLocks noEditPoints="1"/>
            </p:cNvSpPr>
            <p:nvPr/>
          </p:nvSpPr>
          <p:spPr bwMode="auto">
            <a:xfrm>
              <a:off x="4013" y="1705"/>
              <a:ext cx="98" cy="38"/>
            </a:xfrm>
            <a:custGeom>
              <a:avLst/>
              <a:gdLst>
                <a:gd name="T0" fmla="*/ 21 w 21"/>
                <a:gd name="T1" fmla="*/ 1 h 8"/>
                <a:gd name="T2" fmla="*/ 19 w 21"/>
                <a:gd name="T3" fmla="*/ 2 h 8"/>
                <a:gd name="T4" fmla="*/ 18 w 21"/>
                <a:gd name="T5" fmla="*/ 1 h 8"/>
                <a:gd name="T6" fmla="*/ 16 w 21"/>
                <a:gd name="T7" fmla="*/ 3 h 8"/>
                <a:gd name="T8" fmla="*/ 15 w 21"/>
                <a:gd name="T9" fmla="*/ 2 h 8"/>
                <a:gd name="T10" fmla="*/ 11 w 21"/>
                <a:gd name="T11" fmla="*/ 3 h 8"/>
                <a:gd name="T12" fmla="*/ 11 w 21"/>
                <a:gd name="T13" fmla="*/ 2 h 8"/>
                <a:gd name="T14" fmla="*/ 11 w 21"/>
                <a:gd name="T15" fmla="*/ 4 h 8"/>
                <a:gd name="T16" fmla="*/ 13 w 21"/>
                <a:gd name="T17" fmla="*/ 4 h 8"/>
                <a:gd name="T18" fmla="*/ 12 w 21"/>
                <a:gd name="T19" fmla="*/ 5 h 8"/>
                <a:gd name="T20" fmla="*/ 9 w 21"/>
                <a:gd name="T21" fmla="*/ 5 h 8"/>
                <a:gd name="T22" fmla="*/ 8 w 21"/>
                <a:gd name="T23" fmla="*/ 3 h 8"/>
                <a:gd name="T24" fmla="*/ 6 w 21"/>
                <a:gd name="T25" fmla="*/ 5 h 8"/>
                <a:gd name="T26" fmla="*/ 2 w 21"/>
                <a:gd name="T27" fmla="*/ 6 h 8"/>
                <a:gd name="T28" fmla="*/ 0 w 21"/>
                <a:gd name="T29" fmla="*/ 7 h 8"/>
                <a:gd name="T30" fmla="*/ 0 w 21"/>
                <a:gd name="T31" fmla="*/ 7 h 8"/>
                <a:gd name="T32" fmla="*/ 3 w 21"/>
                <a:gd name="T33" fmla="*/ 6 h 8"/>
                <a:gd name="T34" fmla="*/ 10 w 21"/>
                <a:gd name="T35" fmla="*/ 6 h 8"/>
                <a:gd name="T36" fmla="*/ 10 w 21"/>
                <a:gd name="T37" fmla="*/ 6 h 8"/>
                <a:gd name="T38" fmla="*/ 13 w 21"/>
                <a:gd name="T39" fmla="*/ 6 h 8"/>
                <a:gd name="T40" fmla="*/ 12 w 21"/>
                <a:gd name="T41" fmla="*/ 7 h 8"/>
                <a:gd name="T42" fmla="*/ 15 w 21"/>
                <a:gd name="T43" fmla="*/ 5 h 8"/>
                <a:gd name="T44" fmla="*/ 15 w 21"/>
                <a:gd name="T45" fmla="*/ 5 h 8"/>
                <a:gd name="T46" fmla="*/ 17 w 21"/>
                <a:gd name="T47" fmla="*/ 4 h 8"/>
                <a:gd name="T48" fmla="*/ 21 w 21"/>
                <a:gd name="T49" fmla="*/ 2 h 8"/>
                <a:gd name="T50" fmla="*/ 20 w 21"/>
                <a:gd name="T51" fmla="*/ 1 h 8"/>
                <a:gd name="T52" fmla="*/ 21 w 21"/>
                <a:gd name="T53" fmla="*/ 1 h 8"/>
                <a:gd name="T54" fmla="*/ 12 w 21"/>
                <a:gd name="T55" fmla="*/ 5 h 8"/>
                <a:gd name="T56" fmla="*/ 14 w 21"/>
                <a:gd name="T57" fmla="*/ 4 h 8"/>
                <a:gd name="T58" fmla="*/ 12 w 21"/>
                <a:gd name="T5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8">
                  <a:moveTo>
                    <a:pt x="21" y="1"/>
                  </a:moveTo>
                  <a:cubicBezTo>
                    <a:pt x="20" y="0"/>
                    <a:pt x="20" y="1"/>
                    <a:pt x="19" y="2"/>
                  </a:cubicBezTo>
                  <a:cubicBezTo>
                    <a:pt x="19" y="1"/>
                    <a:pt x="19" y="1"/>
                    <a:pt x="18" y="1"/>
                  </a:cubicBezTo>
                  <a:cubicBezTo>
                    <a:pt x="18" y="3"/>
                    <a:pt x="16" y="2"/>
                    <a:pt x="16" y="3"/>
                  </a:cubicBezTo>
                  <a:cubicBezTo>
                    <a:pt x="15" y="2"/>
                    <a:pt x="15" y="2"/>
                    <a:pt x="15" y="2"/>
                  </a:cubicBezTo>
                  <a:cubicBezTo>
                    <a:pt x="14" y="2"/>
                    <a:pt x="13" y="5"/>
                    <a:pt x="11" y="3"/>
                  </a:cubicBezTo>
                  <a:cubicBezTo>
                    <a:pt x="11" y="3"/>
                    <a:pt x="11" y="2"/>
                    <a:pt x="11" y="2"/>
                  </a:cubicBezTo>
                  <a:cubicBezTo>
                    <a:pt x="11" y="3"/>
                    <a:pt x="11" y="3"/>
                    <a:pt x="11" y="4"/>
                  </a:cubicBezTo>
                  <a:cubicBezTo>
                    <a:pt x="13" y="4"/>
                    <a:pt x="13" y="4"/>
                    <a:pt x="13" y="4"/>
                  </a:cubicBezTo>
                  <a:cubicBezTo>
                    <a:pt x="13" y="4"/>
                    <a:pt x="12" y="4"/>
                    <a:pt x="12" y="5"/>
                  </a:cubicBezTo>
                  <a:cubicBezTo>
                    <a:pt x="11" y="5"/>
                    <a:pt x="10" y="5"/>
                    <a:pt x="9" y="5"/>
                  </a:cubicBezTo>
                  <a:cubicBezTo>
                    <a:pt x="8" y="3"/>
                    <a:pt x="8" y="3"/>
                    <a:pt x="8" y="3"/>
                  </a:cubicBezTo>
                  <a:cubicBezTo>
                    <a:pt x="7" y="3"/>
                    <a:pt x="7" y="6"/>
                    <a:pt x="6" y="5"/>
                  </a:cubicBezTo>
                  <a:cubicBezTo>
                    <a:pt x="5" y="7"/>
                    <a:pt x="3" y="5"/>
                    <a:pt x="2" y="6"/>
                  </a:cubicBezTo>
                  <a:cubicBezTo>
                    <a:pt x="0" y="5"/>
                    <a:pt x="1" y="8"/>
                    <a:pt x="0" y="7"/>
                  </a:cubicBezTo>
                  <a:cubicBezTo>
                    <a:pt x="0" y="7"/>
                    <a:pt x="0" y="7"/>
                    <a:pt x="0" y="7"/>
                  </a:cubicBezTo>
                  <a:cubicBezTo>
                    <a:pt x="1" y="7"/>
                    <a:pt x="2" y="7"/>
                    <a:pt x="3" y="6"/>
                  </a:cubicBezTo>
                  <a:cubicBezTo>
                    <a:pt x="5" y="7"/>
                    <a:pt x="7" y="6"/>
                    <a:pt x="10" y="6"/>
                  </a:cubicBezTo>
                  <a:cubicBezTo>
                    <a:pt x="10" y="6"/>
                    <a:pt x="10" y="6"/>
                    <a:pt x="10" y="6"/>
                  </a:cubicBezTo>
                  <a:cubicBezTo>
                    <a:pt x="10" y="6"/>
                    <a:pt x="12" y="6"/>
                    <a:pt x="13" y="6"/>
                  </a:cubicBezTo>
                  <a:cubicBezTo>
                    <a:pt x="12" y="7"/>
                    <a:pt x="12" y="7"/>
                    <a:pt x="12" y="7"/>
                  </a:cubicBezTo>
                  <a:cubicBezTo>
                    <a:pt x="13" y="8"/>
                    <a:pt x="13" y="4"/>
                    <a:pt x="15" y="5"/>
                  </a:cubicBezTo>
                  <a:cubicBezTo>
                    <a:pt x="15" y="5"/>
                    <a:pt x="15" y="5"/>
                    <a:pt x="15" y="5"/>
                  </a:cubicBezTo>
                  <a:cubicBezTo>
                    <a:pt x="16" y="5"/>
                    <a:pt x="16" y="3"/>
                    <a:pt x="17" y="4"/>
                  </a:cubicBezTo>
                  <a:cubicBezTo>
                    <a:pt x="18" y="2"/>
                    <a:pt x="20" y="3"/>
                    <a:pt x="21" y="2"/>
                  </a:cubicBezTo>
                  <a:cubicBezTo>
                    <a:pt x="20" y="1"/>
                    <a:pt x="20" y="1"/>
                    <a:pt x="20" y="1"/>
                  </a:cubicBezTo>
                  <a:lnTo>
                    <a:pt x="21" y="1"/>
                  </a:lnTo>
                  <a:close/>
                  <a:moveTo>
                    <a:pt x="12" y="5"/>
                  </a:moveTo>
                  <a:cubicBezTo>
                    <a:pt x="13" y="4"/>
                    <a:pt x="13" y="4"/>
                    <a:pt x="14" y="4"/>
                  </a:cubicBezTo>
                  <a:cubicBezTo>
                    <a:pt x="13" y="4"/>
                    <a:pt x="13" y="5"/>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62"/>
            <p:cNvSpPr/>
            <p:nvPr/>
          </p:nvSpPr>
          <p:spPr bwMode="auto">
            <a:xfrm>
              <a:off x="4064" y="1714"/>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63"/>
            <p:cNvSpPr/>
            <p:nvPr/>
          </p:nvSpPr>
          <p:spPr bwMode="auto">
            <a:xfrm>
              <a:off x="3704" y="1710"/>
              <a:ext cx="9" cy="4"/>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1"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64"/>
            <p:cNvSpPr/>
            <p:nvPr/>
          </p:nvSpPr>
          <p:spPr bwMode="auto">
            <a:xfrm>
              <a:off x="4046" y="1710"/>
              <a:ext cx="9" cy="4"/>
            </a:xfrm>
            <a:custGeom>
              <a:avLst/>
              <a:gdLst>
                <a:gd name="T0" fmla="*/ 9 w 9"/>
                <a:gd name="T1" fmla="*/ 0 h 4"/>
                <a:gd name="T2" fmla="*/ 4 w 9"/>
                <a:gd name="T3" fmla="*/ 0 h 4"/>
                <a:gd name="T4" fmla="*/ 0 w 9"/>
                <a:gd name="T5" fmla="*/ 4 h 4"/>
                <a:gd name="T6" fmla="*/ 9 w 9"/>
                <a:gd name="T7" fmla="*/ 0 h 4"/>
              </a:gdLst>
              <a:ahLst/>
              <a:cxnLst>
                <a:cxn ang="0">
                  <a:pos x="T0" y="T1"/>
                </a:cxn>
                <a:cxn ang="0">
                  <a:pos x="T2" y="T3"/>
                </a:cxn>
                <a:cxn ang="0">
                  <a:pos x="T4" y="T5"/>
                </a:cxn>
                <a:cxn ang="0">
                  <a:pos x="T6" y="T7"/>
                </a:cxn>
              </a:cxnLst>
              <a:rect l="0" t="0" r="r" b="b"/>
              <a:pathLst>
                <a:path w="9" h="4">
                  <a:moveTo>
                    <a:pt x="9" y="0"/>
                  </a:moveTo>
                  <a:lnTo>
                    <a:pt x="4" y="0"/>
                  </a:lnTo>
                  <a:lnTo>
                    <a:pt x="0" y="4"/>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65"/>
            <p:cNvSpPr/>
            <p:nvPr/>
          </p:nvSpPr>
          <p:spPr bwMode="auto">
            <a:xfrm>
              <a:off x="3826" y="1719"/>
              <a:ext cx="4" cy="5"/>
            </a:xfrm>
            <a:custGeom>
              <a:avLst/>
              <a:gdLst>
                <a:gd name="T0" fmla="*/ 0 w 4"/>
                <a:gd name="T1" fmla="*/ 5 h 5"/>
                <a:gd name="T2" fmla="*/ 4 w 4"/>
                <a:gd name="T3" fmla="*/ 0 h 5"/>
                <a:gd name="T4" fmla="*/ 0 w 4"/>
                <a:gd name="T5" fmla="*/ 0 h 5"/>
                <a:gd name="T6" fmla="*/ 0 w 4"/>
                <a:gd name="T7" fmla="*/ 5 h 5"/>
              </a:gdLst>
              <a:ahLst/>
              <a:cxnLst>
                <a:cxn ang="0">
                  <a:pos x="T0" y="T1"/>
                </a:cxn>
                <a:cxn ang="0">
                  <a:pos x="T2" y="T3"/>
                </a:cxn>
                <a:cxn ang="0">
                  <a:pos x="T4" y="T5"/>
                </a:cxn>
                <a:cxn ang="0">
                  <a:pos x="T6" y="T7"/>
                </a:cxn>
              </a:cxnLst>
              <a:rect l="0" t="0" r="r" b="b"/>
              <a:pathLst>
                <a:path w="4" h="5">
                  <a:moveTo>
                    <a:pt x="0" y="5"/>
                  </a:moveTo>
                  <a:lnTo>
                    <a:pt x="4" y="0"/>
                  </a:lnTo>
                  <a:lnTo>
                    <a:pt x="0"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66"/>
            <p:cNvSpPr/>
            <p:nvPr/>
          </p:nvSpPr>
          <p:spPr bwMode="auto">
            <a:xfrm>
              <a:off x="4078" y="1728"/>
              <a:ext cx="24" cy="10"/>
            </a:xfrm>
            <a:custGeom>
              <a:avLst/>
              <a:gdLst>
                <a:gd name="T0" fmla="*/ 0 w 5"/>
                <a:gd name="T1" fmla="*/ 2 h 2"/>
                <a:gd name="T2" fmla="*/ 0 w 5"/>
                <a:gd name="T3" fmla="*/ 2 h 2"/>
                <a:gd name="T4" fmla="*/ 5 w 5"/>
                <a:gd name="T5" fmla="*/ 0 h 2"/>
                <a:gd name="T6" fmla="*/ 0 w 5"/>
                <a:gd name="T7" fmla="*/ 2 h 2"/>
              </a:gdLst>
              <a:ahLst/>
              <a:cxnLst>
                <a:cxn ang="0">
                  <a:pos x="T0" y="T1"/>
                </a:cxn>
                <a:cxn ang="0">
                  <a:pos x="T2" y="T3"/>
                </a:cxn>
                <a:cxn ang="0">
                  <a:pos x="T4" y="T5"/>
                </a:cxn>
                <a:cxn ang="0">
                  <a:pos x="T6" y="T7"/>
                </a:cxn>
              </a:cxnLst>
              <a:rect l="0" t="0" r="r" b="b"/>
              <a:pathLst>
                <a:path w="5" h="2">
                  <a:moveTo>
                    <a:pt x="0" y="2"/>
                  </a:moveTo>
                  <a:cubicBezTo>
                    <a:pt x="0" y="2"/>
                    <a:pt x="0" y="2"/>
                    <a:pt x="0" y="2"/>
                  </a:cubicBezTo>
                  <a:cubicBezTo>
                    <a:pt x="2" y="1"/>
                    <a:pt x="4" y="2"/>
                    <a:pt x="5"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67"/>
            <p:cNvSpPr/>
            <p:nvPr/>
          </p:nvSpPr>
          <p:spPr bwMode="auto">
            <a:xfrm>
              <a:off x="4031" y="1733"/>
              <a:ext cx="19" cy="10"/>
            </a:xfrm>
            <a:custGeom>
              <a:avLst/>
              <a:gdLst>
                <a:gd name="T0" fmla="*/ 3 w 4"/>
                <a:gd name="T1" fmla="*/ 1 h 2"/>
                <a:gd name="T2" fmla="*/ 0 w 4"/>
                <a:gd name="T3" fmla="*/ 2 h 2"/>
                <a:gd name="T4" fmla="*/ 4 w 4"/>
                <a:gd name="T5" fmla="*/ 1 h 2"/>
                <a:gd name="T6" fmla="*/ 3 w 4"/>
                <a:gd name="T7" fmla="*/ 1 h 2"/>
              </a:gdLst>
              <a:ahLst/>
              <a:cxnLst>
                <a:cxn ang="0">
                  <a:pos x="T0" y="T1"/>
                </a:cxn>
                <a:cxn ang="0">
                  <a:pos x="T2" y="T3"/>
                </a:cxn>
                <a:cxn ang="0">
                  <a:pos x="T4" y="T5"/>
                </a:cxn>
                <a:cxn ang="0">
                  <a:pos x="T6" y="T7"/>
                </a:cxn>
              </a:cxnLst>
              <a:rect l="0" t="0" r="r" b="b"/>
              <a:pathLst>
                <a:path w="4" h="2">
                  <a:moveTo>
                    <a:pt x="3" y="1"/>
                  </a:moveTo>
                  <a:cubicBezTo>
                    <a:pt x="2" y="1"/>
                    <a:pt x="1" y="1"/>
                    <a:pt x="0" y="2"/>
                  </a:cubicBezTo>
                  <a:cubicBezTo>
                    <a:pt x="2" y="2"/>
                    <a:pt x="3" y="1"/>
                    <a:pt x="4" y="1"/>
                  </a:cubicBezTo>
                  <a:cubicBezTo>
                    <a:pt x="4" y="1"/>
                    <a:pt x="3"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68"/>
            <p:cNvSpPr/>
            <p:nvPr/>
          </p:nvSpPr>
          <p:spPr bwMode="auto">
            <a:xfrm>
              <a:off x="4050" y="1738"/>
              <a:ext cx="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69"/>
            <p:cNvSpPr/>
            <p:nvPr/>
          </p:nvSpPr>
          <p:spPr bwMode="auto">
            <a:xfrm>
              <a:off x="3442" y="1743"/>
              <a:ext cx="14" cy="9"/>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1" y="2"/>
                    <a:pt x="2" y="1"/>
                    <a:pt x="3" y="1"/>
                  </a:cubicBezTo>
                  <a:cubicBezTo>
                    <a:pt x="1"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70"/>
            <p:cNvSpPr/>
            <p:nvPr/>
          </p:nvSpPr>
          <p:spPr bwMode="auto">
            <a:xfrm>
              <a:off x="3746" y="1752"/>
              <a:ext cx="5" cy="5"/>
            </a:xfrm>
            <a:custGeom>
              <a:avLst/>
              <a:gdLst>
                <a:gd name="T0" fmla="*/ 0 w 5"/>
                <a:gd name="T1" fmla="*/ 5 h 5"/>
                <a:gd name="T2" fmla="*/ 5 w 5"/>
                <a:gd name="T3" fmla="*/ 0 h 5"/>
                <a:gd name="T4" fmla="*/ 5 w 5"/>
                <a:gd name="T5" fmla="*/ 0 h 5"/>
                <a:gd name="T6" fmla="*/ 0 w 5"/>
                <a:gd name="T7" fmla="*/ 5 h 5"/>
              </a:gdLst>
              <a:ahLst/>
              <a:cxnLst>
                <a:cxn ang="0">
                  <a:pos x="T0" y="T1"/>
                </a:cxn>
                <a:cxn ang="0">
                  <a:pos x="T2" y="T3"/>
                </a:cxn>
                <a:cxn ang="0">
                  <a:pos x="T4" y="T5"/>
                </a:cxn>
                <a:cxn ang="0">
                  <a:pos x="T6" y="T7"/>
                </a:cxn>
              </a:cxnLst>
              <a:rect l="0" t="0" r="r" b="b"/>
              <a:pathLst>
                <a:path w="5" h="5">
                  <a:moveTo>
                    <a:pt x="0" y="5"/>
                  </a:moveTo>
                  <a:lnTo>
                    <a:pt x="5" y="0"/>
                  </a:lnTo>
                  <a:lnTo>
                    <a:pt x="5"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71"/>
            <p:cNvSpPr/>
            <p:nvPr/>
          </p:nvSpPr>
          <p:spPr bwMode="auto">
            <a:xfrm>
              <a:off x="4139" y="1757"/>
              <a:ext cx="5" cy="4"/>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72"/>
            <p:cNvSpPr/>
            <p:nvPr/>
          </p:nvSpPr>
          <p:spPr bwMode="auto">
            <a:xfrm>
              <a:off x="4130" y="1761"/>
              <a:ext cx="4"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Rectangle 73"/>
            <p:cNvSpPr>
              <a:spLocks noChangeArrowheads="1"/>
            </p:cNvSpPr>
            <p:nvPr/>
          </p:nvSpPr>
          <p:spPr bwMode="auto">
            <a:xfrm>
              <a:off x="4120" y="1766"/>
              <a:ext cx="5"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90" name="Freeform 74"/>
            <p:cNvSpPr/>
            <p:nvPr/>
          </p:nvSpPr>
          <p:spPr bwMode="auto">
            <a:xfrm>
              <a:off x="4027" y="1775"/>
              <a:ext cx="9" cy="5"/>
            </a:xfrm>
            <a:custGeom>
              <a:avLst/>
              <a:gdLst>
                <a:gd name="T0" fmla="*/ 0 w 9"/>
                <a:gd name="T1" fmla="*/ 5 h 5"/>
                <a:gd name="T2" fmla="*/ 9 w 9"/>
                <a:gd name="T3" fmla="*/ 5 h 5"/>
                <a:gd name="T4" fmla="*/ 4 w 9"/>
                <a:gd name="T5" fmla="*/ 0 h 5"/>
                <a:gd name="T6" fmla="*/ 0 w 9"/>
                <a:gd name="T7" fmla="*/ 5 h 5"/>
              </a:gdLst>
              <a:ahLst/>
              <a:cxnLst>
                <a:cxn ang="0">
                  <a:pos x="T0" y="T1"/>
                </a:cxn>
                <a:cxn ang="0">
                  <a:pos x="T2" y="T3"/>
                </a:cxn>
                <a:cxn ang="0">
                  <a:pos x="T4" y="T5"/>
                </a:cxn>
                <a:cxn ang="0">
                  <a:pos x="T6" y="T7"/>
                </a:cxn>
              </a:cxnLst>
              <a:rect l="0" t="0" r="r" b="b"/>
              <a:pathLst>
                <a:path w="9" h="5">
                  <a:moveTo>
                    <a:pt x="0" y="5"/>
                  </a:moveTo>
                  <a:lnTo>
                    <a:pt x="9" y="5"/>
                  </a:lnTo>
                  <a:lnTo>
                    <a:pt x="4"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Rectangle 75"/>
            <p:cNvSpPr>
              <a:spLocks noChangeArrowheads="1"/>
            </p:cNvSpPr>
            <p:nvPr/>
          </p:nvSpPr>
          <p:spPr bwMode="auto">
            <a:xfrm>
              <a:off x="3652" y="1780"/>
              <a:ext cx="5"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92" name="Freeform 76"/>
            <p:cNvSpPr/>
            <p:nvPr/>
          </p:nvSpPr>
          <p:spPr bwMode="auto">
            <a:xfrm>
              <a:off x="3961" y="1780"/>
              <a:ext cx="14" cy="5"/>
            </a:xfrm>
            <a:custGeom>
              <a:avLst/>
              <a:gdLst>
                <a:gd name="T0" fmla="*/ 0 w 3"/>
                <a:gd name="T1" fmla="*/ 1 h 1"/>
                <a:gd name="T2" fmla="*/ 0 w 3"/>
                <a:gd name="T3" fmla="*/ 1 h 1"/>
                <a:gd name="T4" fmla="*/ 3 w 3"/>
                <a:gd name="T5" fmla="*/ 0 h 1"/>
                <a:gd name="T6" fmla="*/ 0 w 3"/>
                <a:gd name="T7" fmla="*/ 1 h 1"/>
              </a:gdLst>
              <a:ahLst/>
              <a:cxnLst>
                <a:cxn ang="0">
                  <a:pos x="T0" y="T1"/>
                </a:cxn>
                <a:cxn ang="0">
                  <a:pos x="T2" y="T3"/>
                </a:cxn>
                <a:cxn ang="0">
                  <a:pos x="T4" y="T5"/>
                </a:cxn>
                <a:cxn ang="0">
                  <a:pos x="T6" y="T7"/>
                </a:cxn>
              </a:cxnLst>
              <a:rect l="0" t="0" r="r" b="b"/>
              <a:pathLst>
                <a:path w="3" h="1">
                  <a:moveTo>
                    <a:pt x="0" y="1"/>
                  </a:moveTo>
                  <a:cubicBezTo>
                    <a:pt x="0" y="1"/>
                    <a:pt x="0" y="1"/>
                    <a:pt x="0" y="1"/>
                  </a:cubicBezTo>
                  <a:cubicBezTo>
                    <a:pt x="1" y="0"/>
                    <a:pt x="3" y="1"/>
                    <a:pt x="3" y="0"/>
                  </a:cubicBezTo>
                  <a:cubicBezTo>
                    <a:pt x="2"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77"/>
            <p:cNvSpPr/>
            <p:nvPr/>
          </p:nvSpPr>
          <p:spPr bwMode="auto">
            <a:xfrm>
              <a:off x="4022" y="1808"/>
              <a:ext cx="9" cy="5"/>
            </a:xfrm>
            <a:custGeom>
              <a:avLst/>
              <a:gdLst>
                <a:gd name="T0" fmla="*/ 0 w 2"/>
                <a:gd name="T1" fmla="*/ 1 h 1"/>
                <a:gd name="T2" fmla="*/ 2 w 2"/>
                <a:gd name="T3" fmla="*/ 0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1" y="1"/>
                    <a:pt x="2" y="0"/>
                  </a:cubicBezTo>
                  <a:cubicBezTo>
                    <a:pt x="1"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78"/>
            <p:cNvSpPr/>
            <p:nvPr/>
          </p:nvSpPr>
          <p:spPr bwMode="auto">
            <a:xfrm>
              <a:off x="3479" y="1813"/>
              <a:ext cx="14" cy="9"/>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1" y="1"/>
                    <a:pt x="0" y="2"/>
                  </a:cubicBezTo>
                  <a:cubicBezTo>
                    <a:pt x="1" y="1"/>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79"/>
            <p:cNvSpPr/>
            <p:nvPr/>
          </p:nvSpPr>
          <p:spPr bwMode="auto">
            <a:xfrm>
              <a:off x="3985" y="1827"/>
              <a:ext cx="4" cy="5"/>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80"/>
            <p:cNvSpPr/>
            <p:nvPr/>
          </p:nvSpPr>
          <p:spPr bwMode="auto">
            <a:xfrm>
              <a:off x="3540" y="1832"/>
              <a:ext cx="9" cy="9"/>
            </a:xfrm>
            <a:custGeom>
              <a:avLst/>
              <a:gdLst>
                <a:gd name="T0" fmla="*/ 1 w 2"/>
                <a:gd name="T1" fmla="*/ 1 h 2"/>
                <a:gd name="T2" fmla="*/ 0 w 2"/>
                <a:gd name="T3" fmla="*/ 2 h 2"/>
                <a:gd name="T4" fmla="*/ 2 w 2"/>
                <a:gd name="T5" fmla="*/ 0 h 2"/>
                <a:gd name="T6" fmla="*/ 0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1"/>
                    <a:pt x="0" y="2"/>
                    <a:pt x="0" y="2"/>
                  </a:cubicBezTo>
                  <a:cubicBezTo>
                    <a:pt x="1" y="2"/>
                    <a:pt x="1" y="0"/>
                    <a:pt x="2" y="0"/>
                  </a:cubicBezTo>
                  <a:cubicBezTo>
                    <a:pt x="2" y="0"/>
                    <a:pt x="1" y="0"/>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81"/>
            <p:cNvSpPr/>
            <p:nvPr/>
          </p:nvSpPr>
          <p:spPr bwMode="auto">
            <a:xfrm>
              <a:off x="3535" y="1837"/>
              <a:ext cx="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82"/>
            <p:cNvSpPr/>
            <p:nvPr/>
          </p:nvSpPr>
          <p:spPr bwMode="auto">
            <a:xfrm>
              <a:off x="3301" y="1827"/>
              <a:ext cx="5" cy="5"/>
            </a:xfrm>
            <a:custGeom>
              <a:avLst/>
              <a:gdLst>
                <a:gd name="T0" fmla="*/ 1 w 1"/>
                <a:gd name="T1" fmla="*/ 1 h 1"/>
                <a:gd name="T2" fmla="*/ 0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1"/>
                    <a:pt x="0" y="1"/>
                  </a:cubicBezTo>
                  <a:cubicBezTo>
                    <a:pt x="0" y="1"/>
                    <a:pt x="0" y="1"/>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83"/>
            <p:cNvSpPr/>
            <p:nvPr/>
          </p:nvSpPr>
          <p:spPr bwMode="auto">
            <a:xfrm>
              <a:off x="4036" y="1832"/>
              <a:ext cx="10" cy="9"/>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1" y="1"/>
                    <a:pt x="0" y="1"/>
                  </a:cubicBezTo>
                  <a:cubicBezTo>
                    <a:pt x="0" y="1"/>
                    <a:pt x="2"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84"/>
            <p:cNvSpPr>
              <a:spLocks noEditPoints="1"/>
            </p:cNvSpPr>
            <p:nvPr/>
          </p:nvSpPr>
          <p:spPr bwMode="auto">
            <a:xfrm>
              <a:off x="3423" y="1832"/>
              <a:ext cx="38" cy="28"/>
            </a:xfrm>
            <a:custGeom>
              <a:avLst/>
              <a:gdLst>
                <a:gd name="T0" fmla="*/ 6 w 8"/>
                <a:gd name="T1" fmla="*/ 2 h 6"/>
                <a:gd name="T2" fmla="*/ 6 w 8"/>
                <a:gd name="T3" fmla="*/ 1 h 6"/>
                <a:gd name="T4" fmla="*/ 4 w 8"/>
                <a:gd name="T5" fmla="*/ 0 h 6"/>
                <a:gd name="T6" fmla="*/ 3 w 8"/>
                <a:gd name="T7" fmla="*/ 3 h 6"/>
                <a:gd name="T8" fmla="*/ 4 w 8"/>
                <a:gd name="T9" fmla="*/ 3 h 6"/>
                <a:gd name="T10" fmla="*/ 0 w 8"/>
                <a:gd name="T11" fmla="*/ 4 h 6"/>
                <a:gd name="T12" fmla="*/ 2 w 8"/>
                <a:gd name="T13" fmla="*/ 5 h 6"/>
                <a:gd name="T14" fmla="*/ 0 w 8"/>
                <a:gd name="T15" fmla="*/ 6 h 6"/>
                <a:gd name="T16" fmla="*/ 8 w 8"/>
                <a:gd name="T17" fmla="*/ 1 h 6"/>
                <a:gd name="T18" fmla="*/ 6 w 8"/>
                <a:gd name="T19" fmla="*/ 2 h 6"/>
                <a:gd name="T20" fmla="*/ 4 w 8"/>
                <a:gd name="T21" fmla="*/ 3 h 6"/>
                <a:gd name="T22" fmla="*/ 5 w 8"/>
                <a:gd name="T23" fmla="*/ 2 h 6"/>
                <a:gd name="T24" fmla="*/ 6 w 8"/>
                <a:gd name="T25" fmla="*/ 2 h 6"/>
                <a:gd name="T26" fmla="*/ 4 w 8"/>
                <a:gd name="T2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6">
                  <a:moveTo>
                    <a:pt x="6" y="2"/>
                  </a:moveTo>
                  <a:cubicBezTo>
                    <a:pt x="6" y="1"/>
                    <a:pt x="6" y="1"/>
                    <a:pt x="6" y="1"/>
                  </a:cubicBezTo>
                  <a:cubicBezTo>
                    <a:pt x="5" y="2"/>
                    <a:pt x="5" y="1"/>
                    <a:pt x="4" y="0"/>
                  </a:cubicBezTo>
                  <a:cubicBezTo>
                    <a:pt x="3" y="1"/>
                    <a:pt x="4" y="2"/>
                    <a:pt x="3" y="3"/>
                  </a:cubicBezTo>
                  <a:cubicBezTo>
                    <a:pt x="4" y="3"/>
                    <a:pt x="4" y="3"/>
                    <a:pt x="4" y="3"/>
                  </a:cubicBezTo>
                  <a:cubicBezTo>
                    <a:pt x="3" y="4"/>
                    <a:pt x="1" y="4"/>
                    <a:pt x="0" y="4"/>
                  </a:cubicBezTo>
                  <a:cubicBezTo>
                    <a:pt x="1" y="5"/>
                    <a:pt x="1" y="4"/>
                    <a:pt x="2" y="5"/>
                  </a:cubicBezTo>
                  <a:cubicBezTo>
                    <a:pt x="0" y="6"/>
                    <a:pt x="0" y="6"/>
                    <a:pt x="0" y="6"/>
                  </a:cubicBezTo>
                  <a:cubicBezTo>
                    <a:pt x="2" y="5"/>
                    <a:pt x="6" y="3"/>
                    <a:pt x="8" y="1"/>
                  </a:cubicBezTo>
                  <a:cubicBezTo>
                    <a:pt x="7" y="2"/>
                    <a:pt x="6" y="2"/>
                    <a:pt x="6" y="2"/>
                  </a:cubicBezTo>
                  <a:close/>
                  <a:moveTo>
                    <a:pt x="4" y="3"/>
                  </a:moveTo>
                  <a:cubicBezTo>
                    <a:pt x="4" y="2"/>
                    <a:pt x="5" y="2"/>
                    <a:pt x="5" y="2"/>
                  </a:cubicBezTo>
                  <a:cubicBezTo>
                    <a:pt x="6" y="2"/>
                    <a:pt x="6" y="2"/>
                    <a:pt x="6" y="2"/>
                  </a:cubicBez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85"/>
            <p:cNvSpPr/>
            <p:nvPr/>
          </p:nvSpPr>
          <p:spPr bwMode="auto">
            <a:xfrm>
              <a:off x="3512" y="1837"/>
              <a:ext cx="5" cy="4"/>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86"/>
            <p:cNvSpPr/>
            <p:nvPr/>
          </p:nvSpPr>
          <p:spPr bwMode="auto">
            <a:xfrm>
              <a:off x="3503" y="1846"/>
              <a:ext cx="9" cy="9"/>
            </a:xfrm>
            <a:custGeom>
              <a:avLst/>
              <a:gdLst>
                <a:gd name="T0" fmla="*/ 2 w 2"/>
                <a:gd name="T1" fmla="*/ 1 h 2"/>
                <a:gd name="T2" fmla="*/ 1 w 2"/>
                <a:gd name="T3" fmla="*/ 2 h 2"/>
                <a:gd name="T4" fmla="*/ 2 w 2"/>
                <a:gd name="T5" fmla="*/ 1 h 2"/>
                <a:gd name="T6" fmla="*/ 2 w 2"/>
                <a:gd name="T7" fmla="*/ 1 h 2"/>
                <a:gd name="T8" fmla="*/ 2 w 2"/>
                <a:gd name="T9" fmla="*/ 0 h 2"/>
                <a:gd name="T10" fmla="*/ 0 w 2"/>
                <a:gd name="T11" fmla="*/ 1 h 2"/>
                <a:gd name="T12" fmla="*/ 2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1"/>
                  </a:moveTo>
                  <a:cubicBezTo>
                    <a:pt x="2" y="1"/>
                    <a:pt x="1" y="2"/>
                    <a:pt x="1" y="2"/>
                  </a:cubicBezTo>
                  <a:cubicBezTo>
                    <a:pt x="2" y="1"/>
                    <a:pt x="2" y="1"/>
                    <a:pt x="2" y="1"/>
                  </a:cubicBezTo>
                  <a:cubicBezTo>
                    <a:pt x="2" y="1"/>
                    <a:pt x="2" y="1"/>
                    <a:pt x="2" y="1"/>
                  </a:cubicBezTo>
                  <a:cubicBezTo>
                    <a:pt x="2" y="0"/>
                    <a:pt x="2" y="0"/>
                    <a:pt x="2" y="0"/>
                  </a:cubicBezTo>
                  <a:cubicBezTo>
                    <a:pt x="2" y="1"/>
                    <a:pt x="0" y="1"/>
                    <a:pt x="0" y="1"/>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87"/>
            <p:cNvSpPr/>
            <p:nvPr/>
          </p:nvSpPr>
          <p:spPr bwMode="auto">
            <a:xfrm>
              <a:off x="4041" y="1851"/>
              <a:ext cx="9" cy="4"/>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0" y="0"/>
                  </a:cubicBezTo>
                  <a:cubicBezTo>
                    <a:pt x="1" y="1"/>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88"/>
            <p:cNvSpPr/>
            <p:nvPr/>
          </p:nvSpPr>
          <p:spPr bwMode="auto">
            <a:xfrm>
              <a:off x="4050" y="1846"/>
              <a:ext cx="5"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1" y="0"/>
                  </a:cubicBezTo>
                  <a:cubicBezTo>
                    <a:pt x="1"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89"/>
            <p:cNvSpPr/>
            <p:nvPr/>
          </p:nvSpPr>
          <p:spPr bwMode="auto">
            <a:xfrm>
              <a:off x="4022" y="1855"/>
              <a:ext cx="5"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90"/>
            <p:cNvSpPr/>
            <p:nvPr/>
          </p:nvSpPr>
          <p:spPr bwMode="auto">
            <a:xfrm>
              <a:off x="3475" y="1860"/>
              <a:ext cx="14" cy="5"/>
            </a:xfrm>
            <a:custGeom>
              <a:avLst/>
              <a:gdLst>
                <a:gd name="T0" fmla="*/ 4 w 14"/>
                <a:gd name="T1" fmla="*/ 5 h 5"/>
                <a:gd name="T2" fmla="*/ 14 w 14"/>
                <a:gd name="T3" fmla="*/ 0 h 5"/>
                <a:gd name="T4" fmla="*/ 0 w 14"/>
                <a:gd name="T5" fmla="*/ 5 h 5"/>
                <a:gd name="T6" fmla="*/ 4 w 14"/>
                <a:gd name="T7" fmla="*/ 5 h 5"/>
              </a:gdLst>
              <a:ahLst/>
              <a:cxnLst>
                <a:cxn ang="0">
                  <a:pos x="T0" y="T1"/>
                </a:cxn>
                <a:cxn ang="0">
                  <a:pos x="T2" y="T3"/>
                </a:cxn>
                <a:cxn ang="0">
                  <a:pos x="T4" y="T5"/>
                </a:cxn>
                <a:cxn ang="0">
                  <a:pos x="T6" y="T7"/>
                </a:cxn>
              </a:cxnLst>
              <a:rect l="0" t="0" r="r" b="b"/>
              <a:pathLst>
                <a:path w="14" h="5">
                  <a:moveTo>
                    <a:pt x="4" y="5"/>
                  </a:moveTo>
                  <a:lnTo>
                    <a:pt x="14" y="0"/>
                  </a:lnTo>
                  <a:lnTo>
                    <a:pt x="0" y="5"/>
                  </a:lnTo>
                  <a:lnTo>
                    <a:pt x="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91"/>
            <p:cNvSpPr/>
            <p:nvPr/>
          </p:nvSpPr>
          <p:spPr bwMode="auto">
            <a:xfrm>
              <a:off x="4017" y="1860"/>
              <a:ext cx="5"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92"/>
            <p:cNvSpPr/>
            <p:nvPr/>
          </p:nvSpPr>
          <p:spPr bwMode="auto">
            <a:xfrm>
              <a:off x="3470" y="1865"/>
              <a:ext cx="5" cy="4"/>
            </a:xfrm>
            <a:custGeom>
              <a:avLst/>
              <a:gdLst>
                <a:gd name="T0" fmla="*/ 5 w 5"/>
                <a:gd name="T1" fmla="*/ 4 h 4"/>
                <a:gd name="T2" fmla="*/ 5 w 5"/>
                <a:gd name="T3" fmla="*/ 0 h 4"/>
                <a:gd name="T4" fmla="*/ 0 w 5"/>
                <a:gd name="T5" fmla="*/ 0 h 4"/>
                <a:gd name="T6" fmla="*/ 5 w 5"/>
                <a:gd name="T7" fmla="*/ 4 h 4"/>
              </a:gdLst>
              <a:ahLst/>
              <a:cxnLst>
                <a:cxn ang="0">
                  <a:pos x="T0" y="T1"/>
                </a:cxn>
                <a:cxn ang="0">
                  <a:pos x="T2" y="T3"/>
                </a:cxn>
                <a:cxn ang="0">
                  <a:pos x="T4" y="T5"/>
                </a:cxn>
                <a:cxn ang="0">
                  <a:pos x="T6" y="T7"/>
                </a:cxn>
              </a:cxnLst>
              <a:rect l="0" t="0" r="r" b="b"/>
              <a:pathLst>
                <a:path w="5" h="4">
                  <a:moveTo>
                    <a:pt x="5" y="4"/>
                  </a:moveTo>
                  <a:lnTo>
                    <a:pt x="5" y="0"/>
                  </a:lnTo>
                  <a:lnTo>
                    <a:pt x="0" y="0"/>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93"/>
            <p:cNvSpPr/>
            <p:nvPr/>
          </p:nvSpPr>
          <p:spPr bwMode="auto">
            <a:xfrm>
              <a:off x="4031" y="1865"/>
              <a:ext cx="24" cy="9"/>
            </a:xfrm>
            <a:custGeom>
              <a:avLst/>
              <a:gdLst>
                <a:gd name="T0" fmla="*/ 0 w 5"/>
                <a:gd name="T1" fmla="*/ 1 h 2"/>
                <a:gd name="T2" fmla="*/ 1 w 5"/>
                <a:gd name="T3" fmla="*/ 2 h 2"/>
                <a:gd name="T4" fmla="*/ 5 w 5"/>
                <a:gd name="T5" fmla="*/ 0 h 2"/>
                <a:gd name="T6" fmla="*/ 0 w 5"/>
                <a:gd name="T7" fmla="*/ 1 h 2"/>
                <a:gd name="T8" fmla="*/ 0 w 5"/>
                <a:gd name="T9" fmla="*/ 1 h 2"/>
                <a:gd name="T10" fmla="*/ 0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0" y="1"/>
                  </a:moveTo>
                  <a:cubicBezTo>
                    <a:pt x="0" y="2"/>
                    <a:pt x="1" y="1"/>
                    <a:pt x="1" y="2"/>
                  </a:cubicBezTo>
                  <a:cubicBezTo>
                    <a:pt x="2" y="2"/>
                    <a:pt x="4" y="1"/>
                    <a:pt x="5" y="0"/>
                  </a:cubicBezTo>
                  <a:cubicBezTo>
                    <a:pt x="4" y="1"/>
                    <a:pt x="2" y="2"/>
                    <a:pt x="0" y="1"/>
                  </a:cubicBezTo>
                  <a:cubicBezTo>
                    <a:pt x="0" y="1"/>
                    <a:pt x="0" y="1"/>
                    <a:pt x="0" y="1"/>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94"/>
            <p:cNvSpPr/>
            <p:nvPr/>
          </p:nvSpPr>
          <p:spPr bwMode="auto">
            <a:xfrm>
              <a:off x="4008" y="1874"/>
              <a:ext cx="14" cy="5"/>
            </a:xfrm>
            <a:custGeom>
              <a:avLst/>
              <a:gdLst>
                <a:gd name="T0" fmla="*/ 1 w 3"/>
                <a:gd name="T1" fmla="*/ 0 h 1"/>
                <a:gd name="T2" fmla="*/ 3 w 3"/>
                <a:gd name="T3" fmla="*/ 0 h 1"/>
                <a:gd name="T4" fmla="*/ 1 w 3"/>
                <a:gd name="T5" fmla="*/ 0 h 1"/>
              </a:gdLst>
              <a:ahLst/>
              <a:cxnLst>
                <a:cxn ang="0">
                  <a:pos x="T0" y="T1"/>
                </a:cxn>
                <a:cxn ang="0">
                  <a:pos x="T2" y="T3"/>
                </a:cxn>
                <a:cxn ang="0">
                  <a:pos x="T4" y="T5"/>
                </a:cxn>
              </a:cxnLst>
              <a:rect l="0" t="0" r="r" b="b"/>
              <a:pathLst>
                <a:path w="3" h="1">
                  <a:moveTo>
                    <a:pt x="1" y="0"/>
                  </a:moveTo>
                  <a:cubicBezTo>
                    <a:pt x="1" y="1"/>
                    <a:pt x="2" y="0"/>
                    <a:pt x="3" y="0"/>
                  </a:cubicBezTo>
                  <a:cubicBezTo>
                    <a:pt x="2"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95"/>
            <p:cNvSpPr/>
            <p:nvPr/>
          </p:nvSpPr>
          <p:spPr bwMode="auto">
            <a:xfrm>
              <a:off x="3470" y="1874"/>
              <a:ext cx="5" cy="5"/>
            </a:xfrm>
            <a:custGeom>
              <a:avLst/>
              <a:gdLst>
                <a:gd name="T0" fmla="*/ 0 w 5"/>
                <a:gd name="T1" fmla="*/ 5 h 5"/>
                <a:gd name="T2" fmla="*/ 5 w 5"/>
                <a:gd name="T3" fmla="*/ 0 h 5"/>
                <a:gd name="T4" fmla="*/ 0 w 5"/>
                <a:gd name="T5" fmla="*/ 5 h 5"/>
                <a:gd name="T6" fmla="*/ 0 w 5"/>
                <a:gd name="T7" fmla="*/ 5 h 5"/>
              </a:gdLst>
              <a:ahLst/>
              <a:cxnLst>
                <a:cxn ang="0">
                  <a:pos x="T0" y="T1"/>
                </a:cxn>
                <a:cxn ang="0">
                  <a:pos x="T2" y="T3"/>
                </a:cxn>
                <a:cxn ang="0">
                  <a:pos x="T4" y="T5"/>
                </a:cxn>
                <a:cxn ang="0">
                  <a:pos x="T6" y="T7"/>
                </a:cxn>
              </a:cxnLst>
              <a:rect l="0" t="0" r="r" b="b"/>
              <a:pathLst>
                <a:path w="5" h="5">
                  <a:moveTo>
                    <a:pt x="0" y="5"/>
                  </a:moveTo>
                  <a:lnTo>
                    <a:pt x="5" y="0"/>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96"/>
            <p:cNvSpPr/>
            <p:nvPr/>
          </p:nvSpPr>
          <p:spPr bwMode="auto">
            <a:xfrm>
              <a:off x="4046" y="1879"/>
              <a:ext cx="14" cy="9"/>
            </a:xfrm>
            <a:custGeom>
              <a:avLst/>
              <a:gdLst>
                <a:gd name="T0" fmla="*/ 3 w 3"/>
                <a:gd name="T1" fmla="*/ 0 h 2"/>
                <a:gd name="T2" fmla="*/ 0 w 3"/>
                <a:gd name="T3" fmla="*/ 2 h 2"/>
                <a:gd name="T4" fmla="*/ 1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1" y="2"/>
                    <a:pt x="0" y="2"/>
                  </a:cubicBezTo>
                  <a:cubicBezTo>
                    <a:pt x="1" y="2"/>
                    <a:pt x="1" y="2"/>
                    <a:pt x="1" y="2"/>
                  </a:cubicBezTo>
                  <a:cubicBezTo>
                    <a:pt x="2" y="1"/>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97"/>
            <p:cNvSpPr/>
            <p:nvPr/>
          </p:nvSpPr>
          <p:spPr bwMode="auto">
            <a:xfrm>
              <a:off x="3203" y="1884"/>
              <a:ext cx="42" cy="42"/>
            </a:xfrm>
            <a:custGeom>
              <a:avLst/>
              <a:gdLst>
                <a:gd name="T0" fmla="*/ 9 w 9"/>
                <a:gd name="T1" fmla="*/ 1 h 9"/>
                <a:gd name="T2" fmla="*/ 7 w 9"/>
                <a:gd name="T3" fmla="*/ 2 h 9"/>
                <a:gd name="T4" fmla="*/ 2 w 9"/>
                <a:gd name="T5" fmla="*/ 7 h 9"/>
                <a:gd name="T6" fmla="*/ 1 w 9"/>
                <a:gd name="T7" fmla="*/ 9 h 9"/>
                <a:gd name="T8" fmla="*/ 9 w 9"/>
                <a:gd name="T9" fmla="*/ 1 h 9"/>
              </a:gdLst>
              <a:ahLst/>
              <a:cxnLst>
                <a:cxn ang="0">
                  <a:pos x="T0" y="T1"/>
                </a:cxn>
                <a:cxn ang="0">
                  <a:pos x="T2" y="T3"/>
                </a:cxn>
                <a:cxn ang="0">
                  <a:pos x="T4" y="T5"/>
                </a:cxn>
                <a:cxn ang="0">
                  <a:pos x="T6" y="T7"/>
                </a:cxn>
                <a:cxn ang="0">
                  <a:pos x="T8" y="T9"/>
                </a:cxn>
              </a:cxnLst>
              <a:rect l="0" t="0" r="r" b="b"/>
              <a:pathLst>
                <a:path w="9" h="9">
                  <a:moveTo>
                    <a:pt x="9" y="1"/>
                  </a:moveTo>
                  <a:cubicBezTo>
                    <a:pt x="8" y="0"/>
                    <a:pt x="8" y="2"/>
                    <a:pt x="7" y="2"/>
                  </a:cubicBezTo>
                  <a:cubicBezTo>
                    <a:pt x="6" y="4"/>
                    <a:pt x="4" y="7"/>
                    <a:pt x="2" y="7"/>
                  </a:cubicBezTo>
                  <a:cubicBezTo>
                    <a:pt x="1" y="7"/>
                    <a:pt x="0" y="8"/>
                    <a:pt x="1" y="9"/>
                  </a:cubicBezTo>
                  <a:cubicBezTo>
                    <a:pt x="3" y="6"/>
                    <a:pt x="7" y="4"/>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98"/>
            <p:cNvSpPr/>
            <p:nvPr/>
          </p:nvSpPr>
          <p:spPr bwMode="auto">
            <a:xfrm>
              <a:off x="4134" y="1893"/>
              <a:ext cx="10" cy="9"/>
            </a:xfrm>
            <a:custGeom>
              <a:avLst/>
              <a:gdLst>
                <a:gd name="T0" fmla="*/ 2 w 2"/>
                <a:gd name="T1" fmla="*/ 1 h 2"/>
                <a:gd name="T2" fmla="*/ 1 w 2"/>
                <a:gd name="T3" fmla="*/ 0 h 2"/>
                <a:gd name="T4" fmla="*/ 2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2" y="0"/>
                    <a:pt x="1" y="0"/>
                    <a:pt x="1" y="0"/>
                  </a:cubicBezTo>
                  <a:cubicBezTo>
                    <a:pt x="2" y="1"/>
                    <a:pt x="0" y="2"/>
                    <a:pt x="2" y="2"/>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99"/>
            <p:cNvSpPr/>
            <p:nvPr/>
          </p:nvSpPr>
          <p:spPr bwMode="auto">
            <a:xfrm>
              <a:off x="3386" y="1893"/>
              <a:ext cx="56" cy="38"/>
            </a:xfrm>
            <a:custGeom>
              <a:avLst/>
              <a:gdLst>
                <a:gd name="T0" fmla="*/ 9 w 12"/>
                <a:gd name="T1" fmla="*/ 0 h 8"/>
                <a:gd name="T2" fmla="*/ 3 w 12"/>
                <a:gd name="T3" fmla="*/ 4 h 8"/>
                <a:gd name="T4" fmla="*/ 8 w 12"/>
                <a:gd name="T5" fmla="*/ 2 h 8"/>
                <a:gd name="T6" fmla="*/ 0 w 12"/>
                <a:gd name="T7" fmla="*/ 8 h 8"/>
                <a:gd name="T8" fmla="*/ 3 w 12"/>
                <a:gd name="T9" fmla="*/ 7 h 8"/>
                <a:gd name="T10" fmla="*/ 11 w 12"/>
                <a:gd name="T11" fmla="*/ 2 h 8"/>
                <a:gd name="T12" fmla="*/ 12 w 12"/>
                <a:gd name="T13" fmla="*/ 0 h 8"/>
                <a:gd name="T14" fmla="*/ 8 w 12"/>
                <a:gd name="T15" fmla="*/ 2 h 8"/>
                <a:gd name="T16" fmla="*/ 9 w 1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9" y="0"/>
                  </a:moveTo>
                  <a:cubicBezTo>
                    <a:pt x="7" y="1"/>
                    <a:pt x="5" y="3"/>
                    <a:pt x="3" y="4"/>
                  </a:cubicBezTo>
                  <a:cubicBezTo>
                    <a:pt x="5" y="4"/>
                    <a:pt x="7" y="0"/>
                    <a:pt x="8" y="2"/>
                  </a:cubicBezTo>
                  <a:cubicBezTo>
                    <a:pt x="6" y="5"/>
                    <a:pt x="2" y="6"/>
                    <a:pt x="0" y="8"/>
                  </a:cubicBezTo>
                  <a:cubicBezTo>
                    <a:pt x="1" y="8"/>
                    <a:pt x="2" y="6"/>
                    <a:pt x="3" y="7"/>
                  </a:cubicBezTo>
                  <a:cubicBezTo>
                    <a:pt x="5" y="4"/>
                    <a:pt x="8" y="4"/>
                    <a:pt x="11" y="2"/>
                  </a:cubicBezTo>
                  <a:cubicBezTo>
                    <a:pt x="11" y="1"/>
                    <a:pt x="12" y="1"/>
                    <a:pt x="12" y="0"/>
                  </a:cubicBezTo>
                  <a:cubicBezTo>
                    <a:pt x="11" y="1"/>
                    <a:pt x="10" y="2"/>
                    <a:pt x="8" y="2"/>
                  </a:cubicBezTo>
                  <a:cubicBezTo>
                    <a:pt x="8" y="2"/>
                    <a:pt x="8"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100"/>
            <p:cNvSpPr/>
            <p:nvPr/>
          </p:nvSpPr>
          <p:spPr bwMode="auto">
            <a:xfrm>
              <a:off x="4130" y="1898"/>
              <a:ext cx="4" cy="4"/>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101"/>
            <p:cNvSpPr/>
            <p:nvPr/>
          </p:nvSpPr>
          <p:spPr bwMode="auto">
            <a:xfrm>
              <a:off x="4144" y="1907"/>
              <a:ext cx="0" cy="5"/>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102"/>
            <p:cNvSpPr/>
            <p:nvPr/>
          </p:nvSpPr>
          <p:spPr bwMode="auto">
            <a:xfrm>
              <a:off x="4125" y="1907"/>
              <a:ext cx="9" cy="10"/>
            </a:xfrm>
            <a:custGeom>
              <a:avLst/>
              <a:gdLst>
                <a:gd name="T0" fmla="*/ 1 w 2"/>
                <a:gd name="T1" fmla="*/ 0 h 2"/>
                <a:gd name="T2" fmla="*/ 0 w 2"/>
                <a:gd name="T3" fmla="*/ 2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1"/>
                    <a:pt x="0" y="1"/>
                    <a:pt x="0" y="2"/>
                  </a:cubicBezTo>
                  <a:cubicBezTo>
                    <a:pt x="0" y="2"/>
                    <a:pt x="1" y="2"/>
                    <a:pt x="1" y="2"/>
                  </a:cubicBezTo>
                  <a:cubicBezTo>
                    <a:pt x="1" y="2"/>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103"/>
            <p:cNvSpPr/>
            <p:nvPr/>
          </p:nvSpPr>
          <p:spPr bwMode="auto">
            <a:xfrm>
              <a:off x="4017" y="2034"/>
              <a:ext cx="38" cy="14"/>
            </a:xfrm>
            <a:custGeom>
              <a:avLst/>
              <a:gdLst>
                <a:gd name="T0" fmla="*/ 1 w 8"/>
                <a:gd name="T1" fmla="*/ 2 h 3"/>
                <a:gd name="T2" fmla="*/ 8 w 8"/>
                <a:gd name="T3" fmla="*/ 0 h 3"/>
                <a:gd name="T4" fmla="*/ 0 w 8"/>
                <a:gd name="T5" fmla="*/ 2 h 3"/>
                <a:gd name="T6" fmla="*/ 1 w 8"/>
                <a:gd name="T7" fmla="*/ 2 h 3"/>
              </a:gdLst>
              <a:ahLst/>
              <a:cxnLst>
                <a:cxn ang="0">
                  <a:pos x="T0" y="T1"/>
                </a:cxn>
                <a:cxn ang="0">
                  <a:pos x="T2" y="T3"/>
                </a:cxn>
                <a:cxn ang="0">
                  <a:pos x="T4" y="T5"/>
                </a:cxn>
                <a:cxn ang="0">
                  <a:pos x="T6" y="T7"/>
                </a:cxn>
              </a:cxnLst>
              <a:rect l="0" t="0" r="r" b="b"/>
              <a:pathLst>
                <a:path w="8" h="3">
                  <a:moveTo>
                    <a:pt x="1" y="2"/>
                  </a:moveTo>
                  <a:cubicBezTo>
                    <a:pt x="3" y="2"/>
                    <a:pt x="6" y="2"/>
                    <a:pt x="8" y="0"/>
                  </a:cubicBezTo>
                  <a:cubicBezTo>
                    <a:pt x="5" y="2"/>
                    <a:pt x="2" y="0"/>
                    <a:pt x="0" y="2"/>
                  </a:cubicBezTo>
                  <a:cubicBezTo>
                    <a:pt x="1" y="3"/>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104"/>
            <p:cNvSpPr/>
            <p:nvPr/>
          </p:nvSpPr>
          <p:spPr bwMode="auto">
            <a:xfrm>
              <a:off x="3994" y="2043"/>
              <a:ext cx="5" cy="0"/>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105"/>
            <p:cNvSpPr/>
            <p:nvPr/>
          </p:nvSpPr>
          <p:spPr bwMode="auto">
            <a:xfrm>
              <a:off x="3980" y="2043"/>
              <a:ext cx="5" cy="5"/>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106"/>
            <p:cNvSpPr/>
            <p:nvPr/>
          </p:nvSpPr>
          <p:spPr bwMode="auto">
            <a:xfrm>
              <a:off x="4003" y="2048"/>
              <a:ext cx="10" cy="5"/>
            </a:xfrm>
            <a:custGeom>
              <a:avLst/>
              <a:gdLst>
                <a:gd name="T0" fmla="*/ 2 w 2"/>
                <a:gd name="T1" fmla="*/ 1 h 1"/>
                <a:gd name="T2" fmla="*/ 2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1" y="0"/>
                    <a:pt x="0" y="0"/>
                    <a:pt x="0" y="1"/>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3" name="Freeform 107"/>
            <p:cNvSpPr/>
            <p:nvPr/>
          </p:nvSpPr>
          <p:spPr bwMode="auto">
            <a:xfrm>
              <a:off x="3985" y="2053"/>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4" name="Freeform 108"/>
            <p:cNvSpPr/>
            <p:nvPr/>
          </p:nvSpPr>
          <p:spPr bwMode="auto">
            <a:xfrm>
              <a:off x="3096" y="2105"/>
              <a:ext cx="9" cy="18"/>
            </a:xfrm>
            <a:custGeom>
              <a:avLst/>
              <a:gdLst>
                <a:gd name="T0" fmla="*/ 2 w 2"/>
                <a:gd name="T1" fmla="*/ 0 h 4"/>
                <a:gd name="T2" fmla="*/ 1 w 2"/>
                <a:gd name="T3" fmla="*/ 0 h 4"/>
                <a:gd name="T4" fmla="*/ 0 w 2"/>
                <a:gd name="T5" fmla="*/ 3 h 4"/>
                <a:gd name="T6" fmla="*/ 1 w 2"/>
                <a:gd name="T7" fmla="*/ 3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cubicBezTo>
                    <a:pt x="2" y="0"/>
                    <a:pt x="2" y="0"/>
                    <a:pt x="1" y="0"/>
                  </a:cubicBezTo>
                  <a:cubicBezTo>
                    <a:pt x="2" y="1"/>
                    <a:pt x="0" y="2"/>
                    <a:pt x="0" y="3"/>
                  </a:cubicBezTo>
                  <a:cubicBezTo>
                    <a:pt x="1" y="3"/>
                    <a:pt x="2" y="4"/>
                    <a:pt x="1" y="3"/>
                  </a:cubicBezTo>
                  <a:cubicBezTo>
                    <a:pt x="1" y="2"/>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5" name="Freeform 109"/>
            <p:cNvSpPr/>
            <p:nvPr/>
          </p:nvSpPr>
          <p:spPr bwMode="auto">
            <a:xfrm>
              <a:off x="3128" y="2105"/>
              <a:ext cx="5" cy="4"/>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0" y="1"/>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6" name="Freeform 110"/>
            <p:cNvSpPr/>
            <p:nvPr/>
          </p:nvSpPr>
          <p:spPr bwMode="auto">
            <a:xfrm>
              <a:off x="3170" y="2114"/>
              <a:ext cx="0" cy="14"/>
            </a:xfrm>
            <a:custGeom>
              <a:avLst/>
              <a:gdLst>
                <a:gd name="T0" fmla="*/ 1 h 3"/>
                <a:gd name="T1" fmla="*/ 1 h 3"/>
                <a:gd name="T2" fmla="*/ 1 h 3"/>
              </a:gdLst>
              <a:ahLst/>
              <a:cxnLst>
                <a:cxn ang="0">
                  <a:pos x="0" y="T0"/>
                </a:cxn>
                <a:cxn ang="0">
                  <a:pos x="0" y="T1"/>
                </a:cxn>
                <a:cxn ang="0">
                  <a:pos x="0" y="T2"/>
                </a:cxn>
              </a:cxnLst>
              <a:rect l="0" t="0" r="r" b="b"/>
              <a:pathLst>
                <a:path h="3">
                  <a:moveTo>
                    <a:pt x="0" y="1"/>
                  </a:moveTo>
                  <a:cubicBezTo>
                    <a:pt x="0" y="1"/>
                    <a:pt x="0" y="1"/>
                    <a:pt x="0" y="1"/>
                  </a:cubicBezTo>
                  <a:cubicBezTo>
                    <a:pt x="0" y="3"/>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Freeform 111"/>
            <p:cNvSpPr/>
            <p:nvPr/>
          </p:nvSpPr>
          <p:spPr bwMode="auto">
            <a:xfrm>
              <a:off x="3952" y="2152"/>
              <a:ext cx="5" cy="4"/>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0"/>
                    <a:pt x="1" y="1"/>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8" name="Freeform 112"/>
            <p:cNvSpPr/>
            <p:nvPr/>
          </p:nvSpPr>
          <p:spPr bwMode="auto">
            <a:xfrm>
              <a:off x="3933" y="2152"/>
              <a:ext cx="10" cy="4"/>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2" y="1"/>
                    <a:pt x="2" y="1"/>
                    <a:pt x="2" y="1"/>
                  </a:cubicBezTo>
                  <a:cubicBezTo>
                    <a:pt x="1" y="1"/>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9" name="Freeform 113"/>
            <p:cNvSpPr/>
            <p:nvPr/>
          </p:nvSpPr>
          <p:spPr bwMode="auto">
            <a:xfrm>
              <a:off x="3086" y="2156"/>
              <a:ext cx="14" cy="38"/>
            </a:xfrm>
            <a:custGeom>
              <a:avLst/>
              <a:gdLst>
                <a:gd name="T0" fmla="*/ 2 w 3"/>
                <a:gd name="T1" fmla="*/ 6 h 8"/>
                <a:gd name="T2" fmla="*/ 0 w 3"/>
                <a:gd name="T3" fmla="*/ 0 h 8"/>
                <a:gd name="T4" fmla="*/ 0 w 3"/>
                <a:gd name="T5" fmla="*/ 0 h 8"/>
                <a:gd name="T6" fmla="*/ 3 w 3"/>
                <a:gd name="T7" fmla="*/ 8 h 8"/>
                <a:gd name="T8" fmla="*/ 2 w 3"/>
                <a:gd name="T9" fmla="*/ 6 h 8"/>
              </a:gdLst>
              <a:ahLst/>
              <a:cxnLst>
                <a:cxn ang="0">
                  <a:pos x="T0" y="T1"/>
                </a:cxn>
                <a:cxn ang="0">
                  <a:pos x="T2" y="T3"/>
                </a:cxn>
                <a:cxn ang="0">
                  <a:pos x="T4" y="T5"/>
                </a:cxn>
                <a:cxn ang="0">
                  <a:pos x="T6" y="T7"/>
                </a:cxn>
                <a:cxn ang="0">
                  <a:pos x="T8" y="T9"/>
                </a:cxn>
              </a:cxnLst>
              <a:rect l="0" t="0" r="r" b="b"/>
              <a:pathLst>
                <a:path w="3" h="8">
                  <a:moveTo>
                    <a:pt x="2" y="6"/>
                  </a:moveTo>
                  <a:cubicBezTo>
                    <a:pt x="2" y="4"/>
                    <a:pt x="1" y="1"/>
                    <a:pt x="0" y="0"/>
                  </a:cubicBezTo>
                  <a:cubicBezTo>
                    <a:pt x="0" y="0"/>
                    <a:pt x="0" y="0"/>
                    <a:pt x="0" y="0"/>
                  </a:cubicBezTo>
                  <a:cubicBezTo>
                    <a:pt x="2" y="2"/>
                    <a:pt x="0" y="6"/>
                    <a:pt x="3" y="8"/>
                  </a:cubicBezTo>
                  <a:cubicBezTo>
                    <a:pt x="3" y="7"/>
                    <a:pt x="3"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114"/>
            <p:cNvSpPr/>
            <p:nvPr/>
          </p:nvSpPr>
          <p:spPr bwMode="auto">
            <a:xfrm>
              <a:off x="3929" y="2170"/>
              <a:ext cx="4"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1" name="Freeform 115"/>
            <p:cNvSpPr/>
            <p:nvPr/>
          </p:nvSpPr>
          <p:spPr bwMode="auto">
            <a:xfrm>
              <a:off x="3152" y="2194"/>
              <a:ext cx="14" cy="14"/>
            </a:xfrm>
            <a:custGeom>
              <a:avLst/>
              <a:gdLst>
                <a:gd name="T0" fmla="*/ 0 w 3"/>
                <a:gd name="T1" fmla="*/ 2 h 3"/>
                <a:gd name="T2" fmla="*/ 1 w 3"/>
                <a:gd name="T3" fmla="*/ 3 h 3"/>
                <a:gd name="T4" fmla="*/ 2 w 3"/>
                <a:gd name="T5" fmla="*/ 2 h 3"/>
                <a:gd name="T6" fmla="*/ 2 w 3"/>
                <a:gd name="T7" fmla="*/ 2 h 3"/>
                <a:gd name="T8" fmla="*/ 3 w 3"/>
                <a:gd name="T9" fmla="*/ 1 h 3"/>
                <a:gd name="T10" fmla="*/ 0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0" y="2"/>
                  </a:moveTo>
                  <a:cubicBezTo>
                    <a:pt x="0" y="2"/>
                    <a:pt x="0" y="3"/>
                    <a:pt x="1" y="3"/>
                  </a:cubicBezTo>
                  <a:cubicBezTo>
                    <a:pt x="1" y="2"/>
                    <a:pt x="2" y="3"/>
                    <a:pt x="2" y="2"/>
                  </a:cubicBezTo>
                  <a:cubicBezTo>
                    <a:pt x="3" y="2"/>
                    <a:pt x="2" y="2"/>
                    <a:pt x="2" y="2"/>
                  </a:cubicBezTo>
                  <a:cubicBezTo>
                    <a:pt x="3" y="1"/>
                    <a:pt x="3" y="1"/>
                    <a:pt x="3" y="1"/>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2" name="Freeform 116"/>
            <p:cNvSpPr/>
            <p:nvPr/>
          </p:nvSpPr>
          <p:spPr bwMode="auto">
            <a:xfrm>
              <a:off x="3835" y="2217"/>
              <a:ext cx="5" cy="0"/>
            </a:xfrm>
            <a:custGeom>
              <a:avLst/>
              <a:gdLst>
                <a:gd name="T0" fmla="*/ 5 w 5"/>
                <a:gd name="T1" fmla="*/ 0 w 5"/>
                <a:gd name="T2" fmla="*/ 5 w 5"/>
                <a:gd name="T3" fmla="*/ 5 w 5"/>
              </a:gdLst>
              <a:ahLst/>
              <a:cxnLst>
                <a:cxn ang="0">
                  <a:pos x="T0" y="0"/>
                </a:cxn>
                <a:cxn ang="0">
                  <a:pos x="T1" y="0"/>
                </a:cxn>
                <a:cxn ang="0">
                  <a:pos x="T2" y="0"/>
                </a:cxn>
                <a:cxn ang="0">
                  <a:pos x="T3" y="0"/>
                </a:cxn>
              </a:cxnLst>
              <a:rect l="0" t="0" r="r" b="b"/>
              <a:pathLst>
                <a:path w="5">
                  <a:moveTo>
                    <a:pt x="5" y="0"/>
                  </a:moveTo>
                  <a:lnTo>
                    <a:pt x="0"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117"/>
            <p:cNvSpPr/>
            <p:nvPr/>
          </p:nvSpPr>
          <p:spPr bwMode="auto">
            <a:xfrm>
              <a:off x="3184" y="2213"/>
              <a:ext cx="15" cy="14"/>
            </a:xfrm>
            <a:custGeom>
              <a:avLst/>
              <a:gdLst>
                <a:gd name="T0" fmla="*/ 3 w 3"/>
                <a:gd name="T1" fmla="*/ 2 h 3"/>
                <a:gd name="T2" fmla="*/ 0 w 3"/>
                <a:gd name="T3" fmla="*/ 3 h 3"/>
                <a:gd name="T4" fmla="*/ 2 w 3"/>
                <a:gd name="T5" fmla="*/ 3 h 3"/>
                <a:gd name="T6" fmla="*/ 3 w 3"/>
                <a:gd name="T7" fmla="*/ 2 h 3"/>
              </a:gdLst>
              <a:ahLst/>
              <a:cxnLst>
                <a:cxn ang="0">
                  <a:pos x="T0" y="T1"/>
                </a:cxn>
                <a:cxn ang="0">
                  <a:pos x="T2" y="T3"/>
                </a:cxn>
                <a:cxn ang="0">
                  <a:pos x="T4" y="T5"/>
                </a:cxn>
                <a:cxn ang="0">
                  <a:pos x="T6" y="T7"/>
                </a:cxn>
              </a:cxnLst>
              <a:rect l="0" t="0" r="r" b="b"/>
              <a:pathLst>
                <a:path w="3" h="3">
                  <a:moveTo>
                    <a:pt x="3" y="2"/>
                  </a:moveTo>
                  <a:cubicBezTo>
                    <a:pt x="2" y="0"/>
                    <a:pt x="1" y="2"/>
                    <a:pt x="0" y="3"/>
                  </a:cubicBezTo>
                  <a:cubicBezTo>
                    <a:pt x="1" y="3"/>
                    <a:pt x="1" y="3"/>
                    <a:pt x="2" y="3"/>
                  </a:cubicBezTo>
                  <a:cubicBezTo>
                    <a:pt x="3" y="3"/>
                    <a:pt x="3"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118"/>
            <p:cNvSpPr/>
            <p:nvPr/>
          </p:nvSpPr>
          <p:spPr bwMode="auto">
            <a:xfrm>
              <a:off x="3840" y="2217"/>
              <a:ext cx="9" cy="10"/>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2" y="1"/>
                    <a:pt x="2" y="1"/>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119"/>
            <p:cNvSpPr/>
            <p:nvPr/>
          </p:nvSpPr>
          <p:spPr bwMode="auto">
            <a:xfrm>
              <a:off x="3133" y="2217"/>
              <a:ext cx="9" cy="15"/>
            </a:xfrm>
            <a:custGeom>
              <a:avLst/>
              <a:gdLst>
                <a:gd name="T0" fmla="*/ 0 w 2"/>
                <a:gd name="T1" fmla="*/ 2 h 3"/>
                <a:gd name="T2" fmla="*/ 1 w 2"/>
                <a:gd name="T3" fmla="*/ 3 h 3"/>
                <a:gd name="T4" fmla="*/ 0 w 2"/>
                <a:gd name="T5" fmla="*/ 2 h 3"/>
              </a:gdLst>
              <a:ahLst/>
              <a:cxnLst>
                <a:cxn ang="0">
                  <a:pos x="T0" y="T1"/>
                </a:cxn>
                <a:cxn ang="0">
                  <a:pos x="T2" y="T3"/>
                </a:cxn>
                <a:cxn ang="0">
                  <a:pos x="T4" y="T5"/>
                </a:cxn>
              </a:cxnLst>
              <a:rect l="0" t="0" r="r" b="b"/>
              <a:pathLst>
                <a:path w="2" h="3">
                  <a:moveTo>
                    <a:pt x="0" y="2"/>
                  </a:moveTo>
                  <a:cubicBezTo>
                    <a:pt x="1" y="3"/>
                    <a:pt x="1" y="3"/>
                    <a:pt x="1" y="3"/>
                  </a:cubicBezTo>
                  <a:cubicBezTo>
                    <a:pt x="2" y="2"/>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Freeform 120"/>
            <p:cNvSpPr/>
            <p:nvPr/>
          </p:nvSpPr>
          <p:spPr bwMode="auto">
            <a:xfrm>
              <a:off x="3868" y="2232"/>
              <a:ext cx="9" cy="4"/>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1" y="0"/>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Freeform 121"/>
            <p:cNvSpPr/>
            <p:nvPr/>
          </p:nvSpPr>
          <p:spPr bwMode="auto">
            <a:xfrm>
              <a:off x="3142" y="2232"/>
              <a:ext cx="14" cy="14"/>
            </a:xfrm>
            <a:custGeom>
              <a:avLst/>
              <a:gdLst>
                <a:gd name="T0" fmla="*/ 2 w 3"/>
                <a:gd name="T1" fmla="*/ 1 h 3"/>
                <a:gd name="T2" fmla="*/ 2 w 3"/>
                <a:gd name="T3" fmla="*/ 1 h 3"/>
                <a:gd name="T4" fmla="*/ 0 w 3"/>
                <a:gd name="T5" fmla="*/ 1 h 3"/>
                <a:gd name="T6" fmla="*/ 2 w 3"/>
                <a:gd name="T7" fmla="*/ 2 h 3"/>
                <a:gd name="T8" fmla="*/ 2 w 3"/>
                <a:gd name="T9" fmla="*/ 2 h 3"/>
                <a:gd name="T10" fmla="*/ 3 w 3"/>
                <a:gd name="T11" fmla="*/ 3 h 3"/>
                <a:gd name="T12" fmla="*/ 2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1"/>
                  </a:moveTo>
                  <a:cubicBezTo>
                    <a:pt x="2" y="1"/>
                    <a:pt x="2" y="1"/>
                    <a:pt x="2" y="1"/>
                  </a:cubicBezTo>
                  <a:cubicBezTo>
                    <a:pt x="2" y="0"/>
                    <a:pt x="1" y="1"/>
                    <a:pt x="0" y="1"/>
                  </a:cubicBezTo>
                  <a:cubicBezTo>
                    <a:pt x="2" y="2"/>
                    <a:pt x="2" y="2"/>
                    <a:pt x="2" y="2"/>
                  </a:cubicBezTo>
                  <a:cubicBezTo>
                    <a:pt x="2" y="2"/>
                    <a:pt x="2" y="2"/>
                    <a:pt x="2" y="2"/>
                  </a:cubicBezTo>
                  <a:cubicBezTo>
                    <a:pt x="2" y="2"/>
                    <a:pt x="2" y="3"/>
                    <a:pt x="3" y="3"/>
                  </a:cubicBezTo>
                  <a:cubicBezTo>
                    <a:pt x="3" y="2"/>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Freeform 122"/>
            <p:cNvSpPr/>
            <p:nvPr/>
          </p:nvSpPr>
          <p:spPr bwMode="auto">
            <a:xfrm>
              <a:off x="3250" y="2279"/>
              <a:ext cx="19" cy="4"/>
            </a:xfrm>
            <a:custGeom>
              <a:avLst/>
              <a:gdLst>
                <a:gd name="T0" fmla="*/ 0 w 19"/>
                <a:gd name="T1" fmla="*/ 0 h 4"/>
                <a:gd name="T2" fmla="*/ 0 w 19"/>
                <a:gd name="T3" fmla="*/ 0 h 4"/>
                <a:gd name="T4" fmla="*/ 19 w 19"/>
                <a:gd name="T5" fmla="*/ 4 h 4"/>
                <a:gd name="T6" fmla="*/ 0 w 19"/>
                <a:gd name="T7" fmla="*/ 0 h 4"/>
              </a:gdLst>
              <a:ahLst/>
              <a:cxnLst>
                <a:cxn ang="0">
                  <a:pos x="T0" y="T1"/>
                </a:cxn>
                <a:cxn ang="0">
                  <a:pos x="T2" y="T3"/>
                </a:cxn>
                <a:cxn ang="0">
                  <a:pos x="T4" y="T5"/>
                </a:cxn>
                <a:cxn ang="0">
                  <a:pos x="T6" y="T7"/>
                </a:cxn>
              </a:cxnLst>
              <a:rect l="0" t="0" r="r" b="b"/>
              <a:pathLst>
                <a:path w="19" h="4">
                  <a:moveTo>
                    <a:pt x="0" y="0"/>
                  </a:moveTo>
                  <a:lnTo>
                    <a:pt x="0" y="0"/>
                  </a:lnTo>
                  <a:lnTo>
                    <a:pt x="19"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123"/>
            <p:cNvSpPr/>
            <p:nvPr/>
          </p:nvSpPr>
          <p:spPr bwMode="auto">
            <a:xfrm>
              <a:off x="3227" y="2279"/>
              <a:ext cx="93" cy="51"/>
            </a:xfrm>
            <a:custGeom>
              <a:avLst/>
              <a:gdLst>
                <a:gd name="T0" fmla="*/ 18 w 20"/>
                <a:gd name="T1" fmla="*/ 4 h 11"/>
                <a:gd name="T2" fmla="*/ 13 w 20"/>
                <a:gd name="T3" fmla="*/ 6 h 11"/>
                <a:gd name="T4" fmla="*/ 11 w 20"/>
                <a:gd name="T5" fmla="*/ 5 h 11"/>
                <a:gd name="T6" fmla="*/ 15 w 20"/>
                <a:gd name="T7" fmla="*/ 1 h 11"/>
                <a:gd name="T8" fmla="*/ 12 w 20"/>
                <a:gd name="T9" fmla="*/ 0 h 11"/>
                <a:gd name="T10" fmla="*/ 10 w 20"/>
                <a:gd name="T11" fmla="*/ 1 h 11"/>
                <a:gd name="T12" fmla="*/ 6 w 20"/>
                <a:gd name="T13" fmla="*/ 1 h 11"/>
                <a:gd name="T14" fmla="*/ 6 w 20"/>
                <a:gd name="T15" fmla="*/ 2 h 11"/>
                <a:gd name="T16" fmla="*/ 5 w 20"/>
                <a:gd name="T17" fmla="*/ 1 h 11"/>
                <a:gd name="T18" fmla="*/ 0 w 20"/>
                <a:gd name="T19" fmla="*/ 1 h 11"/>
                <a:gd name="T20" fmla="*/ 0 w 20"/>
                <a:gd name="T21" fmla="*/ 2 h 11"/>
                <a:gd name="T22" fmla="*/ 4 w 20"/>
                <a:gd name="T23" fmla="*/ 4 h 11"/>
                <a:gd name="T24" fmla="*/ 9 w 20"/>
                <a:gd name="T25" fmla="*/ 7 h 11"/>
                <a:gd name="T26" fmla="*/ 8 w 20"/>
                <a:gd name="T27" fmla="*/ 8 h 11"/>
                <a:gd name="T28" fmla="*/ 9 w 20"/>
                <a:gd name="T29" fmla="*/ 10 h 11"/>
                <a:gd name="T30" fmla="*/ 9 w 20"/>
                <a:gd name="T31" fmla="*/ 10 h 11"/>
                <a:gd name="T32" fmla="*/ 16 w 20"/>
                <a:gd name="T33" fmla="*/ 9 h 11"/>
                <a:gd name="T34" fmla="*/ 18 w 20"/>
                <a:gd name="T35"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1">
                  <a:moveTo>
                    <a:pt x="18" y="4"/>
                  </a:moveTo>
                  <a:cubicBezTo>
                    <a:pt x="16" y="4"/>
                    <a:pt x="15" y="5"/>
                    <a:pt x="13" y="6"/>
                  </a:cubicBezTo>
                  <a:cubicBezTo>
                    <a:pt x="13" y="5"/>
                    <a:pt x="11" y="6"/>
                    <a:pt x="11" y="5"/>
                  </a:cubicBezTo>
                  <a:cubicBezTo>
                    <a:pt x="13" y="4"/>
                    <a:pt x="14" y="2"/>
                    <a:pt x="15" y="1"/>
                  </a:cubicBezTo>
                  <a:cubicBezTo>
                    <a:pt x="12" y="0"/>
                    <a:pt x="12" y="0"/>
                    <a:pt x="12" y="0"/>
                  </a:cubicBezTo>
                  <a:cubicBezTo>
                    <a:pt x="11" y="1"/>
                    <a:pt x="10" y="0"/>
                    <a:pt x="10" y="1"/>
                  </a:cubicBezTo>
                  <a:cubicBezTo>
                    <a:pt x="9" y="3"/>
                    <a:pt x="7" y="2"/>
                    <a:pt x="6" y="1"/>
                  </a:cubicBezTo>
                  <a:cubicBezTo>
                    <a:pt x="6" y="2"/>
                    <a:pt x="6" y="2"/>
                    <a:pt x="6" y="2"/>
                  </a:cubicBezTo>
                  <a:cubicBezTo>
                    <a:pt x="5" y="2"/>
                    <a:pt x="5" y="1"/>
                    <a:pt x="5" y="1"/>
                  </a:cubicBezTo>
                  <a:cubicBezTo>
                    <a:pt x="3" y="1"/>
                    <a:pt x="2" y="2"/>
                    <a:pt x="0" y="1"/>
                  </a:cubicBezTo>
                  <a:cubicBezTo>
                    <a:pt x="0" y="2"/>
                    <a:pt x="0" y="2"/>
                    <a:pt x="0" y="2"/>
                  </a:cubicBezTo>
                  <a:cubicBezTo>
                    <a:pt x="1" y="3"/>
                    <a:pt x="3" y="3"/>
                    <a:pt x="4" y="4"/>
                  </a:cubicBezTo>
                  <a:cubicBezTo>
                    <a:pt x="6" y="5"/>
                    <a:pt x="9" y="5"/>
                    <a:pt x="9" y="7"/>
                  </a:cubicBezTo>
                  <a:cubicBezTo>
                    <a:pt x="9" y="8"/>
                    <a:pt x="8" y="8"/>
                    <a:pt x="8" y="8"/>
                  </a:cubicBezTo>
                  <a:cubicBezTo>
                    <a:pt x="8" y="9"/>
                    <a:pt x="10" y="10"/>
                    <a:pt x="9" y="10"/>
                  </a:cubicBezTo>
                  <a:cubicBezTo>
                    <a:pt x="9" y="10"/>
                    <a:pt x="9" y="10"/>
                    <a:pt x="9" y="10"/>
                  </a:cubicBezTo>
                  <a:cubicBezTo>
                    <a:pt x="11" y="7"/>
                    <a:pt x="14" y="11"/>
                    <a:pt x="16" y="9"/>
                  </a:cubicBezTo>
                  <a:cubicBezTo>
                    <a:pt x="12" y="5"/>
                    <a:pt x="20" y="7"/>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Freeform 124"/>
            <p:cNvSpPr/>
            <p:nvPr/>
          </p:nvSpPr>
          <p:spPr bwMode="auto">
            <a:xfrm>
              <a:off x="3769" y="2279"/>
              <a:ext cx="5" cy="4"/>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125"/>
            <p:cNvSpPr/>
            <p:nvPr/>
          </p:nvSpPr>
          <p:spPr bwMode="auto">
            <a:xfrm>
              <a:off x="3311" y="2316"/>
              <a:ext cx="5" cy="0"/>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Freeform 126"/>
            <p:cNvSpPr/>
            <p:nvPr/>
          </p:nvSpPr>
          <p:spPr bwMode="auto">
            <a:xfrm>
              <a:off x="3231" y="2330"/>
              <a:ext cx="52" cy="29"/>
            </a:xfrm>
            <a:custGeom>
              <a:avLst/>
              <a:gdLst>
                <a:gd name="T0" fmla="*/ 6 w 11"/>
                <a:gd name="T1" fmla="*/ 1 h 6"/>
                <a:gd name="T2" fmla="*/ 6 w 11"/>
                <a:gd name="T3" fmla="*/ 1 h 6"/>
                <a:gd name="T4" fmla="*/ 1 w 11"/>
                <a:gd name="T5" fmla="*/ 0 h 6"/>
                <a:gd name="T6" fmla="*/ 1 w 11"/>
                <a:gd name="T7" fmla="*/ 2 h 6"/>
                <a:gd name="T8" fmla="*/ 0 w 11"/>
                <a:gd name="T9" fmla="*/ 3 h 6"/>
                <a:gd name="T10" fmla="*/ 5 w 11"/>
                <a:gd name="T11" fmla="*/ 4 h 6"/>
                <a:gd name="T12" fmla="*/ 4 w 11"/>
                <a:gd name="T13" fmla="*/ 5 h 6"/>
                <a:gd name="T14" fmla="*/ 5 w 11"/>
                <a:gd name="T15" fmla="*/ 6 h 6"/>
                <a:gd name="T16" fmla="*/ 5 w 11"/>
                <a:gd name="T17" fmla="*/ 4 h 6"/>
                <a:gd name="T18" fmla="*/ 8 w 11"/>
                <a:gd name="T19" fmla="*/ 5 h 6"/>
                <a:gd name="T20" fmla="*/ 10 w 11"/>
                <a:gd name="T21" fmla="*/ 4 h 6"/>
                <a:gd name="T22" fmla="*/ 6 w 11"/>
                <a:gd name="T2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6" y="1"/>
                  </a:moveTo>
                  <a:cubicBezTo>
                    <a:pt x="6" y="1"/>
                    <a:pt x="6" y="1"/>
                    <a:pt x="6" y="1"/>
                  </a:cubicBezTo>
                  <a:cubicBezTo>
                    <a:pt x="5" y="0"/>
                    <a:pt x="3" y="1"/>
                    <a:pt x="1" y="0"/>
                  </a:cubicBezTo>
                  <a:cubicBezTo>
                    <a:pt x="1" y="2"/>
                    <a:pt x="1" y="2"/>
                    <a:pt x="1" y="2"/>
                  </a:cubicBezTo>
                  <a:cubicBezTo>
                    <a:pt x="0" y="1"/>
                    <a:pt x="1" y="3"/>
                    <a:pt x="0" y="3"/>
                  </a:cubicBezTo>
                  <a:cubicBezTo>
                    <a:pt x="2" y="4"/>
                    <a:pt x="3" y="3"/>
                    <a:pt x="5" y="4"/>
                  </a:cubicBezTo>
                  <a:cubicBezTo>
                    <a:pt x="4" y="5"/>
                    <a:pt x="4" y="5"/>
                    <a:pt x="4" y="5"/>
                  </a:cubicBezTo>
                  <a:cubicBezTo>
                    <a:pt x="5" y="6"/>
                    <a:pt x="5" y="6"/>
                    <a:pt x="5" y="6"/>
                  </a:cubicBezTo>
                  <a:cubicBezTo>
                    <a:pt x="5" y="4"/>
                    <a:pt x="5" y="4"/>
                    <a:pt x="5" y="4"/>
                  </a:cubicBezTo>
                  <a:cubicBezTo>
                    <a:pt x="6" y="5"/>
                    <a:pt x="8" y="4"/>
                    <a:pt x="8" y="5"/>
                  </a:cubicBezTo>
                  <a:cubicBezTo>
                    <a:pt x="9" y="5"/>
                    <a:pt x="9" y="4"/>
                    <a:pt x="10" y="4"/>
                  </a:cubicBezTo>
                  <a:cubicBezTo>
                    <a:pt x="11" y="1"/>
                    <a:pt x="7" y="3"/>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Freeform 127"/>
            <p:cNvSpPr/>
            <p:nvPr/>
          </p:nvSpPr>
          <p:spPr bwMode="auto">
            <a:xfrm>
              <a:off x="3156" y="2335"/>
              <a:ext cx="19" cy="24"/>
            </a:xfrm>
            <a:custGeom>
              <a:avLst/>
              <a:gdLst>
                <a:gd name="T0" fmla="*/ 3 w 4"/>
                <a:gd name="T1" fmla="*/ 0 h 5"/>
                <a:gd name="T2" fmla="*/ 1 w 4"/>
                <a:gd name="T3" fmla="*/ 0 h 5"/>
                <a:gd name="T4" fmla="*/ 1 w 4"/>
                <a:gd name="T5" fmla="*/ 1 h 5"/>
                <a:gd name="T6" fmla="*/ 0 w 4"/>
                <a:gd name="T7" fmla="*/ 1 h 5"/>
                <a:gd name="T8" fmla="*/ 0 w 4"/>
                <a:gd name="T9" fmla="*/ 2 h 5"/>
                <a:gd name="T10" fmla="*/ 0 w 4"/>
                <a:gd name="T11" fmla="*/ 3 h 5"/>
                <a:gd name="T12" fmla="*/ 3 w 4"/>
                <a:gd name="T13" fmla="*/ 3 h 5"/>
                <a:gd name="T14" fmla="*/ 3 w 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3" y="0"/>
                  </a:moveTo>
                  <a:cubicBezTo>
                    <a:pt x="1" y="0"/>
                    <a:pt x="1" y="0"/>
                    <a:pt x="1" y="0"/>
                  </a:cubicBezTo>
                  <a:cubicBezTo>
                    <a:pt x="1" y="1"/>
                    <a:pt x="1" y="1"/>
                    <a:pt x="1" y="1"/>
                  </a:cubicBezTo>
                  <a:cubicBezTo>
                    <a:pt x="1" y="1"/>
                    <a:pt x="0" y="1"/>
                    <a:pt x="0" y="1"/>
                  </a:cubicBezTo>
                  <a:cubicBezTo>
                    <a:pt x="0" y="2"/>
                    <a:pt x="0" y="2"/>
                    <a:pt x="0" y="2"/>
                  </a:cubicBezTo>
                  <a:cubicBezTo>
                    <a:pt x="0" y="2"/>
                    <a:pt x="0" y="3"/>
                    <a:pt x="0" y="3"/>
                  </a:cubicBezTo>
                  <a:cubicBezTo>
                    <a:pt x="1" y="5"/>
                    <a:pt x="2" y="3"/>
                    <a:pt x="3" y="3"/>
                  </a:cubicBezTo>
                  <a:cubicBezTo>
                    <a:pt x="4"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128"/>
            <p:cNvSpPr/>
            <p:nvPr/>
          </p:nvSpPr>
          <p:spPr bwMode="auto">
            <a:xfrm>
              <a:off x="3203" y="2344"/>
              <a:ext cx="19" cy="10"/>
            </a:xfrm>
            <a:custGeom>
              <a:avLst/>
              <a:gdLst>
                <a:gd name="T0" fmla="*/ 0 w 4"/>
                <a:gd name="T1" fmla="*/ 2 h 2"/>
                <a:gd name="T2" fmla="*/ 4 w 4"/>
                <a:gd name="T3" fmla="*/ 1 h 2"/>
                <a:gd name="T4" fmla="*/ 3 w 4"/>
                <a:gd name="T5" fmla="*/ 0 h 2"/>
                <a:gd name="T6" fmla="*/ 0 w 4"/>
                <a:gd name="T7" fmla="*/ 2 h 2"/>
              </a:gdLst>
              <a:ahLst/>
              <a:cxnLst>
                <a:cxn ang="0">
                  <a:pos x="T0" y="T1"/>
                </a:cxn>
                <a:cxn ang="0">
                  <a:pos x="T2" y="T3"/>
                </a:cxn>
                <a:cxn ang="0">
                  <a:pos x="T4" y="T5"/>
                </a:cxn>
                <a:cxn ang="0">
                  <a:pos x="T6" y="T7"/>
                </a:cxn>
              </a:cxnLst>
              <a:rect l="0" t="0" r="r" b="b"/>
              <a:pathLst>
                <a:path w="4" h="2">
                  <a:moveTo>
                    <a:pt x="0" y="2"/>
                  </a:moveTo>
                  <a:cubicBezTo>
                    <a:pt x="1" y="2"/>
                    <a:pt x="3" y="2"/>
                    <a:pt x="4" y="1"/>
                  </a:cubicBezTo>
                  <a:cubicBezTo>
                    <a:pt x="4" y="0"/>
                    <a:pt x="3" y="0"/>
                    <a:pt x="3"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Freeform 129"/>
            <p:cNvSpPr/>
            <p:nvPr/>
          </p:nvSpPr>
          <p:spPr bwMode="auto">
            <a:xfrm>
              <a:off x="3189" y="2349"/>
              <a:ext cx="5" cy="10"/>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2"/>
                    <a:pt x="1" y="1"/>
                    <a:pt x="1"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130"/>
            <p:cNvSpPr/>
            <p:nvPr/>
          </p:nvSpPr>
          <p:spPr bwMode="auto">
            <a:xfrm>
              <a:off x="3292" y="2354"/>
              <a:ext cx="14" cy="9"/>
            </a:xfrm>
            <a:custGeom>
              <a:avLst/>
              <a:gdLst>
                <a:gd name="T0" fmla="*/ 3 w 3"/>
                <a:gd name="T1" fmla="*/ 1 h 2"/>
                <a:gd name="T2" fmla="*/ 2 w 3"/>
                <a:gd name="T3" fmla="*/ 0 h 2"/>
                <a:gd name="T4" fmla="*/ 3 w 3"/>
                <a:gd name="T5" fmla="*/ 1 h 2"/>
              </a:gdLst>
              <a:ahLst/>
              <a:cxnLst>
                <a:cxn ang="0">
                  <a:pos x="T0" y="T1"/>
                </a:cxn>
                <a:cxn ang="0">
                  <a:pos x="T2" y="T3"/>
                </a:cxn>
                <a:cxn ang="0">
                  <a:pos x="T4" y="T5"/>
                </a:cxn>
              </a:cxnLst>
              <a:rect l="0" t="0" r="r" b="b"/>
              <a:pathLst>
                <a:path w="3" h="2">
                  <a:moveTo>
                    <a:pt x="3" y="1"/>
                  </a:moveTo>
                  <a:cubicBezTo>
                    <a:pt x="2" y="0"/>
                    <a:pt x="2" y="0"/>
                    <a:pt x="2" y="0"/>
                  </a:cubicBezTo>
                  <a:cubicBezTo>
                    <a:pt x="0" y="2"/>
                    <a:pt x="3"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47" name="文本框 446"/>
          <p:cNvSpPr txBox="1"/>
          <p:nvPr/>
        </p:nvSpPr>
        <p:spPr>
          <a:xfrm>
            <a:off x="4133144" y="1896277"/>
            <a:ext cx="728821" cy="646331"/>
          </a:xfrm>
          <a:prstGeom prst="rect">
            <a:avLst/>
          </a:prstGeom>
          <a:noFill/>
        </p:spPr>
        <p:txBody>
          <a:bodyPr wrap="square" rtlCol="0">
            <a:spAutoFit/>
          </a:bodyPr>
          <a:lstStyle/>
          <a:p>
            <a:r>
              <a:rPr lang="zh-CN" altLang="en-US" sz="3600" dirty="0">
                <a:solidFill>
                  <a:schemeClr val="bg1"/>
                </a:solidFill>
                <a:latin typeface="禹卫书法行书简体" panose="02000603000000000000" pitchFamily="2" charset="-122"/>
                <a:ea typeface="禹卫书法行书简体" panose="02000603000000000000" pitchFamily="2" charset="-122"/>
              </a:rPr>
              <a:t>三</a:t>
            </a:r>
            <a:endParaRPr lang="zh-CN" altLang="en-US" sz="3600" dirty="0">
              <a:solidFill>
                <a:schemeClr val="bg1"/>
              </a:solidFill>
              <a:latin typeface="禹卫书法行书简体" panose="02000603000000000000" pitchFamily="2" charset="-122"/>
              <a:ea typeface="禹卫书法行书简体" panose="02000603000000000000" pitchFamily="2" charset="-122"/>
            </a:endParaRPr>
          </a:p>
        </p:txBody>
      </p:sp>
      <p:grpSp>
        <p:nvGrpSpPr>
          <p:cNvPr id="448" name="Group 4"/>
          <p:cNvGrpSpPr>
            <a:grpSpLocks noChangeAspect="1"/>
          </p:cNvGrpSpPr>
          <p:nvPr/>
        </p:nvGrpSpPr>
        <p:grpSpPr bwMode="auto">
          <a:xfrm>
            <a:off x="5703345" y="1865201"/>
            <a:ext cx="965072" cy="750714"/>
            <a:chOff x="3086" y="1578"/>
            <a:chExt cx="1058" cy="823"/>
          </a:xfrm>
          <a:solidFill>
            <a:srgbClr val="C00000"/>
          </a:solidFill>
        </p:grpSpPr>
        <p:sp>
          <p:nvSpPr>
            <p:cNvPr id="449" name="Freeform 5"/>
            <p:cNvSpPr/>
            <p:nvPr/>
          </p:nvSpPr>
          <p:spPr bwMode="auto">
            <a:xfrm>
              <a:off x="4027" y="1578"/>
              <a:ext cx="37" cy="14"/>
            </a:xfrm>
            <a:custGeom>
              <a:avLst/>
              <a:gdLst>
                <a:gd name="T0" fmla="*/ 5 w 8"/>
                <a:gd name="T1" fmla="*/ 2 h 3"/>
                <a:gd name="T2" fmla="*/ 8 w 8"/>
                <a:gd name="T3" fmla="*/ 0 h 3"/>
                <a:gd name="T4" fmla="*/ 0 w 8"/>
                <a:gd name="T5" fmla="*/ 3 h 3"/>
                <a:gd name="T6" fmla="*/ 0 w 8"/>
                <a:gd name="T7" fmla="*/ 3 h 3"/>
                <a:gd name="T8" fmla="*/ 5 w 8"/>
                <a:gd name="T9" fmla="*/ 2 h 3"/>
              </a:gdLst>
              <a:ahLst/>
              <a:cxnLst>
                <a:cxn ang="0">
                  <a:pos x="T0" y="T1"/>
                </a:cxn>
                <a:cxn ang="0">
                  <a:pos x="T2" y="T3"/>
                </a:cxn>
                <a:cxn ang="0">
                  <a:pos x="T4" y="T5"/>
                </a:cxn>
                <a:cxn ang="0">
                  <a:pos x="T6" y="T7"/>
                </a:cxn>
                <a:cxn ang="0">
                  <a:pos x="T8" y="T9"/>
                </a:cxn>
              </a:cxnLst>
              <a:rect l="0" t="0" r="r" b="b"/>
              <a:pathLst>
                <a:path w="8" h="3">
                  <a:moveTo>
                    <a:pt x="5" y="2"/>
                  </a:moveTo>
                  <a:cubicBezTo>
                    <a:pt x="6" y="1"/>
                    <a:pt x="7" y="1"/>
                    <a:pt x="8" y="0"/>
                  </a:cubicBezTo>
                  <a:cubicBezTo>
                    <a:pt x="5" y="0"/>
                    <a:pt x="3" y="2"/>
                    <a:pt x="0" y="3"/>
                  </a:cubicBezTo>
                  <a:cubicBezTo>
                    <a:pt x="0" y="3"/>
                    <a:pt x="0" y="3"/>
                    <a:pt x="0" y="3"/>
                  </a:cubicBezTo>
                  <a:cubicBezTo>
                    <a:pt x="1" y="2"/>
                    <a:pt x="3"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6"/>
            <p:cNvSpPr/>
            <p:nvPr/>
          </p:nvSpPr>
          <p:spPr bwMode="auto">
            <a:xfrm>
              <a:off x="4064" y="157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7"/>
            <p:cNvSpPr/>
            <p:nvPr/>
          </p:nvSpPr>
          <p:spPr bwMode="auto">
            <a:xfrm>
              <a:off x="3975" y="203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8"/>
            <p:cNvSpPr/>
            <p:nvPr/>
          </p:nvSpPr>
          <p:spPr bwMode="auto">
            <a:xfrm>
              <a:off x="4008" y="1691"/>
              <a:ext cx="0" cy="5"/>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9"/>
            <p:cNvSpPr>
              <a:spLocks noEditPoints="1"/>
            </p:cNvSpPr>
            <p:nvPr/>
          </p:nvSpPr>
          <p:spPr bwMode="auto">
            <a:xfrm>
              <a:off x="3096" y="1583"/>
              <a:ext cx="1010" cy="818"/>
            </a:xfrm>
            <a:custGeom>
              <a:avLst/>
              <a:gdLst>
                <a:gd name="T0" fmla="*/ 201 w 216"/>
                <a:gd name="T1" fmla="*/ 37 h 174"/>
                <a:gd name="T2" fmla="*/ 190 w 216"/>
                <a:gd name="T3" fmla="*/ 34 h 174"/>
                <a:gd name="T4" fmla="*/ 170 w 216"/>
                <a:gd name="T5" fmla="*/ 31 h 174"/>
                <a:gd name="T6" fmla="*/ 171 w 216"/>
                <a:gd name="T7" fmla="*/ 25 h 174"/>
                <a:gd name="T8" fmla="*/ 199 w 216"/>
                <a:gd name="T9" fmla="*/ 17 h 174"/>
                <a:gd name="T10" fmla="*/ 191 w 216"/>
                <a:gd name="T11" fmla="*/ 12 h 174"/>
                <a:gd name="T12" fmla="*/ 203 w 216"/>
                <a:gd name="T13" fmla="*/ 2 h 174"/>
                <a:gd name="T14" fmla="*/ 140 w 216"/>
                <a:gd name="T15" fmla="*/ 15 h 174"/>
                <a:gd name="T16" fmla="*/ 110 w 216"/>
                <a:gd name="T17" fmla="*/ 23 h 174"/>
                <a:gd name="T18" fmla="*/ 96 w 216"/>
                <a:gd name="T19" fmla="*/ 30 h 174"/>
                <a:gd name="T20" fmla="*/ 111 w 216"/>
                <a:gd name="T21" fmla="*/ 21 h 174"/>
                <a:gd name="T22" fmla="*/ 80 w 216"/>
                <a:gd name="T23" fmla="*/ 34 h 174"/>
                <a:gd name="T24" fmla="*/ 62 w 216"/>
                <a:gd name="T25" fmla="*/ 43 h 174"/>
                <a:gd name="T26" fmla="*/ 43 w 216"/>
                <a:gd name="T27" fmla="*/ 62 h 174"/>
                <a:gd name="T28" fmla="*/ 14 w 216"/>
                <a:gd name="T29" fmla="*/ 81 h 174"/>
                <a:gd name="T30" fmla="*/ 14 w 216"/>
                <a:gd name="T31" fmla="*/ 110 h 174"/>
                <a:gd name="T32" fmla="*/ 19 w 216"/>
                <a:gd name="T33" fmla="*/ 120 h 174"/>
                <a:gd name="T34" fmla="*/ 2 w 216"/>
                <a:gd name="T35" fmla="*/ 116 h 174"/>
                <a:gd name="T36" fmla="*/ 25 w 216"/>
                <a:gd name="T37" fmla="*/ 130 h 174"/>
                <a:gd name="T38" fmla="*/ 17 w 216"/>
                <a:gd name="T39" fmla="*/ 146 h 174"/>
                <a:gd name="T40" fmla="*/ 45 w 216"/>
                <a:gd name="T41" fmla="*/ 148 h 174"/>
                <a:gd name="T42" fmla="*/ 97 w 216"/>
                <a:gd name="T43" fmla="*/ 174 h 174"/>
                <a:gd name="T44" fmla="*/ 142 w 216"/>
                <a:gd name="T45" fmla="*/ 150 h 174"/>
                <a:gd name="T46" fmla="*/ 157 w 216"/>
                <a:gd name="T47" fmla="*/ 139 h 174"/>
                <a:gd name="T48" fmla="*/ 174 w 216"/>
                <a:gd name="T49" fmla="*/ 127 h 174"/>
                <a:gd name="T50" fmla="*/ 169 w 216"/>
                <a:gd name="T51" fmla="*/ 120 h 174"/>
                <a:gd name="T52" fmla="*/ 189 w 216"/>
                <a:gd name="T53" fmla="*/ 110 h 174"/>
                <a:gd name="T54" fmla="*/ 186 w 216"/>
                <a:gd name="T55" fmla="*/ 96 h 174"/>
                <a:gd name="T56" fmla="*/ 196 w 216"/>
                <a:gd name="T57" fmla="*/ 86 h 174"/>
                <a:gd name="T58" fmla="*/ 194 w 216"/>
                <a:gd name="T59" fmla="*/ 77 h 174"/>
                <a:gd name="T60" fmla="*/ 199 w 216"/>
                <a:gd name="T61" fmla="*/ 67 h 174"/>
                <a:gd name="T62" fmla="*/ 195 w 216"/>
                <a:gd name="T63" fmla="*/ 65 h 174"/>
                <a:gd name="T64" fmla="*/ 199 w 216"/>
                <a:gd name="T65" fmla="*/ 52 h 174"/>
                <a:gd name="T66" fmla="*/ 202 w 216"/>
                <a:gd name="T67" fmla="*/ 47 h 174"/>
                <a:gd name="T68" fmla="*/ 176 w 216"/>
                <a:gd name="T69" fmla="*/ 9 h 174"/>
                <a:gd name="T70" fmla="*/ 139 w 216"/>
                <a:gd name="T71" fmla="*/ 18 h 174"/>
                <a:gd name="T72" fmla="*/ 176 w 216"/>
                <a:gd name="T73" fmla="*/ 12 h 174"/>
                <a:gd name="T74" fmla="*/ 163 w 216"/>
                <a:gd name="T75" fmla="*/ 17 h 174"/>
                <a:gd name="T76" fmla="*/ 115 w 216"/>
                <a:gd name="T77" fmla="*/ 26 h 174"/>
                <a:gd name="T78" fmla="*/ 106 w 216"/>
                <a:gd name="T79" fmla="*/ 29 h 174"/>
                <a:gd name="T80" fmla="*/ 70 w 216"/>
                <a:gd name="T81" fmla="*/ 58 h 174"/>
                <a:gd name="T82" fmla="*/ 150 w 216"/>
                <a:gd name="T83" fmla="*/ 22 h 174"/>
                <a:gd name="T84" fmla="*/ 95 w 216"/>
                <a:gd name="T85" fmla="*/ 43 h 174"/>
                <a:gd name="T86" fmla="*/ 64 w 216"/>
                <a:gd name="T87" fmla="*/ 64 h 174"/>
                <a:gd name="T88" fmla="*/ 59 w 216"/>
                <a:gd name="T89" fmla="*/ 51 h 174"/>
                <a:gd name="T90" fmla="*/ 122 w 216"/>
                <a:gd name="T91" fmla="*/ 55 h 174"/>
                <a:gd name="T92" fmla="*/ 119 w 216"/>
                <a:gd name="T93" fmla="*/ 46 h 174"/>
                <a:gd name="T94" fmla="*/ 80 w 216"/>
                <a:gd name="T95" fmla="*/ 66 h 174"/>
                <a:gd name="T96" fmla="*/ 59 w 216"/>
                <a:gd name="T97" fmla="*/ 79 h 174"/>
                <a:gd name="T98" fmla="*/ 65 w 216"/>
                <a:gd name="T99" fmla="*/ 70 h 174"/>
                <a:gd name="T100" fmla="*/ 153 w 216"/>
                <a:gd name="T101" fmla="*/ 130 h 174"/>
                <a:gd name="T102" fmla="*/ 149 w 216"/>
                <a:gd name="T103" fmla="*/ 32 h 174"/>
                <a:gd name="T104" fmla="*/ 95 w 216"/>
                <a:gd name="T105" fmla="*/ 47 h 174"/>
                <a:gd name="T106" fmla="*/ 167 w 216"/>
                <a:gd name="T107" fmla="*/ 25 h 174"/>
                <a:gd name="T108" fmla="*/ 175 w 216"/>
                <a:gd name="T109" fmla="*/ 33 h 174"/>
                <a:gd name="T110" fmla="*/ 192 w 216"/>
                <a:gd name="T111" fmla="*/ 54 h 174"/>
                <a:gd name="T112" fmla="*/ 192 w 216"/>
                <a:gd name="T113" fmla="*/ 54 h 174"/>
                <a:gd name="T114" fmla="*/ 188 w 216"/>
                <a:gd name="T115" fmla="*/ 40 h 174"/>
                <a:gd name="T116" fmla="*/ 201 w 216"/>
                <a:gd name="T117" fmla="*/ 4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6" h="174">
                  <a:moveTo>
                    <a:pt x="209" y="41"/>
                  </a:moveTo>
                  <a:cubicBezTo>
                    <a:pt x="209" y="41"/>
                    <a:pt x="210" y="40"/>
                    <a:pt x="211" y="40"/>
                  </a:cubicBezTo>
                  <a:cubicBezTo>
                    <a:pt x="210" y="40"/>
                    <a:pt x="210" y="40"/>
                    <a:pt x="210" y="40"/>
                  </a:cubicBezTo>
                  <a:cubicBezTo>
                    <a:pt x="210" y="39"/>
                    <a:pt x="212" y="39"/>
                    <a:pt x="211" y="39"/>
                  </a:cubicBezTo>
                  <a:cubicBezTo>
                    <a:pt x="211" y="39"/>
                    <a:pt x="211" y="39"/>
                    <a:pt x="211" y="39"/>
                  </a:cubicBezTo>
                  <a:cubicBezTo>
                    <a:pt x="211" y="38"/>
                    <a:pt x="211" y="38"/>
                    <a:pt x="211" y="38"/>
                  </a:cubicBezTo>
                  <a:cubicBezTo>
                    <a:pt x="211" y="38"/>
                    <a:pt x="211" y="38"/>
                    <a:pt x="211" y="38"/>
                  </a:cubicBezTo>
                  <a:cubicBezTo>
                    <a:pt x="213" y="38"/>
                    <a:pt x="215" y="37"/>
                    <a:pt x="215" y="35"/>
                  </a:cubicBezTo>
                  <a:cubicBezTo>
                    <a:pt x="214" y="35"/>
                    <a:pt x="213" y="35"/>
                    <a:pt x="213" y="36"/>
                  </a:cubicBezTo>
                  <a:cubicBezTo>
                    <a:pt x="212" y="34"/>
                    <a:pt x="210" y="36"/>
                    <a:pt x="209" y="35"/>
                  </a:cubicBezTo>
                  <a:cubicBezTo>
                    <a:pt x="207" y="35"/>
                    <a:pt x="204" y="37"/>
                    <a:pt x="202" y="37"/>
                  </a:cubicBezTo>
                  <a:cubicBezTo>
                    <a:pt x="202" y="36"/>
                    <a:pt x="201" y="38"/>
                    <a:pt x="201" y="37"/>
                  </a:cubicBezTo>
                  <a:cubicBezTo>
                    <a:pt x="200" y="37"/>
                    <a:pt x="200" y="37"/>
                    <a:pt x="199" y="37"/>
                  </a:cubicBezTo>
                  <a:cubicBezTo>
                    <a:pt x="197" y="37"/>
                    <a:pt x="196" y="39"/>
                    <a:pt x="194" y="39"/>
                  </a:cubicBezTo>
                  <a:cubicBezTo>
                    <a:pt x="194" y="38"/>
                    <a:pt x="194" y="38"/>
                    <a:pt x="194" y="38"/>
                  </a:cubicBezTo>
                  <a:cubicBezTo>
                    <a:pt x="193" y="39"/>
                    <a:pt x="193" y="39"/>
                    <a:pt x="193" y="39"/>
                  </a:cubicBezTo>
                  <a:cubicBezTo>
                    <a:pt x="193" y="36"/>
                    <a:pt x="196" y="37"/>
                    <a:pt x="197" y="36"/>
                  </a:cubicBezTo>
                  <a:cubicBezTo>
                    <a:pt x="196" y="36"/>
                    <a:pt x="196" y="36"/>
                    <a:pt x="196" y="36"/>
                  </a:cubicBezTo>
                  <a:cubicBezTo>
                    <a:pt x="196" y="36"/>
                    <a:pt x="196" y="37"/>
                    <a:pt x="195" y="37"/>
                  </a:cubicBezTo>
                  <a:cubicBezTo>
                    <a:pt x="195" y="36"/>
                    <a:pt x="195" y="36"/>
                    <a:pt x="195" y="36"/>
                  </a:cubicBezTo>
                  <a:cubicBezTo>
                    <a:pt x="193" y="36"/>
                    <a:pt x="191" y="36"/>
                    <a:pt x="190" y="36"/>
                  </a:cubicBezTo>
                  <a:cubicBezTo>
                    <a:pt x="189" y="35"/>
                    <a:pt x="191" y="36"/>
                    <a:pt x="191" y="35"/>
                  </a:cubicBezTo>
                  <a:cubicBezTo>
                    <a:pt x="190" y="34"/>
                    <a:pt x="190" y="36"/>
                    <a:pt x="189" y="35"/>
                  </a:cubicBezTo>
                  <a:cubicBezTo>
                    <a:pt x="189" y="34"/>
                    <a:pt x="190" y="34"/>
                    <a:pt x="190" y="34"/>
                  </a:cubicBezTo>
                  <a:cubicBezTo>
                    <a:pt x="189" y="34"/>
                    <a:pt x="189" y="34"/>
                    <a:pt x="189" y="34"/>
                  </a:cubicBezTo>
                  <a:cubicBezTo>
                    <a:pt x="189" y="35"/>
                    <a:pt x="189" y="35"/>
                    <a:pt x="189" y="35"/>
                  </a:cubicBezTo>
                  <a:cubicBezTo>
                    <a:pt x="189" y="35"/>
                    <a:pt x="188" y="35"/>
                    <a:pt x="188" y="35"/>
                  </a:cubicBezTo>
                  <a:cubicBezTo>
                    <a:pt x="188" y="35"/>
                    <a:pt x="188" y="34"/>
                    <a:pt x="188" y="34"/>
                  </a:cubicBezTo>
                  <a:cubicBezTo>
                    <a:pt x="186" y="34"/>
                    <a:pt x="187" y="32"/>
                    <a:pt x="185" y="32"/>
                  </a:cubicBezTo>
                  <a:cubicBezTo>
                    <a:pt x="185" y="29"/>
                    <a:pt x="188" y="30"/>
                    <a:pt x="189" y="28"/>
                  </a:cubicBezTo>
                  <a:cubicBezTo>
                    <a:pt x="190" y="28"/>
                    <a:pt x="189" y="27"/>
                    <a:pt x="190" y="27"/>
                  </a:cubicBezTo>
                  <a:cubicBezTo>
                    <a:pt x="191" y="25"/>
                    <a:pt x="194" y="25"/>
                    <a:pt x="195" y="24"/>
                  </a:cubicBezTo>
                  <a:cubicBezTo>
                    <a:pt x="193" y="24"/>
                    <a:pt x="191" y="25"/>
                    <a:pt x="190" y="26"/>
                  </a:cubicBezTo>
                  <a:cubicBezTo>
                    <a:pt x="188" y="26"/>
                    <a:pt x="187" y="28"/>
                    <a:pt x="186" y="27"/>
                  </a:cubicBezTo>
                  <a:cubicBezTo>
                    <a:pt x="182" y="28"/>
                    <a:pt x="179" y="29"/>
                    <a:pt x="175" y="29"/>
                  </a:cubicBezTo>
                  <a:cubicBezTo>
                    <a:pt x="174" y="31"/>
                    <a:pt x="171" y="28"/>
                    <a:pt x="170" y="31"/>
                  </a:cubicBezTo>
                  <a:cubicBezTo>
                    <a:pt x="169" y="30"/>
                    <a:pt x="169" y="28"/>
                    <a:pt x="169" y="27"/>
                  </a:cubicBezTo>
                  <a:cubicBezTo>
                    <a:pt x="169" y="27"/>
                    <a:pt x="169" y="27"/>
                    <a:pt x="169" y="27"/>
                  </a:cubicBezTo>
                  <a:cubicBezTo>
                    <a:pt x="170" y="27"/>
                    <a:pt x="170" y="28"/>
                    <a:pt x="171" y="27"/>
                  </a:cubicBezTo>
                  <a:cubicBezTo>
                    <a:pt x="171" y="27"/>
                    <a:pt x="171" y="27"/>
                    <a:pt x="171" y="27"/>
                  </a:cubicBezTo>
                  <a:cubicBezTo>
                    <a:pt x="173" y="26"/>
                    <a:pt x="173" y="26"/>
                    <a:pt x="173" y="26"/>
                  </a:cubicBezTo>
                  <a:cubicBezTo>
                    <a:pt x="173" y="26"/>
                    <a:pt x="173" y="26"/>
                    <a:pt x="173" y="26"/>
                  </a:cubicBezTo>
                  <a:cubicBezTo>
                    <a:pt x="174" y="26"/>
                    <a:pt x="174" y="26"/>
                    <a:pt x="174" y="26"/>
                  </a:cubicBezTo>
                  <a:cubicBezTo>
                    <a:pt x="175" y="25"/>
                    <a:pt x="175" y="25"/>
                    <a:pt x="176" y="25"/>
                  </a:cubicBezTo>
                  <a:cubicBezTo>
                    <a:pt x="176" y="25"/>
                    <a:pt x="177" y="25"/>
                    <a:pt x="177" y="24"/>
                  </a:cubicBezTo>
                  <a:cubicBezTo>
                    <a:pt x="176" y="24"/>
                    <a:pt x="175" y="26"/>
                    <a:pt x="175" y="25"/>
                  </a:cubicBezTo>
                  <a:cubicBezTo>
                    <a:pt x="173" y="25"/>
                    <a:pt x="172" y="26"/>
                    <a:pt x="171" y="27"/>
                  </a:cubicBezTo>
                  <a:cubicBezTo>
                    <a:pt x="171" y="26"/>
                    <a:pt x="171" y="26"/>
                    <a:pt x="171" y="25"/>
                  </a:cubicBezTo>
                  <a:cubicBezTo>
                    <a:pt x="171" y="26"/>
                    <a:pt x="171" y="26"/>
                    <a:pt x="171" y="26"/>
                  </a:cubicBezTo>
                  <a:cubicBezTo>
                    <a:pt x="170" y="26"/>
                    <a:pt x="168" y="26"/>
                    <a:pt x="168" y="25"/>
                  </a:cubicBezTo>
                  <a:cubicBezTo>
                    <a:pt x="170" y="24"/>
                    <a:pt x="170" y="24"/>
                    <a:pt x="170" y="24"/>
                  </a:cubicBezTo>
                  <a:cubicBezTo>
                    <a:pt x="173" y="24"/>
                    <a:pt x="175" y="23"/>
                    <a:pt x="178" y="22"/>
                  </a:cubicBezTo>
                  <a:cubicBezTo>
                    <a:pt x="178" y="24"/>
                    <a:pt x="178" y="24"/>
                    <a:pt x="178" y="24"/>
                  </a:cubicBezTo>
                  <a:cubicBezTo>
                    <a:pt x="178" y="24"/>
                    <a:pt x="179" y="23"/>
                    <a:pt x="179" y="22"/>
                  </a:cubicBezTo>
                  <a:cubicBezTo>
                    <a:pt x="182" y="22"/>
                    <a:pt x="184" y="20"/>
                    <a:pt x="186" y="20"/>
                  </a:cubicBezTo>
                  <a:cubicBezTo>
                    <a:pt x="188" y="18"/>
                    <a:pt x="190" y="20"/>
                    <a:pt x="192" y="18"/>
                  </a:cubicBezTo>
                  <a:cubicBezTo>
                    <a:pt x="194" y="18"/>
                    <a:pt x="196" y="16"/>
                    <a:pt x="198" y="15"/>
                  </a:cubicBezTo>
                  <a:cubicBezTo>
                    <a:pt x="199" y="15"/>
                    <a:pt x="199" y="15"/>
                    <a:pt x="199" y="15"/>
                  </a:cubicBezTo>
                  <a:cubicBezTo>
                    <a:pt x="196" y="19"/>
                    <a:pt x="196" y="19"/>
                    <a:pt x="196" y="19"/>
                  </a:cubicBezTo>
                  <a:cubicBezTo>
                    <a:pt x="197" y="18"/>
                    <a:pt x="198" y="18"/>
                    <a:pt x="199" y="17"/>
                  </a:cubicBezTo>
                  <a:cubicBezTo>
                    <a:pt x="198" y="15"/>
                    <a:pt x="201" y="16"/>
                    <a:pt x="201" y="15"/>
                  </a:cubicBezTo>
                  <a:cubicBezTo>
                    <a:pt x="200" y="15"/>
                    <a:pt x="200" y="15"/>
                    <a:pt x="200" y="15"/>
                  </a:cubicBezTo>
                  <a:cubicBezTo>
                    <a:pt x="202" y="13"/>
                    <a:pt x="202" y="13"/>
                    <a:pt x="202" y="13"/>
                  </a:cubicBezTo>
                  <a:cubicBezTo>
                    <a:pt x="201" y="13"/>
                    <a:pt x="201" y="13"/>
                    <a:pt x="201" y="13"/>
                  </a:cubicBezTo>
                  <a:cubicBezTo>
                    <a:pt x="200" y="12"/>
                    <a:pt x="202" y="12"/>
                    <a:pt x="202" y="11"/>
                  </a:cubicBezTo>
                  <a:cubicBezTo>
                    <a:pt x="200" y="11"/>
                    <a:pt x="200" y="11"/>
                    <a:pt x="200" y="11"/>
                  </a:cubicBezTo>
                  <a:cubicBezTo>
                    <a:pt x="200" y="13"/>
                    <a:pt x="198" y="13"/>
                    <a:pt x="197" y="13"/>
                  </a:cubicBezTo>
                  <a:cubicBezTo>
                    <a:pt x="196" y="12"/>
                    <a:pt x="195" y="12"/>
                    <a:pt x="194" y="12"/>
                  </a:cubicBezTo>
                  <a:cubicBezTo>
                    <a:pt x="194" y="12"/>
                    <a:pt x="194" y="12"/>
                    <a:pt x="194" y="12"/>
                  </a:cubicBezTo>
                  <a:cubicBezTo>
                    <a:pt x="194" y="12"/>
                    <a:pt x="195" y="11"/>
                    <a:pt x="195" y="11"/>
                  </a:cubicBezTo>
                  <a:cubicBezTo>
                    <a:pt x="194" y="11"/>
                    <a:pt x="194" y="11"/>
                    <a:pt x="194" y="11"/>
                  </a:cubicBezTo>
                  <a:cubicBezTo>
                    <a:pt x="194" y="13"/>
                    <a:pt x="192" y="13"/>
                    <a:pt x="191" y="12"/>
                  </a:cubicBezTo>
                  <a:cubicBezTo>
                    <a:pt x="190" y="13"/>
                    <a:pt x="188" y="13"/>
                    <a:pt x="187" y="14"/>
                  </a:cubicBezTo>
                  <a:cubicBezTo>
                    <a:pt x="186" y="14"/>
                    <a:pt x="186" y="13"/>
                    <a:pt x="186" y="13"/>
                  </a:cubicBezTo>
                  <a:cubicBezTo>
                    <a:pt x="188" y="9"/>
                    <a:pt x="191" y="8"/>
                    <a:pt x="194" y="8"/>
                  </a:cubicBezTo>
                  <a:cubicBezTo>
                    <a:pt x="196" y="8"/>
                    <a:pt x="197" y="5"/>
                    <a:pt x="199" y="6"/>
                  </a:cubicBezTo>
                  <a:cubicBezTo>
                    <a:pt x="201" y="6"/>
                    <a:pt x="202" y="4"/>
                    <a:pt x="203" y="5"/>
                  </a:cubicBezTo>
                  <a:cubicBezTo>
                    <a:pt x="203" y="5"/>
                    <a:pt x="203" y="6"/>
                    <a:pt x="203" y="6"/>
                  </a:cubicBezTo>
                  <a:cubicBezTo>
                    <a:pt x="203" y="6"/>
                    <a:pt x="204" y="6"/>
                    <a:pt x="204" y="6"/>
                  </a:cubicBezTo>
                  <a:cubicBezTo>
                    <a:pt x="203" y="5"/>
                    <a:pt x="203" y="5"/>
                    <a:pt x="203" y="5"/>
                  </a:cubicBezTo>
                  <a:cubicBezTo>
                    <a:pt x="206" y="3"/>
                    <a:pt x="209" y="3"/>
                    <a:pt x="212" y="2"/>
                  </a:cubicBezTo>
                  <a:cubicBezTo>
                    <a:pt x="211" y="1"/>
                    <a:pt x="211" y="1"/>
                    <a:pt x="211" y="1"/>
                  </a:cubicBezTo>
                  <a:cubicBezTo>
                    <a:pt x="211" y="1"/>
                    <a:pt x="211" y="1"/>
                    <a:pt x="211" y="1"/>
                  </a:cubicBezTo>
                  <a:cubicBezTo>
                    <a:pt x="209" y="0"/>
                    <a:pt x="206" y="1"/>
                    <a:pt x="203" y="2"/>
                  </a:cubicBezTo>
                  <a:cubicBezTo>
                    <a:pt x="202" y="2"/>
                    <a:pt x="200" y="4"/>
                    <a:pt x="198" y="3"/>
                  </a:cubicBezTo>
                  <a:cubicBezTo>
                    <a:pt x="198" y="3"/>
                    <a:pt x="198" y="2"/>
                    <a:pt x="198" y="2"/>
                  </a:cubicBezTo>
                  <a:cubicBezTo>
                    <a:pt x="194" y="2"/>
                    <a:pt x="190" y="5"/>
                    <a:pt x="185" y="4"/>
                  </a:cubicBezTo>
                  <a:cubicBezTo>
                    <a:pt x="185" y="4"/>
                    <a:pt x="185" y="4"/>
                    <a:pt x="185" y="4"/>
                  </a:cubicBezTo>
                  <a:cubicBezTo>
                    <a:pt x="184" y="6"/>
                    <a:pt x="181" y="7"/>
                    <a:pt x="179" y="7"/>
                  </a:cubicBezTo>
                  <a:cubicBezTo>
                    <a:pt x="175" y="7"/>
                    <a:pt x="170" y="8"/>
                    <a:pt x="167" y="9"/>
                  </a:cubicBezTo>
                  <a:cubicBezTo>
                    <a:pt x="167" y="9"/>
                    <a:pt x="167" y="10"/>
                    <a:pt x="167" y="10"/>
                  </a:cubicBezTo>
                  <a:cubicBezTo>
                    <a:pt x="165" y="11"/>
                    <a:pt x="163" y="9"/>
                    <a:pt x="161" y="10"/>
                  </a:cubicBezTo>
                  <a:cubicBezTo>
                    <a:pt x="159" y="13"/>
                    <a:pt x="156" y="10"/>
                    <a:pt x="154" y="12"/>
                  </a:cubicBezTo>
                  <a:cubicBezTo>
                    <a:pt x="151" y="12"/>
                    <a:pt x="148" y="13"/>
                    <a:pt x="145" y="14"/>
                  </a:cubicBezTo>
                  <a:cubicBezTo>
                    <a:pt x="143" y="14"/>
                    <a:pt x="141" y="15"/>
                    <a:pt x="141" y="14"/>
                  </a:cubicBezTo>
                  <a:cubicBezTo>
                    <a:pt x="140" y="15"/>
                    <a:pt x="140" y="15"/>
                    <a:pt x="140" y="15"/>
                  </a:cubicBezTo>
                  <a:cubicBezTo>
                    <a:pt x="139" y="14"/>
                    <a:pt x="138" y="15"/>
                    <a:pt x="137" y="16"/>
                  </a:cubicBezTo>
                  <a:cubicBezTo>
                    <a:pt x="138" y="16"/>
                    <a:pt x="138" y="16"/>
                    <a:pt x="138" y="16"/>
                  </a:cubicBezTo>
                  <a:cubicBezTo>
                    <a:pt x="138" y="17"/>
                    <a:pt x="136" y="16"/>
                    <a:pt x="135" y="17"/>
                  </a:cubicBezTo>
                  <a:cubicBezTo>
                    <a:pt x="132" y="17"/>
                    <a:pt x="130" y="19"/>
                    <a:pt x="127" y="19"/>
                  </a:cubicBezTo>
                  <a:cubicBezTo>
                    <a:pt x="127" y="19"/>
                    <a:pt x="127" y="19"/>
                    <a:pt x="127" y="19"/>
                  </a:cubicBezTo>
                  <a:cubicBezTo>
                    <a:pt x="122" y="19"/>
                    <a:pt x="122" y="19"/>
                    <a:pt x="122" y="19"/>
                  </a:cubicBezTo>
                  <a:cubicBezTo>
                    <a:pt x="122" y="20"/>
                    <a:pt x="122" y="20"/>
                    <a:pt x="122" y="20"/>
                  </a:cubicBezTo>
                  <a:cubicBezTo>
                    <a:pt x="122" y="20"/>
                    <a:pt x="121" y="20"/>
                    <a:pt x="121" y="20"/>
                  </a:cubicBezTo>
                  <a:cubicBezTo>
                    <a:pt x="120" y="21"/>
                    <a:pt x="119" y="20"/>
                    <a:pt x="119" y="22"/>
                  </a:cubicBezTo>
                  <a:cubicBezTo>
                    <a:pt x="117" y="21"/>
                    <a:pt x="115" y="23"/>
                    <a:pt x="113" y="23"/>
                  </a:cubicBezTo>
                  <a:cubicBezTo>
                    <a:pt x="112" y="23"/>
                    <a:pt x="110" y="25"/>
                    <a:pt x="109" y="24"/>
                  </a:cubicBezTo>
                  <a:cubicBezTo>
                    <a:pt x="110" y="23"/>
                    <a:pt x="110" y="23"/>
                    <a:pt x="110" y="23"/>
                  </a:cubicBezTo>
                  <a:cubicBezTo>
                    <a:pt x="110" y="24"/>
                    <a:pt x="108" y="24"/>
                    <a:pt x="109" y="24"/>
                  </a:cubicBezTo>
                  <a:cubicBezTo>
                    <a:pt x="109" y="24"/>
                    <a:pt x="109" y="24"/>
                    <a:pt x="109" y="24"/>
                  </a:cubicBezTo>
                  <a:cubicBezTo>
                    <a:pt x="109" y="25"/>
                    <a:pt x="108" y="25"/>
                    <a:pt x="108" y="25"/>
                  </a:cubicBezTo>
                  <a:cubicBezTo>
                    <a:pt x="108" y="25"/>
                    <a:pt x="109" y="25"/>
                    <a:pt x="109" y="25"/>
                  </a:cubicBezTo>
                  <a:cubicBezTo>
                    <a:pt x="109" y="26"/>
                    <a:pt x="109" y="26"/>
                    <a:pt x="109" y="26"/>
                  </a:cubicBezTo>
                  <a:cubicBezTo>
                    <a:pt x="108" y="26"/>
                    <a:pt x="108" y="26"/>
                    <a:pt x="107" y="26"/>
                  </a:cubicBezTo>
                  <a:cubicBezTo>
                    <a:pt x="107" y="27"/>
                    <a:pt x="107" y="27"/>
                    <a:pt x="107" y="27"/>
                  </a:cubicBezTo>
                  <a:cubicBezTo>
                    <a:pt x="106" y="27"/>
                    <a:pt x="105" y="28"/>
                    <a:pt x="105" y="27"/>
                  </a:cubicBezTo>
                  <a:cubicBezTo>
                    <a:pt x="105" y="25"/>
                    <a:pt x="106" y="25"/>
                    <a:pt x="106" y="25"/>
                  </a:cubicBezTo>
                  <a:cubicBezTo>
                    <a:pt x="105" y="25"/>
                    <a:pt x="104" y="26"/>
                    <a:pt x="103" y="26"/>
                  </a:cubicBezTo>
                  <a:cubicBezTo>
                    <a:pt x="101" y="28"/>
                    <a:pt x="98" y="28"/>
                    <a:pt x="96" y="30"/>
                  </a:cubicBezTo>
                  <a:cubicBezTo>
                    <a:pt x="96" y="30"/>
                    <a:pt x="96" y="30"/>
                    <a:pt x="96" y="30"/>
                  </a:cubicBezTo>
                  <a:cubicBezTo>
                    <a:pt x="95" y="33"/>
                    <a:pt x="92" y="30"/>
                    <a:pt x="91" y="32"/>
                  </a:cubicBezTo>
                  <a:cubicBezTo>
                    <a:pt x="88" y="33"/>
                    <a:pt x="86" y="36"/>
                    <a:pt x="83" y="36"/>
                  </a:cubicBezTo>
                  <a:cubicBezTo>
                    <a:pt x="80" y="40"/>
                    <a:pt x="74" y="39"/>
                    <a:pt x="71" y="44"/>
                  </a:cubicBezTo>
                  <a:cubicBezTo>
                    <a:pt x="68" y="44"/>
                    <a:pt x="65" y="48"/>
                    <a:pt x="62" y="48"/>
                  </a:cubicBezTo>
                  <a:cubicBezTo>
                    <a:pt x="62" y="48"/>
                    <a:pt x="62" y="48"/>
                    <a:pt x="62" y="48"/>
                  </a:cubicBezTo>
                  <a:cubicBezTo>
                    <a:pt x="65" y="45"/>
                    <a:pt x="70" y="41"/>
                    <a:pt x="74" y="39"/>
                  </a:cubicBezTo>
                  <a:cubicBezTo>
                    <a:pt x="76" y="38"/>
                    <a:pt x="78" y="37"/>
                    <a:pt x="80" y="36"/>
                  </a:cubicBezTo>
                  <a:cubicBezTo>
                    <a:pt x="83" y="36"/>
                    <a:pt x="84" y="33"/>
                    <a:pt x="87" y="32"/>
                  </a:cubicBezTo>
                  <a:cubicBezTo>
                    <a:pt x="92" y="29"/>
                    <a:pt x="98" y="27"/>
                    <a:pt x="103" y="24"/>
                  </a:cubicBezTo>
                  <a:cubicBezTo>
                    <a:pt x="114" y="19"/>
                    <a:pt x="125" y="16"/>
                    <a:pt x="137" y="13"/>
                  </a:cubicBezTo>
                  <a:cubicBezTo>
                    <a:pt x="142" y="12"/>
                    <a:pt x="147" y="11"/>
                    <a:pt x="152" y="9"/>
                  </a:cubicBezTo>
                  <a:cubicBezTo>
                    <a:pt x="138" y="12"/>
                    <a:pt x="124" y="15"/>
                    <a:pt x="111" y="21"/>
                  </a:cubicBezTo>
                  <a:cubicBezTo>
                    <a:pt x="107" y="21"/>
                    <a:pt x="105" y="24"/>
                    <a:pt x="101" y="24"/>
                  </a:cubicBezTo>
                  <a:cubicBezTo>
                    <a:pt x="102" y="23"/>
                    <a:pt x="102" y="23"/>
                    <a:pt x="102" y="23"/>
                  </a:cubicBezTo>
                  <a:cubicBezTo>
                    <a:pt x="107" y="21"/>
                    <a:pt x="111" y="19"/>
                    <a:pt x="115" y="17"/>
                  </a:cubicBezTo>
                  <a:cubicBezTo>
                    <a:pt x="116" y="17"/>
                    <a:pt x="117" y="18"/>
                    <a:pt x="117" y="17"/>
                  </a:cubicBezTo>
                  <a:cubicBezTo>
                    <a:pt x="116" y="17"/>
                    <a:pt x="115" y="18"/>
                    <a:pt x="113" y="18"/>
                  </a:cubicBezTo>
                  <a:cubicBezTo>
                    <a:pt x="110" y="20"/>
                    <a:pt x="106" y="20"/>
                    <a:pt x="103" y="23"/>
                  </a:cubicBezTo>
                  <a:cubicBezTo>
                    <a:pt x="100" y="22"/>
                    <a:pt x="99" y="25"/>
                    <a:pt x="97" y="25"/>
                  </a:cubicBezTo>
                  <a:cubicBezTo>
                    <a:pt x="93" y="26"/>
                    <a:pt x="88" y="28"/>
                    <a:pt x="85" y="30"/>
                  </a:cubicBezTo>
                  <a:cubicBezTo>
                    <a:pt x="85" y="32"/>
                    <a:pt x="83" y="32"/>
                    <a:pt x="82" y="33"/>
                  </a:cubicBezTo>
                  <a:cubicBezTo>
                    <a:pt x="83" y="33"/>
                    <a:pt x="83" y="32"/>
                    <a:pt x="83" y="33"/>
                  </a:cubicBezTo>
                  <a:cubicBezTo>
                    <a:pt x="83" y="33"/>
                    <a:pt x="83" y="33"/>
                    <a:pt x="83" y="33"/>
                  </a:cubicBezTo>
                  <a:cubicBezTo>
                    <a:pt x="82" y="33"/>
                    <a:pt x="81" y="35"/>
                    <a:pt x="80" y="34"/>
                  </a:cubicBezTo>
                  <a:cubicBezTo>
                    <a:pt x="82" y="33"/>
                    <a:pt x="82" y="33"/>
                    <a:pt x="82" y="33"/>
                  </a:cubicBezTo>
                  <a:cubicBezTo>
                    <a:pt x="81" y="33"/>
                    <a:pt x="81" y="33"/>
                    <a:pt x="80" y="33"/>
                  </a:cubicBezTo>
                  <a:cubicBezTo>
                    <a:pt x="79" y="34"/>
                    <a:pt x="79" y="34"/>
                    <a:pt x="79" y="34"/>
                  </a:cubicBezTo>
                  <a:cubicBezTo>
                    <a:pt x="79" y="34"/>
                    <a:pt x="80" y="34"/>
                    <a:pt x="80" y="35"/>
                  </a:cubicBezTo>
                  <a:cubicBezTo>
                    <a:pt x="77" y="37"/>
                    <a:pt x="73" y="40"/>
                    <a:pt x="69" y="41"/>
                  </a:cubicBezTo>
                  <a:cubicBezTo>
                    <a:pt x="68" y="41"/>
                    <a:pt x="67" y="42"/>
                    <a:pt x="65" y="42"/>
                  </a:cubicBezTo>
                  <a:cubicBezTo>
                    <a:pt x="67" y="41"/>
                    <a:pt x="69" y="40"/>
                    <a:pt x="70" y="39"/>
                  </a:cubicBezTo>
                  <a:cubicBezTo>
                    <a:pt x="71" y="38"/>
                    <a:pt x="72" y="38"/>
                    <a:pt x="72" y="37"/>
                  </a:cubicBezTo>
                  <a:cubicBezTo>
                    <a:pt x="69" y="39"/>
                    <a:pt x="65" y="41"/>
                    <a:pt x="64" y="43"/>
                  </a:cubicBezTo>
                  <a:cubicBezTo>
                    <a:pt x="64" y="43"/>
                    <a:pt x="64" y="43"/>
                    <a:pt x="64" y="43"/>
                  </a:cubicBezTo>
                  <a:cubicBezTo>
                    <a:pt x="63" y="44"/>
                    <a:pt x="63" y="45"/>
                    <a:pt x="62" y="44"/>
                  </a:cubicBezTo>
                  <a:cubicBezTo>
                    <a:pt x="63" y="44"/>
                    <a:pt x="62" y="44"/>
                    <a:pt x="62" y="43"/>
                  </a:cubicBezTo>
                  <a:cubicBezTo>
                    <a:pt x="58" y="46"/>
                    <a:pt x="54" y="50"/>
                    <a:pt x="49" y="51"/>
                  </a:cubicBezTo>
                  <a:cubicBezTo>
                    <a:pt x="48" y="54"/>
                    <a:pt x="45" y="54"/>
                    <a:pt x="44" y="56"/>
                  </a:cubicBezTo>
                  <a:cubicBezTo>
                    <a:pt x="40" y="59"/>
                    <a:pt x="36" y="61"/>
                    <a:pt x="33" y="65"/>
                  </a:cubicBezTo>
                  <a:cubicBezTo>
                    <a:pt x="37" y="62"/>
                    <a:pt x="41" y="59"/>
                    <a:pt x="44" y="55"/>
                  </a:cubicBezTo>
                  <a:cubicBezTo>
                    <a:pt x="45" y="56"/>
                    <a:pt x="46" y="55"/>
                    <a:pt x="46" y="55"/>
                  </a:cubicBezTo>
                  <a:cubicBezTo>
                    <a:pt x="48" y="55"/>
                    <a:pt x="49" y="51"/>
                    <a:pt x="51" y="52"/>
                  </a:cubicBezTo>
                  <a:cubicBezTo>
                    <a:pt x="51" y="52"/>
                    <a:pt x="50" y="54"/>
                    <a:pt x="49" y="53"/>
                  </a:cubicBezTo>
                  <a:cubicBezTo>
                    <a:pt x="47" y="57"/>
                    <a:pt x="41" y="60"/>
                    <a:pt x="39" y="63"/>
                  </a:cubicBezTo>
                  <a:cubicBezTo>
                    <a:pt x="41" y="64"/>
                    <a:pt x="43" y="61"/>
                    <a:pt x="45" y="59"/>
                  </a:cubicBezTo>
                  <a:cubicBezTo>
                    <a:pt x="45" y="60"/>
                    <a:pt x="46" y="59"/>
                    <a:pt x="46" y="60"/>
                  </a:cubicBezTo>
                  <a:cubicBezTo>
                    <a:pt x="43" y="62"/>
                    <a:pt x="43" y="62"/>
                    <a:pt x="43" y="62"/>
                  </a:cubicBezTo>
                  <a:cubicBezTo>
                    <a:pt x="43" y="62"/>
                    <a:pt x="43" y="62"/>
                    <a:pt x="43" y="62"/>
                  </a:cubicBezTo>
                  <a:cubicBezTo>
                    <a:pt x="41" y="64"/>
                    <a:pt x="39" y="66"/>
                    <a:pt x="37" y="68"/>
                  </a:cubicBezTo>
                  <a:cubicBezTo>
                    <a:pt x="35" y="69"/>
                    <a:pt x="34" y="70"/>
                    <a:pt x="33" y="71"/>
                  </a:cubicBezTo>
                  <a:cubicBezTo>
                    <a:pt x="31" y="73"/>
                    <a:pt x="30" y="74"/>
                    <a:pt x="28" y="76"/>
                  </a:cubicBezTo>
                  <a:cubicBezTo>
                    <a:pt x="25" y="74"/>
                    <a:pt x="24" y="80"/>
                    <a:pt x="22" y="76"/>
                  </a:cubicBezTo>
                  <a:cubicBezTo>
                    <a:pt x="23" y="75"/>
                    <a:pt x="24" y="74"/>
                    <a:pt x="23" y="74"/>
                  </a:cubicBezTo>
                  <a:cubicBezTo>
                    <a:pt x="23" y="73"/>
                    <a:pt x="23" y="74"/>
                    <a:pt x="23" y="74"/>
                  </a:cubicBezTo>
                  <a:cubicBezTo>
                    <a:pt x="22" y="73"/>
                    <a:pt x="22" y="75"/>
                    <a:pt x="21" y="75"/>
                  </a:cubicBezTo>
                  <a:cubicBezTo>
                    <a:pt x="20" y="76"/>
                    <a:pt x="19" y="74"/>
                    <a:pt x="18" y="76"/>
                  </a:cubicBezTo>
                  <a:cubicBezTo>
                    <a:pt x="17" y="75"/>
                    <a:pt x="16" y="75"/>
                    <a:pt x="15" y="74"/>
                  </a:cubicBezTo>
                  <a:cubicBezTo>
                    <a:pt x="14" y="74"/>
                    <a:pt x="13" y="73"/>
                    <a:pt x="13" y="73"/>
                  </a:cubicBezTo>
                  <a:cubicBezTo>
                    <a:pt x="13" y="74"/>
                    <a:pt x="13" y="75"/>
                    <a:pt x="13" y="75"/>
                  </a:cubicBezTo>
                  <a:cubicBezTo>
                    <a:pt x="14" y="77"/>
                    <a:pt x="16" y="79"/>
                    <a:pt x="14" y="81"/>
                  </a:cubicBezTo>
                  <a:cubicBezTo>
                    <a:pt x="15" y="84"/>
                    <a:pt x="14" y="87"/>
                    <a:pt x="16" y="89"/>
                  </a:cubicBezTo>
                  <a:cubicBezTo>
                    <a:pt x="15" y="90"/>
                    <a:pt x="15" y="90"/>
                    <a:pt x="15" y="90"/>
                  </a:cubicBezTo>
                  <a:cubicBezTo>
                    <a:pt x="16" y="90"/>
                    <a:pt x="16" y="90"/>
                    <a:pt x="16" y="90"/>
                  </a:cubicBezTo>
                  <a:cubicBezTo>
                    <a:pt x="18" y="93"/>
                    <a:pt x="13" y="92"/>
                    <a:pt x="13" y="94"/>
                  </a:cubicBezTo>
                  <a:cubicBezTo>
                    <a:pt x="13" y="95"/>
                    <a:pt x="15" y="97"/>
                    <a:pt x="13" y="98"/>
                  </a:cubicBezTo>
                  <a:cubicBezTo>
                    <a:pt x="13" y="99"/>
                    <a:pt x="13" y="99"/>
                    <a:pt x="13" y="99"/>
                  </a:cubicBezTo>
                  <a:cubicBezTo>
                    <a:pt x="13" y="99"/>
                    <a:pt x="12" y="100"/>
                    <a:pt x="11" y="100"/>
                  </a:cubicBezTo>
                  <a:cubicBezTo>
                    <a:pt x="11" y="101"/>
                    <a:pt x="12" y="102"/>
                    <a:pt x="12" y="102"/>
                  </a:cubicBezTo>
                  <a:cubicBezTo>
                    <a:pt x="13" y="104"/>
                    <a:pt x="15" y="102"/>
                    <a:pt x="16" y="103"/>
                  </a:cubicBezTo>
                  <a:cubicBezTo>
                    <a:pt x="17" y="104"/>
                    <a:pt x="19" y="105"/>
                    <a:pt x="18" y="106"/>
                  </a:cubicBezTo>
                  <a:cubicBezTo>
                    <a:pt x="17" y="109"/>
                    <a:pt x="14" y="108"/>
                    <a:pt x="13" y="110"/>
                  </a:cubicBezTo>
                  <a:cubicBezTo>
                    <a:pt x="13" y="111"/>
                    <a:pt x="14" y="110"/>
                    <a:pt x="14" y="110"/>
                  </a:cubicBezTo>
                  <a:cubicBezTo>
                    <a:pt x="15" y="110"/>
                    <a:pt x="15" y="110"/>
                    <a:pt x="15" y="111"/>
                  </a:cubicBezTo>
                  <a:cubicBezTo>
                    <a:pt x="15" y="110"/>
                    <a:pt x="16" y="110"/>
                    <a:pt x="17" y="110"/>
                  </a:cubicBezTo>
                  <a:cubicBezTo>
                    <a:pt x="18" y="110"/>
                    <a:pt x="19" y="109"/>
                    <a:pt x="19" y="108"/>
                  </a:cubicBezTo>
                  <a:cubicBezTo>
                    <a:pt x="21" y="108"/>
                    <a:pt x="19" y="110"/>
                    <a:pt x="20" y="111"/>
                  </a:cubicBezTo>
                  <a:cubicBezTo>
                    <a:pt x="21" y="111"/>
                    <a:pt x="22" y="112"/>
                    <a:pt x="22" y="111"/>
                  </a:cubicBezTo>
                  <a:cubicBezTo>
                    <a:pt x="23" y="113"/>
                    <a:pt x="24" y="112"/>
                    <a:pt x="24" y="113"/>
                  </a:cubicBezTo>
                  <a:cubicBezTo>
                    <a:pt x="24" y="113"/>
                    <a:pt x="24" y="113"/>
                    <a:pt x="23" y="113"/>
                  </a:cubicBezTo>
                  <a:cubicBezTo>
                    <a:pt x="22" y="116"/>
                    <a:pt x="20" y="113"/>
                    <a:pt x="18" y="116"/>
                  </a:cubicBezTo>
                  <a:cubicBezTo>
                    <a:pt x="18" y="116"/>
                    <a:pt x="17" y="117"/>
                    <a:pt x="18" y="117"/>
                  </a:cubicBezTo>
                  <a:cubicBezTo>
                    <a:pt x="20" y="116"/>
                    <a:pt x="21" y="119"/>
                    <a:pt x="22" y="118"/>
                  </a:cubicBezTo>
                  <a:cubicBezTo>
                    <a:pt x="23" y="119"/>
                    <a:pt x="21" y="120"/>
                    <a:pt x="21" y="120"/>
                  </a:cubicBezTo>
                  <a:cubicBezTo>
                    <a:pt x="20" y="121"/>
                    <a:pt x="19" y="120"/>
                    <a:pt x="19" y="120"/>
                  </a:cubicBezTo>
                  <a:cubicBezTo>
                    <a:pt x="17" y="121"/>
                    <a:pt x="15" y="122"/>
                    <a:pt x="13" y="123"/>
                  </a:cubicBezTo>
                  <a:cubicBezTo>
                    <a:pt x="11" y="123"/>
                    <a:pt x="10" y="121"/>
                    <a:pt x="10" y="120"/>
                  </a:cubicBezTo>
                  <a:cubicBezTo>
                    <a:pt x="8" y="120"/>
                    <a:pt x="6" y="119"/>
                    <a:pt x="5" y="117"/>
                  </a:cubicBezTo>
                  <a:cubicBezTo>
                    <a:pt x="5" y="117"/>
                    <a:pt x="5" y="117"/>
                    <a:pt x="5" y="117"/>
                  </a:cubicBezTo>
                  <a:cubicBezTo>
                    <a:pt x="5" y="116"/>
                    <a:pt x="5" y="116"/>
                    <a:pt x="5" y="116"/>
                  </a:cubicBezTo>
                  <a:cubicBezTo>
                    <a:pt x="5" y="117"/>
                    <a:pt x="5" y="117"/>
                    <a:pt x="5" y="117"/>
                  </a:cubicBezTo>
                  <a:cubicBezTo>
                    <a:pt x="3" y="118"/>
                    <a:pt x="5" y="116"/>
                    <a:pt x="3" y="115"/>
                  </a:cubicBezTo>
                  <a:cubicBezTo>
                    <a:pt x="4" y="115"/>
                    <a:pt x="4" y="115"/>
                    <a:pt x="4" y="115"/>
                  </a:cubicBezTo>
                  <a:cubicBezTo>
                    <a:pt x="5" y="113"/>
                    <a:pt x="3" y="113"/>
                    <a:pt x="3" y="112"/>
                  </a:cubicBezTo>
                  <a:cubicBezTo>
                    <a:pt x="1" y="112"/>
                    <a:pt x="3" y="113"/>
                    <a:pt x="2" y="114"/>
                  </a:cubicBezTo>
                  <a:cubicBezTo>
                    <a:pt x="2" y="114"/>
                    <a:pt x="2" y="114"/>
                    <a:pt x="2" y="114"/>
                  </a:cubicBezTo>
                  <a:cubicBezTo>
                    <a:pt x="2" y="116"/>
                    <a:pt x="2" y="116"/>
                    <a:pt x="2" y="116"/>
                  </a:cubicBezTo>
                  <a:cubicBezTo>
                    <a:pt x="0" y="117"/>
                    <a:pt x="4" y="118"/>
                    <a:pt x="2" y="119"/>
                  </a:cubicBezTo>
                  <a:cubicBezTo>
                    <a:pt x="2" y="119"/>
                    <a:pt x="2" y="119"/>
                    <a:pt x="2" y="119"/>
                  </a:cubicBezTo>
                  <a:cubicBezTo>
                    <a:pt x="3" y="119"/>
                    <a:pt x="3" y="119"/>
                    <a:pt x="4" y="119"/>
                  </a:cubicBezTo>
                  <a:cubicBezTo>
                    <a:pt x="5" y="118"/>
                    <a:pt x="7" y="119"/>
                    <a:pt x="8" y="120"/>
                  </a:cubicBezTo>
                  <a:cubicBezTo>
                    <a:pt x="7" y="121"/>
                    <a:pt x="5" y="121"/>
                    <a:pt x="5" y="121"/>
                  </a:cubicBezTo>
                  <a:cubicBezTo>
                    <a:pt x="5" y="122"/>
                    <a:pt x="6" y="123"/>
                    <a:pt x="6" y="123"/>
                  </a:cubicBezTo>
                  <a:cubicBezTo>
                    <a:pt x="8" y="124"/>
                    <a:pt x="8" y="122"/>
                    <a:pt x="9" y="122"/>
                  </a:cubicBezTo>
                  <a:cubicBezTo>
                    <a:pt x="10" y="124"/>
                    <a:pt x="10" y="124"/>
                    <a:pt x="10" y="124"/>
                  </a:cubicBezTo>
                  <a:cubicBezTo>
                    <a:pt x="12" y="125"/>
                    <a:pt x="12" y="127"/>
                    <a:pt x="14" y="126"/>
                  </a:cubicBezTo>
                  <a:cubicBezTo>
                    <a:pt x="16" y="128"/>
                    <a:pt x="20" y="127"/>
                    <a:pt x="22" y="129"/>
                  </a:cubicBezTo>
                  <a:cubicBezTo>
                    <a:pt x="20" y="130"/>
                    <a:pt x="20" y="130"/>
                    <a:pt x="20" y="130"/>
                  </a:cubicBezTo>
                  <a:cubicBezTo>
                    <a:pt x="22" y="130"/>
                    <a:pt x="24" y="132"/>
                    <a:pt x="25" y="130"/>
                  </a:cubicBezTo>
                  <a:cubicBezTo>
                    <a:pt x="27" y="131"/>
                    <a:pt x="29" y="133"/>
                    <a:pt x="30" y="135"/>
                  </a:cubicBezTo>
                  <a:cubicBezTo>
                    <a:pt x="30" y="135"/>
                    <a:pt x="30" y="135"/>
                    <a:pt x="30" y="135"/>
                  </a:cubicBezTo>
                  <a:cubicBezTo>
                    <a:pt x="29" y="136"/>
                    <a:pt x="29" y="135"/>
                    <a:pt x="28" y="135"/>
                  </a:cubicBezTo>
                  <a:cubicBezTo>
                    <a:pt x="28" y="135"/>
                    <a:pt x="28" y="135"/>
                    <a:pt x="28" y="135"/>
                  </a:cubicBezTo>
                  <a:cubicBezTo>
                    <a:pt x="28" y="135"/>
                    <a:pt x="28" y="136"/>
                    <a:pt x="28" y="136"/>
                  </a:cubicBezTo>
                  <a:cubicBezTo>
                    <a:pt x="29" y="136"/>
                    <a:pt x="29" y="136"/>
                    <a:pt x="29" y="136"/>
                  </a:cubicBezTo>
                  <a:cubicBezTo>
                    <a:pt x="32" y="134"/>
                    <a:pt x="31" y="138"/>
                    <a:pt x="33" y="139"/>
                  </a:cubicBezTo>
                  <a:cubicBezTo>
                    <a:pt x="32" y="140"/>
                    <a:pt x="31" y="138"/>
                    <a:pt x="31" y="139"/>
                  </a:cubicBezTo>
                  <a:cubicBezTo>
                    <a:pt x="32" y="139"/>
                    <a:pt x="32" y="139"/>
                    <a:pt x="32" y="139"/>
                  </a:cubicBezTo>
                  <a:cubicBezTo>
                    <a:pt x="27" y="142"/>
                    <a:pt x="22" y="142"/>
                    <a:pt x="16" y="143"/>
                  </a:cubicBezTo>
                  <a:cubicBezTo>
                    <a:pt x="16" y="143"/>
                    <a:pt x="16" y="145"/>
                    <a:pt x="14" y="145"/>
                  </a:cubicBezTo>
                  <a:cubicBezTo>
                    <a:pt x="15" y="146"/>
                    <a:pt x="17" y="145"/>
                    <a:pt x="17" y="146"/>
                  </a:cubicBezTo>
                  <a:cubicBezTo>
                    <a:pt x="19" y="145"/>
                    <a:pt x="21" y="146"/>
                    <a:pt x="22" y="145"/>
                  </a:cubicBezTo>
                  <a:cubicBezTo>
                    <a:pt x="22" y="145"/>
                    <a:pt x="22" y="145"/>
                    <a:pt x="22" y="145"/>
                  </a:cubicBezTo>
                  <a:cubicBezTo>
                    <a:pt x="26" y="146"/>
                    <a:pt x="29" y="147"/>
                    <a:pt x="33" y="148"/>
                  </a:cubicBezTo>
                  <a:cubicBezTo>
                    <a:pt x="30" y="146"/>
                    <a:pt x="27" y="147"/>
                    <a:pt x="24" y="145"/>
                  </a:cubicBezTo>
                  <a:cubicBezTo>
                    <a:pt x="24" y="145"/>
                    <a:pt x="24" y="145"/>
                    <a:pt x="24" y="145"/>
                  </a:cubicBezTo>
                  <a:cubicBezTo>
                    <a:pt x="26" y="144"/>
                    <a:pt x="28" y="144"/>
                    <a:pt x="30" y="144"/>
                  </a:cubicBezTo>
                  <a:cubicBezTo>
                    <a:pt x="30" y="144"/>
                    <a:pt x="31" y="143"/>
                    <a:pt x="31" y="143"/>
                  </a:cubicBezTo>
                  <a:cubicBezTo>
                    <a:pt x="34" y="142"/>
                    <a:pt x="36" y="143"/>
                    <a:pt x="38" y="141"/>
                  </a:cubicBezTo>
                  <a:cubicBezTo>
                    <a:pt x="39" y="142"/>
                    <a:pt x="39" y="143"/>
                    <a:pt x="39" y="144"/>
                  </a:cubicBezTo>
                  <a:cubicBezTo>
                    <a:pt x="42" y="145"/>
                    <a:pt x="43" y="146"/>
                    <a:pt x="45" y="148"/>
                  </a:cubicBezTo>
                  <a:cubicBezTo>
                    <a:pt x="45" y="148"/>
                    <a:pt x="45" y="148"/>
                    <a:pt x="45" y="148"/>
                  </a:cubicBezTo>
                  <a:cubicBezTo>
                    <a:pt x="45" y="148"/>
                    <a:pt x="45" y="148"/>
                    <a:pt x="45" y="148"/>
                  </a:cubicBezTo>
                  <a:cubicBezTo>
                    <a:pt x="45" y="151"/>
                    <a:pt x="49" y="150"/>
                    <a:pt x="48" y="152"/>
                  </a:cubicBezTo>
                  <a:cubicBezTo>
                    <a:pt x="49" y="152"/>
                    <a:pt x="49" y="152"/>
                    <a:pt x="49" y="152"/>
                  </a:cubicBezTo>
                  <a:cubicBezTo>
                    <a:pt x="50" y="154"/>
                    <a:pt x="53" y="155"/>
                    <a:pt x="53" y="156"/>
                  </a:cubicBezTo>
                  <a:cubicBezTo>
                    <a:pt x="56" y="157"/>
                    <a:pt x="58" y="159"/>
                    <a:pt x="60" y="159"/>
                  </a:cubicBezTo>
                  <a:cubicBezTo>
                    <a:pt x="63" y="158"/>
                    <a:pt x="65" y="162"/>
                    <a:pt x="67" y="159"/>
                  </a:cubicBezTo>
                  <a:cubicBezTo>
                    <a:pt x="67" y="160"/>
                    <a:pt x="68" y="159"/>
                    <a:pt x="69" y="160"/>
                  </a:cubicBezTo>
                  <a:cubicBezTo>
                    <a:pt x="69" y="157"/>
                    <a:pt x="70" y="161"/>
                    <a:pt x="71" y="159"/>
                  </a:cubicBezTo>
                  <a:cubicBezTo>
                    <a:pt x="72" y="159"/>
                    <a:pt x="74" y="158"/>
                    <a:pt x="74" y="160"/>
                  </a:cubicBezTo>
                  <a:cubicBezTo>
                    <a:pt x="76" y="162"/>
                    <a:pt x="78" y="164"/>
                    <a:pt x="79" y="167"/>
                  </a:cubicBezTo>
                  <a:cubicBezTo>
                    <a:pt x="82" y="168"/>
                    <a:pt x="84" y="169"/>
                    <a:pt x="86" y="172"/>
                  </a:cubicBezTo>
                  <a:cubicBezTo>
                    <a:pt x="88" y="172"/>
                    <a:pt x="88" y="173"/>
                    <a:pt x="90" y="173"/>
                  </a:cubicBezTo>
                  <a:cubicBezTo>
                    <a:pt x="92" y="174"/>
                    <a:pt x="94" y="174"/>
                    <a:pt x="97" y="174"/>
                  </a:cubicBezTo>
                  <a:cubicBezTo>
                    <a:pt x="98" y="174"/>
                    <a:pt x="98" y="173"/>
                    <a:pt x="99" y="173"/>
                  </a:cubicBezTo>
                  <a:cubicBezTo>
                    <a:pt x="100" y="173"/>
                    <a:pt x="103" y="173"/>
                    <a:pt x="104" y="171"/>
                  </a:cubicBezTo>
                  <a:cubicBezTo>
                    <a:pt x="107" y="173"/>
                    <a:pt x="108" y="169"/>
                    <a:pt x="110" y="168"/>
                  </a:cubicBezTo>
                  <a:cubicBezTo>
                    <a:pt x="110" y="169"/>
                    <a:pt x="110" y="169"/>
                    <a:pt x="110" y="169"/>
                  </a:cubicBezTo>
                  <a:cubicBezTo>
                    <a:pt x="111" y="167"/>
                    <a:pt x="114" y="166"/>
                    <a:pt x="116" y="166"/>
                  </a:cubicBezTo>
                  <a:cubicBezTo>
                    <a:pt x="119" y="162"/>
                    <a:pt x="124" y="161"/>
                    <a:pt x="128" y="158"/>
                  </a:cubicBezTo>
                  <a:cubicBezTo>
                    <a:pt x="128" y="158"/>
                    <a:pt x="128" y="158"/>
                    <a:pt x="128" y="158"/>
                  </a:cubicBezTo>
                  <a:cubicBezTo>
                    <a:pt x="131" y="156"/>
                    <a:pt x="134" y="154"/>
                    <a:pt x="137" y="153"/>
                  </a:cubicBezTo>
                  <a:cubicBezTo>
                    <a:pt x="137" y="153"/>
                    <a:pt x="137" y="153"/>
                    <a:pt x="136" y="153"/>
                  </a:cubicBezTo>
                  <a:cubicBezTo>
                    <a:pt x="138" y="152"/>
                    <a:pt x="139" y="150"/>
                    <a:pt x="140" y="151"/>
                  </a:cubicBezTo>
                  <a:cubicBezTo>
                    <a:pt x="140" y="150"/>
                    <a:pt x="140" y="150"/>
                    <a:pt x="140" y="150"/>
                  </a:cubicBezTo>
                  <a:cubicBezTo>
                    <a:pt x="140" y="150"/>
                    <a:pt x="141" y="150"/>
                    <a:pt x="142" y="150"/>
                  </a:cubicBezTo>
                  <a:cubicBezTo>
                    <a:pt x="142" y="148"/>
                    <a:pt x="143" y="147"/>
                    <a:pt x="145" y="147"/>
                  </a:cubicBezTo>
                  <a:cubicBezTo>
                    <a:pt x="145" y="145"/>
                    <a:pt x="147" y="146"/>
                    <a:pt x="148" y="145"/>
                  </a:cubicBezTo>
                  <a:cubicBezTo>
                    <a:pt x="148" y="145"/>
                    <a:pt x="149" y="144"/>
                    <a:pt x="150" y="144"/>
                  </a:cubicBezTo>
                  <a:cubicBezTo>
                    <a:pt x="151" y="142"/>
                    <a:pt x="152" y="145"/>
                    <a:pt x="153" y="143"/>
                  </a:cubicBezTo>
                  <a:cubicBezTo>
                    <a:pt x="153" y="143"/>
                    <a:pt x="153" y="143"/>
                    <a:pt x="153" y="143"/>
                  </a:cubicBezTo>
                  <a:cubicBezTo>
                    <a:pt x="154" y="142"/>
                    <a:pt x="156" y="143"/>
                    <a:pt x="157" y="142"/>
                  </a:cubicBezTo>
                  <a:cubicBezTo>
                    <a:pt x="159" y="142"/>
                    <a:pt x="160" y="140"/>
                    <a:pt x="161" y="140"/>
                  </a:cubicBezTo>
                  <a:cubicBezTo>
                    <a:pt x="161" y="140"/>
                    <a:pt x="161" y="140"/>
                    <a:pt x="161" y="140"/>
                  </a:cubicBezTo>
                  <a:cubicBezTo>
                    <a:pt x="162" y="139"/>
                    <a:pt x="165" y="139"/>
                    <a:pt x="165" y="138"/>
                  </a:cubicBezTo>
                  <a:cubicBezTo>
                    <a:pt x="163" y="139"/>
                    <a:pt x="161" y="139"/>
                    <a:pt x="159" y="139"/>
                  </a:cubicBezTo>
                  <a:cubicBezTo>
                    <a:pt x="159" y="139"/>
                    <a:pt x="159" y="139"/>
                    <a:pt x="159" y="139"/>
                  </a:cubicBezTo>
                  <a:cubicBezTo>
                    <a:pt x="157" y="139"/>
                    <a:pt x="157" y="139"/>
                    <a:pt x="157" y="139"/>
                  </a:cubicBezTo>
                  <a:cubicBezTo>
                    <a:pt x="161" y="137"/>
                    <a:pt x="161" y="137"/>
                    <a:pt x="161" y="137"/>
                  </a:cubicBezTo>
                  <a:cubicBezTo>
                    <a:pt x="158" y="137"/>
                    <a:pt x="156" y="139"/>
                    <a:pt x="154" y="138"/>
                  </a:cubicBezTo>
                  <a:cubicBezTo>
                    <a:pt x="154" y="137"/>
                    <a:pt x="155" y="138"/>
                    <a:pt x="155" y="137"/>
                  </a:cubicBezTo>
                  <a:cubicBezTo>
                    <a:pt x="153" y="137"/>
                    <a:pt x="153" y="137"/>
                    <a:pt x="153" y="137"/>
                  </a:cubicBezTo>
                  <a:cubicBezTo>
                    <a:pt x="154" y="135"/>
                    <a:pt x="155" y="134"/>
                    <a:pt x="157" y="134"/>
                  </a:cubicBezTo>
                  <a:cubicBezTo>
                    <a:pt x="157" y="133"/>
                    <a:pt x="159" y="133"/>
                    <a:pt x="159" y="133"/>
                  </a:cubicBezTo>
                  <a:cubicBezTo>
                    <a:pt x="158" y="133"/>
                    <a:pt x="158" y="133"/>
                    <a:pt x="158" y="133"/>
                  </a:cubicBezTo>
                  <a:cubicBezTo>
                    <a:pt x="161" y="130"/>
                    <a:pt x="161" y="130"/>
                    <a:pt x="161" y="130"/>
                  </a:cubicBezTo>
                  <a:cubicBezTo>
                    <a:pt x="161" y="130"/>
                    <a:pt x="161" y="130"/>
                    <a:pt x="161" y="130"/>
                  </a:cubicBezTo>
                  <a:cubicBezTo>
                    <a:pt x="162" y="129"/>
                    <a:pt x="165" y="129"/>
                    <a:pt x="167" y="128"/>
                  </a:cubicBezTo>
                  <a:cubicBezTo>
                    <a:pt x="167" y="129"/>
                    <a:pt x="166" y="129"/>
                    <a:pt x="167" y="129"/>
                  </a:cubicBezTo>
                  <a:cubicBezTo>
                    <a:pt x="169" y="127"/>
                    <a:pt x="171" y="127"/>
                    <a:pt x="174" y="127"/>
                  </a:cubicBezTo>
                  <a:cubicBezTo>
                    <a:pt x="174" y="126"/>
                    <a:pt x="175" y="126"/>
                    <a:pt x="176" y="126"/>
                  </a:cubicBezTo>
                  <a:cubicBezTo>
                    <a:pt x="173" y="126"/>
                    <a:pt x="170" y="126"/>
                    <a:pt x="168" y="127"/>
                  </a:cubicBezTo>
                  <a:cubicBezTo>
                    <a:pt x="166" y="128"/>
                    <a:pt x="164" y="128"/>
                    <a:pt x="162" y="129"/>
                  </a:cubicBezTo>
                  <a:cubicBezTo>
                    <a:pt x="162" y="129"/>
                    <a:pt x="161" y="129"/>
                    <a:pt x="161" y="129"/>
                  </a:cubicBezTo>
                  <a:cubicBezTo>
                    <a:pt x="162" y="128"/>
                    <a:pt x="165" y="127"/>
                    <a:pt x="167" y="126"/>
                  </a:cubicBezTo>
                  <a:cubicBezTo>
                    <a:pt x="165" y="126"/>
                    <a:pt x="165" y="126"/>
                    <a:pt x="165" y="126"/>
                  </a:cubicBezTo>
                  <a:cubicBezTo>
                    <a:pt x="166" y="126"/>
                    <a:pt x="166" y="126"/>
                    <a:pt x="166" y="126"/>
                  </a:cubicBezTo>
                  <a:cubicBezTo>
                    <a:pt x="171" y="124"/>
                    <a:pt x="174" y="124"/>
                    <a:pt x="179" y="122"/>
                  </a:cubicBezTo>
                  <a:cubicBezTo>
                    <a:pt x="175" y="122"/>
                    <a:pt x="172" y="123"/>
                    <a:pt x="169" y="123"/>
                  </a:cubicBezTo>
                  <a:cubicBezTo>
                    <a:pt x="171" y="121"/>
                    <a:pt x="174" y="121"/>
                    <a:pt x="177" y="120"/>
                  </a:cubicBezTo>
                  <a:cubicBezTo>
                    <a:pt x="174" y="120"/>
                    <a:pt x="171" y="122"/>
                    <a:pt x="169" y="120"/>
                  </a:cubicBezTo>
                  <a:cubicBezTo>
                    <a:pt x="169" y="120"/>
                    <a:pt x="169" y="120"/>
                    <a:pt x="169" y="120"/>
                  </a:cubicBezTo>
                  <a:cubicBezTo>
                    <a:pt x="170" y="120"/>
                    <a:pt x="170" y="120"/>
                    <a:pt x="170" y="120"/>
                  </a:cubicBezTo>
                  <a:cubicBezTo>
                    <a:pt x="173" y="119"/>
                    <a:pt x="176" y="116"/>
                    <a:pt x="180" y="116"/>
                  </a:cubicBezTo>
                  <a:cubicBezTo>
                    <a:pt x="179" y="116"/>
                    <a:pt x="179" y="116"/>
                    <a:pt x="179" y="116"/>
                  </a:cubicBezTo>
                  <a:cubicBezTo>
                    <a:pt x="179" y="116"/>
                    <a:pt x="178" y="115"/>
                    <a:pt x="179" y="115"/>
                  </a:cubicBezTo>
                  <a:cubicBezTo>
                    <a:pt x="178" y="114"/>
                    <a:pt x="178" y="114"/>
                    <a:pt x="178" y="114"/>
                  </a:cubicBezTo>
                  <a:cubicBezTo>
                    <a:pt x="179" y="115"/>
                    <a:pt x="178" y="114"/>
                    <a:pt x="177" y="115"/>
                  </a:cubicBezTo>
                  <a:cubicBezTo>
                    <a:pt x="175" y="112"/>
                    <a:pt x="180" y="113"/>
                    <a:pt x="180" y="112"/>
                  </a:cubicBezTo>
                  <a:cubicBezTo>
                    <a:pt x="183" y="111"/>
                    <a:pt x="186" y="113"/>
                    <a:pt x="188" y="110"/>
                  </a:cubicBezTo>
                  <a:cubicBezTo>
                    <a:pt x="189" y="110"/>
                    <a:pt x="189" y="110"/>
                    <a:pt x="189" y="111"/>
                  </a:cubicBezTo>
                  <a:cubicBezTo>
                    <a:pt x="190" y="111"/>
                    <a:pt x="190" y="111"/>
                    <a:pt x="190" y="111"/>
                  </a:cubicBezTo>
                  <a:cubicBezTo>
                    <a:pt x="190" y="111"/>
                    <a:pt x="190" y="110"/>
                    <a:pt x="190" y="110"/>
                  </a:cubicBezTo>
                  <a:cubicBezTo>
                    <a:pt x="190" y="110"/>
                    <a:pt x="189" y="110"/>
                    <a:pt x="189" y="110"/>
                  </a:cubicBezTo>
                  <a:cubicBezTo>
                    <a:pt x="189" y="110"/>
                    <a:pt x="189" y="110"/>
                    <a:pt x="189" y="110"/>
                  </a:cubicBezTo>
                  <a:cubicBezTo>
                    <a:pt x="187" y="110"/>
                    <a:pt x="184" y="111"/>
                    <a:pt x="182" y="111"/>
                  </a:cubicBezTo>
                  <a:cubicBezTo>
                    <a:pt x="181" y="110"/>
                    <a:pt x="179" y="112"/>
                    <a:pt x="178" y="110"/>
                  </a:cubicBezTo>
                  <a:cubicBezTo>
                    <a:pt x="178" y="109"/>
                    <a:pt x="179" y="109"/>
                    <a:pt x="179" y="108"/>
                  </a:cubicBezTo>
                  <a:cubicBezTo>
                    <a:pt x="179" y="108"/>
                    <a:pt x="179" y="108"/>
                    <a:pt x="179" y="108"/>
                  </a:cubicBezTo>
                  <a:cubicBezTo>
                    <a:pt x="180" y="106"/>
                    <a:pt x="181" y="104"/>
                    <a:pt x="183" y="103"/>
                  </a:cubicBezTo>
                  <a:cubicBezTo>
                    <a:pt x="184" y="101"/>
                    <a:pt x="187" y="101"/>
                    <a:pt x="189" y="100"/>
                  </a:cubicBezTo>
                  <a:cubicBezTo>
                    <a:pt x="188" y="99"/>
                    <a:pt x="188" y="100"/>
                    <a:pt x="187" y="99"/>
                  </a:cubicBezTo>
                  <a:cubicBezTo>
                    <a:pt x="188" y="99"/>
                    <a:pt x="188" y="99"/>
                    <a:pt x="188" y="98"/>
                  </a:cubicBezTo>
                  <a:cubicBezTo>
                    <a:pt x="187" y="98"/>
                    <a:pt x="187" y="98"/>
                    <a:pt x="187" y="98"/>
                  </a:cubicBezTo>
                  <a:cubicBezTo>
                    <a:pt x="187" y="98"/>
                    <a:pt x="187" y="97"/>
                    <a:pt x="188" y="97"/>
                  </a:cubicBezTo>
                  <a:cubicBezTo>
                    <a:pt x="187" y="97"/>
                    <a:pt x="186" y="97"/>
                    <a:pt x="186" y="96"/>
                  </a:cubicBezTo>
                  <a:cubicBezTo>
                    <a:pt x="187" y="95"/>
                    <a:pt x="189" y="95"/>
                    <a:pt x="191" y="94"/>
                  </a:cubicBezTo>
                  <a:cubicBezTo>
                    <a:pt x="192" y="94"/>
                    <a:pt x="193" y="92"/>
                    <a:pt x="195" y="93"/>
                  </a:cubicBezTo>
                  <a:cubicBezTo>
                    <a:pt x="198" y="92"/>
                    <a:pt x="203" y="92"/>
                    <a:pt x="207" y="92"/>
                  </a:cubicBezTo>
                  <a:cubicBezTo>
                    <a:pt x="208" y="91"/>
                    <a:pt x="208" y="91"/>
                    <a:pt x="208" y="91"/>
                  </a:cubicBezTo>
                  <a:cubicBezTo>
                    <a:pt x="205" y="91"/>
                    <a:pt x="202" y="91"/>
                    <a:pt x="199" y="91"/>
                  </a:cubicBezTo>
                  <a:cubicBezTo>
                    <a:pt x="200" y="90"/>
                    <a:pt x="200" y="90"/>
                    <a:pt x="200" y="90"/>
                  </a:cubicBezTo>
                  <a:cubicBezTo>
                    <a:pt x="198" y="90"/>
                    <a:pt x="198" y="90"/>
                    <a:pt x="198" y="90"/>
                  </a:cubicBezTo>
                  <a:cubicBezTo>
                    <a:pt x="199" y="91"/>
                    <a:pt x="200" y="88"/>
                    <a:pt x="200" y="89"/>
                  </a:cubicBezTo>
                  <a:cubicBezTo>
                    <a:pt x="200" y="88"/>
                    <a:pt x="200" y="88"/>
                    <a:pt x="200" y="88"/>
                  </a:cubicBezTo>
                  <a:cubicBezTo>
                    <a:pt x="198" y="89"/>
                    <a:pt x="195" y="89"/>
                    <a:pt x="193" y="90"/>
                  </a:cubicBezTo>
                  <a:cubicBezTo>
                    <a:pt x="193" y="89"/>
                    <a:pt x="193" y="89"/>
                    <a:pt x="193" y="89"/>
                  </a:cubicBezTo>
                  <a:cubicBezTo>
                    <a:pt x="192" y="86"/>
                    <a:pt x="195" y="87"/>
                    <a:pt x="196" y="86"/>
                  </a:cubicBezTo>
                  <a:cubicBezTo>
                    <a:pt x="195" y="86"/>
                    <a:pt x="193" y="88"/>
                    <a:pt x="191" y="86"/>
                  </a:cubicBezTo>
                  <a:cubicBezTo>
                    <a:pt x="192" y="86"/>
                    <a:pt x="192" y="86"/>
                    <a:pt x="192" y="86"/>
                  </a:cubicBezTo>
                  <a:cubicBezTo>
                    <a:pt x="192" y="85"/>
                    <a:pt x="193" y="84"/>
                    <a:pt x="193" y="86"/>
                  </a:cubicBezTo>
                  <a:cubicBezTo>
                    <a:pt x="193" y="85"/>
                    <a:pt x="193" y="84"/>
                    <a:pt x="194" y="84"/>
                  </a:cubicBezTo>
                  <a:cubicBezTo>
                    <a:pt x="196" y="85"/>
                    <a:pt x="197" y="82"/>
                    <a:pt x="198" y="84"/>
                  </a:cubicBezTo>
                  <a:cubicBezTo>
                    <a:pt x="198" y="83"/>
                    <a:pt x="199" y="82"/>
                    <a:pt x="200" y="82"/>
                  </a:cubicBezTo>
                  <a:cubicBezTo>
                    <a:pt x="196" y="82"/>
                    <a:pt x="196" y="82"/>
                    <a:pt x="196" y="82"/>
                  </a:cubicBezTo>
                  <a:cubicBezTo>
                    <a:pt x="197" y="81"/>
                    <a:pt x="197" y="81"/>
                    <a:pt x="197" y="81"/>
                  </a:cubicBezTo>
                  <a:cubicBezTo>
                    <a:pt x="196" y="81"/>
                    <a:pt x="195" y="79"/>
                    <a:pt x="194" y="80"/>
                  </a:cubicBezTo>
                  <a:cubicBezTo>
                    <a:pt x="193" y="79"/>
                    <a:pt x="193" y="79"/>
                    <a:pt x="193" y="79"/>
                  </a:cubicBezTo>
                  <a:cubicBezTo>
                    <a:pt x="192" y="78"/>
                    <a:pt x="195" y="78"/>
                    <a:pt x="195" y="77"/>
                  </a:cubicBezTo>
                  <a:cubicBezTo>
                    <a:pt x="195" y="77"/>
                    <a:pt x="194" y="77"/>
                    <a:pt x="194" y="77"/>
                  </a:cubicBezTo>
                  <a:cubicBezTo>
                    <a:pt x="195" y="76"/>
                    <a:pt x="196" y="76"/>
                    <a:pt x="197" y="75"/>
                  </a:cubicBezTo>
                  <a:cubicBezTo>
                    <a:pt x="201" y="75"/>
                    <a:pt x="203" y="73"/>
                    <a:pt x="205" y="71"/>
                  </a:cubicBezTo>
                  <a:cubicBezTo>
                    <a:pt x="205" y="71"/>
                    <a:pt x="205" y="71"/>
                    <a:pt x="205" y="71"/>
                  </a:cubicBezTo>
                  <a:cubicBezTo>
                    <a:pt x="206" y="70"/>
                    <a:pt x="207" y="70"/>
                    <a:pt x="208" y="69"/>
                  </a:cubicBezTo>
                  <a:cubicBezTo>
                    <a:pt x="205" y="69"/>
                    <a:pt x="203" y="71"/>
                    <a:pt x="201" y="72"/>
                  </a:cubicBezTo>
                  <a:cubicBezTo>
                    <a:pt x="199" y="72"/>
                    <a:pt x="196" y="74"/>
                    <a:pt x="193" y="72"/>
                  </a:cubicBezTo>
                  <a:cubicBezTo>
                    <a:pt x="193" y="72"/>
                    <a:pt x="194" y="72"/>
                    <a:pt x="194" y="72"/>
                  </a:cubicBezTo>
                  <a:cubicBezTo>
                    <a:pt x="193" y="72"/>
                    <a:pt x="193" y="72"/>
                    <a:pt x="193" y="72"/>
                  </a:cubicBezTo>
                  <a:cubicBezTo>
                    <a:pt x="193" y="70"/>
                    <a:pt x="195" y="71"/>
                    <a:pt x="196" y="70"/>
                  </a:cubicBezTo>
                  <a:cubicBezTo>
                    <a:pt x="198" y="68"/>
                    <a:pt x="200" y="69"/>
                    <a:pt x="202" y="67"/>
                  </a:cubicBezTo>
                  <a:cubicBezTo>
                    <a:pt x="202" y="67"/>
                    <a:pt x="202" y="67"/>
                    <a:pt x="202" y="67"/>
                  </a:cubicBezTo>
                  <a:cubicBezTo>
                    <a:pt x="201" y="67"/>
                    <a:pt x="200" y="67"/>
                    <a:pt x="199" y="67"/>
                  </a:cubicBezTo>
                  <a:cubicBezTo>
                    <a:pt x="200" y="66"/>
                    <a:pt x="201" y="66"/>
                    <a:pt x="202" y="65"/>
                  </a:cubicBezTo>
                  <a:cubicBezTo>
                    <a:pt x="200" y="65"/>
                    <a:pt x="198" y="67"/>
                    <a:pt x="196" y="67"/>
                  </a:cubicBezTo>
                  <a:cubicBezTo>
                    <a:pt x="198" y="66"/>
                    <a:pt x="198" y="66"/>
                    <a:pt x="198" y="66"/>
                  </a:cubicBezTo>
                  <a:cubicBezTo>
                    <a:pt x="197" y="65"/>
                    <a:pt x="196" y="67"/>
                    <a:pt x="196" y="67"/>
                  </a:cubicBezTo>
                  <a:cubicBezTo>
                    <a:pt x="197" y="67"/>
                    <a:pt x="197" y="67"/>
                    <a:pt x="197" y="67"/>
                  </a:cubicBezTo>
                  <a:cubicBezTo>
                    <a:pt x="196" y="68"/>
                    <a:pt x="196" y="68"/>
                    <a:pt x="196" y="68"/>
                  </a:cubicBezTo>
                  <a:cubicBezTo>
                    <a:pt x="197" y="68"/>
                    <a:pt x="198" y="66"/>
                    <a:pt x="199" y="67"/>
                  </a:cubicBezTo>
                  <a:cubicBezTo>
                    <a:pt x="197" y="69"/>
                    <a:pt x="195" y="69"/>
                    <a:pt x="193" y="69"/>
                  </a:cubicBezTo>
                  <a:cubicBezTo>
                    <a:pt x="192" y="69"/>
                    <a:pt x="191" y="69"/>
                    <a:pt x="192" y="68"/>
                  </a:cubicBezTo>
                  <a:cubicBezTo>
                    <a:pt x="193" y="67"/>
                    <a:pt x="193" y="65"/>
                    <a:pt x="194" y="66"/>
                  </a:cubicBezTo>
                  <a:cubicBezTo>
                    <a:pt x="194" y="66"/>
                    <a:pt x="194" y="66"/>
                    <a:pt x="194" y="66"/>
                  </a:cubicBezTo>
                  <a:cubicBezTo>
                    <a:pt x="194" y="65"/>
                    <a:pt x="195" y="65"/>
                    <a:pt x="195" y="65"/>
                  </a:cubicBezTo>
                  <a:cubicBezTo>
                    <a:pt x="193" y="64"/>
                    <a:pt x="191" y="67"/>
                    <a:pt x="190" y="65"/>
                  </a:cubicBezTo>
                  <a:cubicBezTo>
                    <a:pt x="190" y="64"/>
                    <a:pt x="191" y="64"/>
                    <a:pt x="191" y="63"/>
                  </a:cubicBezTo>
                  <a:cubicBezTo>
                    <a:pt x="190" y="63"/>
                    <a:pt x="189" y="63"/>
                    <a:pt x="188" y="63"/>
                  </a:cubicBezTo>
                  <a:cubicBezTo>
                    <a:pt x="190" y="61"/>
                    <a:pt x="192" y="59"/>
                    <a:pt x="195" y="59"/>
                  </a:cubicBezTo>
                  <a:cubicBezTo>
                    <a:pt x="195" y="57"/>
                    <a:pt x="199" y="59"/>
                    <a:pt x="199" y="57"/>
                  </a:cubicBezTo>
                  <a:cubicBezTo>
                    <a:pt x="198" y="57"/>
                    <a:pt x="197" y="58"/>
                    <a:pt x="196" y="57"/>
                  </a:cubicBezTo>
                  <a:cubicBezTo>
                    <a:pt x="197" y="57"/>
                    <a:pt x="198" y="56"/>
                    <a:pt x="199" y="55"/>
                  </a:cubicBezTo>
                  <a:cubicBezTo>
                    <a:pt x="198" y="55"/>
                    <a:pt x="198" y="56"/>
                    <a:pt x="197" y="55"/>
                  </a:cubicBezTo>
                  <a:cubicBezTo>
                    <a:pt x="198" y="54"/>
                    <a:pt x="200" y="53"/>
                    <a:pt x="201" y="53"/>
                  </a:cubicBezTo>
                  <a:cubicBezTo>
                    <a:pt x="200" y="53"/>
                    <a:pt x="199" y="53"/>
                    <a:pt x="199" y="53"/>
                  </a:cubicBezTo>
                  <a:cubicBezTo>
                    <a:pt x="200" y="52"/>
                    <a:pt x="200" y="52"/>
                    <a:pt x="200" y="52"/>
                  </a:cubicBezTo>
                  <a:cubicBezTo>
                    <a:pt x="199" y="52"/>
                    <a:pt x="199" y="52"/>
                    <a:pt x="199" y="52"/>
                  </a:cubicBezTo>
                  <a:cubicBezTo>
                    <a:pt x="200" y="51"/>
                    <a:pt x="202" y="51"/>
                    <a:pt x="203" y="51"/>
                  </a:cubicBezTo>
                  <a:cubicBezTo>
                    <a:pt x="206" y="48"/>
                    <a:pt x="210" y="48"/>
                    <a:pt x="214" y="45"/>
                  </a:cubicBezTo>
                  <a:cubicBezTo>
                    <a:pt x="212" y="46"/>
                    <a:pt x="209" y="46"/>
                    <a:pt x="208" y="47"/>
                  </a:cubicBezTo>
                  <a:cubicBezTo>
                    <a:pt x="205" y="47"/>
                    <a:pt x="203" y="50"/>
                    <a:pt x="200" y="49"/>
                  </a:cubicBezTo>
                  <a:cubicBezTo>
                    <a:pt x="200" y="49"/>
                    <a:pt x="200" y="50"/>
                    <a:pt x="199" y="50"/>
                  </a:cubicBezTo>
                  <a:cubicBezTo>
                    <a:pt x="195" y="51"/>
                    <a:pt x="191" y="53"/>
                    <a:pt x="188" y="53"/>
                  </a:cubicBezTo>
                  <a:cubicBezTo>
                    <a:pt x="189" y="52"/>
                    <a:pt x="189" y="52"/>
                    <a:pt x="189" y="52"/>
                  </a:cubicBezTo>
                  <a:cubicBezTo>
                    <a:pt x="189" y="52"/>
                    <a:pt x="189" y="52"/>
                    <a:pt x="189" y="52"/>
                  </a:cubicBezTo>
                  <a:cubicBezTo>
                    <a:pt x="190" y="51"/>
                    <a:pt x="192" y="50"/>
                    <a:pt x="193" y="50"/>
                  </a:cubicBezTo>
                  <a:cubicBezTo>
                    <a:pt x="194" y="49"/>
                    <a:pt x="195" y="48"/>
                    <a:pt x="197" y="48"/>
                  </a:cubicBezTo>
                  <a:cubicBezTo>
                    <a:pt x="198" y="46"/>
                    <a:pt x="201" y="48"/>
                    <a:pt x="202" y="47"/>
                  </a:cubicBezTo>
                  <a:cubicBezTo>
                    <a:pt x="202" y="47"/>
                    <a:pt x="202" y="47"/>
                    <a:pt x="202" y="47"/>
                  </a:cubicBezTo>
                  <a:cubicBezTo>
                    <a:pt x="203" y="47"/>
                    <a:pt x="203" y="46"/>
                    <a:pt x="204" y="46"/>
                  </a:cubicBezTo>
                  <a:cubicBezTo>
                    <a:pt x="204" y="47"/>
                    <a:pt x="204" y="47"/>
                    <a:pt x="204" y="47"/>
                  </a:cubicBezTo>
                  <a:cubicBezTo>
                    <a:pt x="206" y="46"/>
                    <a:pt x="206" y="46"/>
                    <a:pt x="206" y="46"/>
                  </a:cubicBezTo>
                  <a:cubicBezTo>
                    <a:pt x="206" y="46"/>
                    <a:pt x="206" y="46"/>
                    <a:pt x="206" y="45"/>
                  </a:cubicBezTo>
                  <a:cubicBezTo>
                    <a:pt x="206" y="45"/>
                    <a:pt x="207" y="45"/>
                    <a:pt x="207" y="46"/>
                  </a:cubicBezTo>
                  <a:cubicBezTo>
                    <a:pt x="206" y="45"/>
                    <a:pt x="206" y="45"/>
                    <a:pt x="206" y="45"/>
                  </a:cubicBezTo>
                  <a:cubicBezTo>
                    <a:pt x="207" y="45"/>
                    <a:pt x="207" y="45"/>
                    <a:pt x="207" y="45"/>
                  </a:cubicBezTo>
                  <a:cubicBezTo>
                    <a:pt x="206" y="44"/>
                    <a:pt x="205" y="46"/>
                    <a:pt x="205" y="45"/>
                  </a:cubicBezTo>
                  <a:cubicBezTo>
                    <a:pt x="208" y="43"/>
                    <a:pt x="212" y="42"/>
                    <a:pt x="216" y="40"/>
                  </a:cubicBezTo>
                  <a:cubicBezTo>
                    <a:pt x="213" y="40"/>
                    <a:pt x="211" y="42"/>
                    <a:pt x="209" y="41"/>
                  </a:cubicBezTo>
                  <a:close/>
                  <a:moveTo>
                    <a:pt x="182" y="8"/>
                  </a:moveTo>
                  <a:cubicBezTo>
                    <a:pt x="180" y="8"/>
                    <a:pt x="178" y="9"/>
                    <a:pt x="176" y="9"/>
                  </a:cubicBezTo>
                  <a:cubicBezTo>
                    <a:pt x="178" y="9"/>
                    <a:pt x="180" y="8"/>
                    <a:pt x="182" y="8"/>
                  </a:cubicBezTo>
                  <a:close/>
                  <a:moveTo>
                    <a:pt x="174" y="10"/>
                  </a:moveTo>
                  <a:cubicBezTo>
                    <a:pt x="173" y="10"/>
                    <a:pt x="173" y="10"/>
                    <a:pt x="172" y="10"/>
                  </a:cubicBezTo>
                  <a:cubicBezTo>
                    <a:pt x="173" y="10"/>
                    <a:pt x="173" y="10"/>
                    <a:pt x="174" y="10"/>
                  </a:cubicBezTo>
                  <a:close/>
                  <a:moveTo>
                    <a:pt x="138" y="17"/>
                  </a:moveTo>
                  <a:cubicBezTo>
                    <a:pt x="146" y="16"/>
                    <a:pt x="154" y="14"/>
                    <a:pt x="161" y="13"/>
                  </a:cubicBezTo>
                  <a:cubicBezTo>
                    <a:pt x="165" y="12"/>
                    <a:pt x="167" y="11"/>
                    <a:pt x="171" y="10"/>
                  </a:cubicBezTo>
                  <a:cubicBezTo>
                    <a:pt x="171" y="11"/>
                    <a:pt x="171" y="11"/>
                    <a:pt x="171" y="11"/>
                  </a:cubicBezTo>
                  <a:cubicBezTo>
                    <a:pt x="168" y="11"/>
                    <a:pt x="165" y="12"/>
                    <a:pt x="162" y="13"/>
                  </a:cubicBezTo>
                  <a:cubicBezTo>
                    <a:pt x="159" y="14"/>
                    <a:pt x="155" y="15"/>
                    <a:pt x="152" y="15"/>
                  </a:cubicBezTo>
                  <a:cubicBezTo>
                    <a:pt x="150" y="16"/>
                    <a:pt x="148" y="16"/>
                    <a:pt x="146" y="17"/>
                  </a:cubicBezTo>
                  <a:cubicBezTo>
                    <a:pt x="143" y="16"/>
                    <a:pt x="141" y="19"/>
                    <a:pt x="139" y="18"/>
                  </a:cubicBezTo>
                  <a:cubicBezTo>
                    <a:pt x="137" y="19"/>
                    <a:pt x="135" y="20"/>
                    <a:pt x="133" y="20"/>
                  </a:cubicBezTo>
                  <a:cubicBezTo>
                    <a:pt x="134" y="18"/>
                    <a:pt x="137" y="19"/>
                    <a:pt x="138" y="17"/>
                  </a:cubicBezTo>
                  <a:close/>
                  <a:moveTo>
                    <a:pt x="133" y="21"/>
                  </a:moveTo>
                  <a:cubicBezTo>
                    <a:pt x="133" y="21"/>
                    <a:pt x="133" y="22"/>
                    <a:pt x="134" y="22"/>
                  </a:cubicBezTo>
                  <a:cubicBezTo>
                    <a:pt x="134" y="22"/>
                    <a:pt x="134" y="22"/>
                    <a:pt x="135" y="21"/>
                  </a:cubicBezTo>
                  <a:cubicBezTo>
                    <a:pt x="136" y="22"/>
                    <a:pt x="137" y="20"/>
                    <a:pt x="138" y="20"/>
                  </a:cubicBezTo>
                  <a:cubicBezTo>
                    <a:pt x="143" y="20"/>
                    <a:pt x="147" y="18"/>
                    <a:pt x="151" y="18"/>
                  </a:cubicBezTo>
                  <a:cubicBezTo>
                    <a:pt x="152" y="17"/>
                    <a:pt x="152" y="17"/>
                    <a:pt x="153" y="17"/>
                  </a:cubicBezTo>
                  <a:cubicBezTo>
                    <a:pt x="157" y="16"/>
                    <a:pt x="161" y="16"/>
                    <a:pt x="164" y="15"/>
                  </a:cubicBezTo>
                  <a:cubicBezTo>
                    <a:pt x="165" y="15"/>
                    <a:pt x="166" y="15"/>
                    <a:pt x="167" y="14"/>
                  </a:cubicBezTo>
                  <a:cubicBezTo>
                    <a:pt x="168" y="14"/>
                    <a:pt x="170" y="14"/>
                    <a:pt x="170" y="13"/>
                  </a:cubicBezTo>
                  <a:cubicBezTo>
                    <a:pt x="172" y="14"/>
                    <a:pt x="174" y="12"/>
                    <a:pt x="176" y="12"/>
                  </a:cubicBezTo>
                  <a:cubicBezTo>
                    <a:pt x="174" y="13"/>
                    <a:pt x="170" y="14"/>
                    <a:pt x="167" y="15"/>
                  </a:cubicBezTo>
                  <a:cubicBezTo>
                    <a:pt x="157" y="18"/>
                    <a:pt x="147" y="20"/>
                    <a:pt x="137" y="22"/>
                  </a:cubicBezTo>
                  <a:cubicBezTo>
                    <a:pt x="135" y="23"/>
                    <a:pt x="133" y="23"/>
                    <a:pt x="131" y="24"/>
                  </a:cubicBezTo>
                  <a:cubicBezTo>
                    <a:pt x="131" y="24"/>
                    <a:pt x="131" y="24"/>
                    <a:pt x="131" y="24"/>
                  </a:cubicBezTo>
                  <a:cubicBezTo>
                    <a:pt x="131" y="24"/>
                    <a:pt x="131" y="24"/>
                    <a:pt x="131" y="24"/>
                  </a:cubicBezTo>
                  <a:cubicBezTo>
                    <a:pt x="131" y="23"/>
                    <a:pt x="131" y="23"/>
                    <a:pt x="131" y="23"/>
                  </a:cubicBezTo>
                  <a:cubicBezTo>
                    <a:pt x="130" y="22"/>
                    <a:pt x="133" y="22"/>
                    <a:pt x="133" y="21"/>
                  </a:cubicBezTo>
                  <a:close/>
                  <a:moveTo>
                    <a:pt x="164" y="17"/>
                  </a:moveTo>
                  <a:cubicBezTo>
                    <a:pt x="163" y="18"/>
                    <a:pt x="163" y="18"/>
                    <a:pt x="163" y="18"/>
                  </a:cubicBezTo>
                  <a:cubicBezTo>
                    <a:pt x="163" y="18"/>
                    <a:pt x="163" y="18"/>
                    <a:pt x="163" y="18"/>
                  </a:cubicBezTo>
                  <a:cubicBezTo>
                    <a:pt x="163" y="18"/>
                    <a:pt x="162" y="18"/>
                    <a:pt x="163" y="18"/>
                  </a:cubicBezTo>
                  <a:cubicBezTo>
                    <a:pt x="163" y="18"/>
                    <a:pt x="163" y="18"/>
                    <a:pt x="163" y="17"/>
                  </a:cubicBezTo>
                  <a:lnTo>
                    <a:pt x="164" y="17"/>
                  </a:lnTo>
                  <a:close/>
                  <a:moveTo>
                    <a:pt x="127" y="21"/>
                  </a:moveTo>
                  <a:cubicBezTo>
                    <a:pt x="127" y="21"/>
                    <a:pt x="127" y="21"/>
                    <a:pt x="128" y="21"/>
                  </a:cubicBezTo>
                  <a:cubicBezTo>
                    <a:pt x="128" y="21"/>
                    <a:pt x="128" y="20"/>
                    <a:pt x="128" y="21"/>
                  </a:cubicBezTo>
                  <a:cubicBezTo>
                    <a:pt x="129" y="21"/>
                    <a:pt x="129" y="21"/>
                    <a:pt x="129" y="21"/>
                  </a:cubicBezTo>
                  <a:cubicBezTo>
                    <a:pt x="130" y="20"/>
                    <a:pt x="131" y="21"/>
                    <a:pt x="132" y="21"/>
                  </a:cubicBezTo>
                  <a:cubicBezTo>
                    <a:pt x="130" y="22"/>
                    <a:pt x="127" y="22"/>
                    <a:pt x="125" y="22"/>
                  </a:cubicBezTo>
                  <a:cubicBezTo>
                    <a:pt x="125" y="21"/>
                    <a:pt x="126" y="21"/>
                    <a:pt x="127" y="21"/>
                  </a:cubicBezTo>
                  <a:close/>
                  <a:moveTo>
                    <a:pt x="117" y="25"/>
                  </a:moveTo>
                  <a:cubicBezTo>
                    <a:pt x="117" y="26"/>
                    <a:pt x="116" y="26"/>
                    <a:pt x="116" y="26"/>
                  </a:cubicBezTo>
                  <a:cubicBezTo>
                    <a:pt x="116" y="26"/>
                    <a:pt x="116" y="25"/>
                    <a:pt x="117" y="25"/>
                  </a:cubicBezTo>
                  <a:close/>
                  <a:moveTo>
                    <a:pt x="115" y="26"/>
                  </a:moveTo>
                  <a:cubicBezTo>
                    <a:pt x="115" y="27"/>
                    <a:pt x="114" y="27"/>
                    <a:pt x="114" y="27"/>
                  </a:cubicBezTo>
                  <a:cubicBezTo>
                    <a:pt x="114" y="26"/>
                    <a:pt x="114" y="26"/>
                    <a:pt x="115" y="26"/>
                  </a:cubicBezTo>
                  <a:close/>
                  <a:moveTo>
                    <a:pt x="112" y="27"/>
                  </a:moveTo>
                  <a:cubicBezTo>
                    <a:pt x="112" y="27"/>
                    <a:pt x="112" y="27"/>
                    <a:pt x="113" y="27"/>
                  </a:cubicBezTo>
                  <a:cubicBezTo>
                    <a:pt x="113" y="27"/>
                    <a:pt x="113" y="27"/>
                    <a:pt x="113" y="27"/>
                  </a:cubicBezTo>
                  <a:cubicBezTo>
                    <a:pt x="113" y="27"/>
                    <a:pt x="113" y="27"/>
                    <a:pt x="113" y="27"/>
                  </a:cubicBezTo>
                  <a:cubicBezTo>
                    <a:pt x="113" y="27"/>
                    <a:pt x="113" y="27"/>
                    <a:pt x="113" y="27"/>
                  </a:cubicBezTo>
                  <a:cubicBezTo>
                    <a:pt x="112" y="27"/>
                    <a:pt x="112" y="27"/>
                    <a:pt x="112" y="27"/>
                  </a:cubicBezTo>
                  <a:close/>
                  <a:moveTo>
                    <a:pt x="106" y="29"/>
                  </a:moveTo>
                  <a:cubicBezTo>
                    <a:pt x="106" y="29"/>
                    <a:pt x="106" y="29"/>
                    <a:pt x="106" y="29"/>
                  </a:cubicBezTo>
                  <a:cubicBezTo>
                    <a:pt x="104" y="30"/>
                    <a:pt x="102" y="31"/>
                    <a:pt x="100" y="31"/>
                  </a:cubicBezTo>
                  <a:cubicBezTo>
                    <a:pt x="102" y="30"/>
                    <a:pt x="104" y="30"/>
                    <a:pt x="106" y="29"/>
                  </a:cubicBezTo>
                  <a:close/>
                  <a:moveTo>
                    <a:pt x="108" y="32"/>
                  </a:moveTo>
                  <a:cubicBezTo>
                    <a:pt x="110" y="33"/>
                    <a:pt x="112" y="31"/>
                    <a:pt x="115" y="30"/>
                  </a:cubicBezTo>
                  <a:cubicBezTo>
                    <a:pt x="117" y="30"/>
                    <a:pt x="119" y="28"/>
                    <a:pt x="122" y="28"/>
                  </a:cubicBezTo>
                  <a:cubicBezTo>
                    <a:pt x="123" y="27"/>
                    <a:pt x="125" y="27"/>
                    <a:pt x="127" y="26"/>
                  </a:cubicBezTo>
                  <a:cubicBezTo>
                    <a:pt x="135" y="24"/>
                    <a:pt x="142" y="23"/>
                    <a:pt x="151" y="20"/>
                  </a:cubicBezTo>
                  <a:cubicBezTo>
                    <a:pt x="154" y="20"/>
                    <a:pt x="158" y="18"/>
                    <a:pt x="161" y="18"/>
                  </a:cubicBezTo>
                  <a:cubicBezTo>
                    <a:pt x="154" y="20"/>
                    <a:pt x="148" y="22"/>
                    <a:pt x="141" y="23"/>
                  </a:cubicBezTo>
                  <a:cubicBezTo>
                    <a:pt x="126" y="26"/>
                    <a:pt x="113" y="31"/>
                    <a:pt x="99" y="37"/>
                  </a:cubicBezTo>
                  <a:cubicBezTo>
                    <a:pt x="102" y="35"/>
                    <a:pt x="106" y="35"/>
                    <a:pt x="108" y="32"/>
                  </a:cubicBezTo>
                  <a:close/>
                  <a:moveTo>
                    <a:pt x="66" y="61"/>
                  </a:moveTo>
                  <a:cubicBezTo>
                    <a:pt x="68" y="61"/>
                    <a:pt x="69" y="60"/>
                    <a:pt x="70" y="59"/>
                  </a:cubicBezTo>
                  <a:cubicBezTo>
                    <a:pt x="70" y="58"/>
                    <a:pt x="70" y="58"/>
                    <a:pt x="70" y="58"/>
                  </a:cubicBezTo>
                  <a:cubicBezTo>
                    <a:pt x="70" y="58"/>
                    <a:pt x="70" y="58"/>
                    <a:pt x="70" y="58"/>
                  </a:cubicBezTo>
                  <a:cubicBezTo>
                    <a:pt x="70" y="57"/>
                    <a:pt x="69" y="59"/>
                    <a:pt x="68" y="57"/>
                  </a:cubicBezTo>
                  <a:cubicBezTo>
                    <a:pt x="70" y="56"/>
                    <a:pt x="72" y="53"/>
                    <a:pt x="75" y="53"/>
                  </a:cubicBezTo>
                  <a:cubicBezTo>
                    <a:pt x="77" y="51"/>
                    <a:pt x="78" y="50"/>
                    <a:pt x="80" y="49"/>
                  </a:cubicBezTo>
                  <a:cubicBezTo>
                    <a:pt x="81" y="50"/>
                    <a:pt x="82" y="49"/>
                    <a:pt x="82" y="48"/>
                  </a:cubicBezTo>
                  <a:cubicBezTo>
                    <a:pt x="84" y="46"/>
                    <a:pt x="87" y="44"/>
                    <a:pt x="89" y="44"/>
                  </a:cubicBezTo>
                  <a:cubicBezTo>
                    <a:pt x="92" y="42"/>
                    <a:pt x="95" y="41"/>
                    <a:pt x="98" y="40"/>
                  </a:cubicBezTo>
                  <a:cubicBezTo>
                    <a:pt x="99" y="38"/>
                    <a:pt x="101" y="39"/>
                    <a:pt x="103" y="37"/>
                  </a:cubicBezTo>
                  <a:cubicBezTo>
                    <a:pt x="102" y="37"/>
                    <a:pt x="102" y="37"/>
                    <a:pt x="102" y="37"/>
                  </a:cubicBezTo>
                  <a:cubicBezTo>
                    <a:pt x="115" y="31"/>
                    <a:pt x="129" y="27"/>
                    <a:pt x="143" y="24"/>
                  </a:cubicBezTo>
                  <a:cubicBezTo>
                    <a:pt x="144" y="24"/>
                    <a:pt x="144" y="24"/>
                    <a:pt x="144" y="24"/>
                  </a:cubicBezTo>
                  <a:cubicBezTo>
                    <a:pt x="146" y="24"/>
                    <a:pt x="148" y="23"/>
                    <a:pt x="150" y="22"/>
                  </a:cubicBezTo>
                  <a:cubicBezTo>
                    <a:pt x="151" y="22"/>
                    <a:pt x="151" y="22"/>
                    <a:pt x="152" y="22"/>
                  </a:cubicBezTo>
                  <a:cubicBezTo>
                    <a:pt x="154" y="22"/>
                    <a:pt x="156" y="21"/>
                    <a:pt x="158" y="21"/>
                  </a:cubicBezTo>
                  <a:cubicBezTo>
                    <a:pt x="157" y="23"/>
                    <a:pt x="155" y="22"/>
                    <a:pt x="153" y="23"/>
                  </a:cubicBezTo>
                  <a:cubicBezTo>
                    <a:pt x="152" y="24"/>
                    <a:pt x="151" y="23"/>
                    <a:pt x="151" y="23"/>
                  </a:cubicBezTo>
                  <a:cubicBezTo>
                    <a:pt x="148" y="24"/>
                    <a:pt x="145" y="26"/>
                    <a:pt x="142" y="26"/>
                  </a:cubicBezTo>
                  <a:cubicBezTo>
                    <a:pt x="142" y="26"/>
                    <a:pt x="141" y="27"/>
                    <a:pt x="142" y="27"/>
                  </a:cubicBezTo>
                  <a:cubicBezTo>
                    <a:pt x="138" y="29"/>
                    <a:pt x="133" y="29"/>
                    <a:pt x="129" y="31"/>
                  </a:cubicBezTo>
                  <a:cubicBezTo>
                    <a:pt x="127" y="32"/>
                    <a:pt x="125" y="32"/>
                    <a:pt x="123" y="33"/>
                  </a:cubicBezTo>
                  <a:cubicBezTo>
                    <a:pt x="122" y="33"/>
                    <a:pt x="120" y="34"/>
                    <a:pt x="118" y="33"/>
                  </a:cubicBezTo>
                  <a:cubicBezTo>
                    <a:pt x="116" y="35"/>
                    <a:pt x="113" y="35"/>
                    <a:pt x="111" y="37"/>
                  </a:cubicBezTo>
                  <a:cubicBezTo>
                    <a:pt x="109" y="36"/>
                    <a:pt x="109" y="38"/>
                    <a:pt x="107" y="37"/>
                  </a:cubicBezTo>
                  <a:cubicBezTo>
                    <a:pt x="103" y="38"/>
                    <a:pt x="100" y="41"/>
                    <a:pt x="95" y="43"/>
                  </a:cubicBezTo>
                  <a:cubicBezTo>
                    <a:pt x="94" y="44"/>
                    <a:pt x="92" y="45"/>
                    <a:pt x="90" y="46"/>
                  </a:cubicBezTo>
                  <a:cubicBezTo>
                    <a:pt x="89" y="47"/>
                    <a:pt x="87" y="47"/>
                    <a:pt x="86" y="48"/>
                  </a:cubicBezTo>
                  <a:cubicBezTo>
                    <a:pt x="88" y="49"/>
                    <a:pt x="89" y="48"/>
                    <a:pt x="90" y="47"/>
                  </a:cubicBezTo>
                  <a:cubicBezTo>
                    <a:pt x="91" y="47"/>
                    <a:pt x="91" y="47"/>
                    <a:pt x="92" y="47"/>
                  </a:cubicBezTo>
                  <a:cubicBezTo>
                    <a:pt x="91" y="47"/>
                    <a:pt x="91" y="47"/>
                    <a:pt x="90" y="47"/>
                  </a:cubicBezTo>
                  <a:cubicBezTo>
                    <a:pt x="88" y="48"/>
                    <a:pt x="85" y="51"/>
                    <a:pt x="82" y="52"/>
                  </a:cubicBezTo>
                  <a:cubicBezTo>
                    <a:pt x="82" y="52"/>
                    <a:pt x="82" y="53"/>
                    <a:pt x="81" y="53"/>
                  </a:cubicBezTo>
                  <a:cubicBezTo>
                    <a:pt x="82" y="52"/>
                    <a:pt x="81" y="51"/>
                    <a:pt x="81" y="50"/>
                  </a:cubicBezTo>
                  <a:cubicBezTo>
                    <a:pt x="81" y="50"/>
                    <a:pt x="80" y="50"/>
                    <a:pt x="80" y="51"/>
                  </a:cubicBezTo>
                  <a:cubicBezTo>
                    <a:pt x="80" y="51"/>
                    <a:pt x="80" y="52"/>
                    <a:pt x="80" y="52"/>
                  </a:cubicBezTo>
                  <a:cubicBezTo>
                    <a:pt x="80" y="54"/>
                    <a:pt x="77" y="56"/>
                    <a:pt x="75" y="56"/>
                  </a:cubicBezTo>
                  <a:cubicBezTo>
                    <a:pt x="72" y="59"/>
                    <a:pt x="68" y="62"/>
                    <a:pt x="64" y="64"/>
                  </a:cubicBezTo>
                  <a:cubicBezTo>
                    <a:pt x="67" y="62"/>
                    <a:pt x="67" y="62"/>
                    <a:pt x="67" y="62"/>
                  </a:cubicBezTo>
                  <a:cubicBezTo>
                    <a:pt x="67" y="61"/>
                    <a:pt x="67" y="61"/>
                    <a:pt x="66" y="61"/>
                  </a:cubicBezTo>
                  <a:close/>
                  <a:moveTo>
                    <a:pt x="147" y="26"/>
                  </a:moveTo>
                  <a:cubicBezTo>
                    <a:pt x="144" y="26"/>
                    <a:pt x="144" y="26"/>
                    <a:pt x="144" y="26"/>
                  </a:cubicBezTo>
                  <a:cubicBezTo>
                    <a:pt x="145" y="26"/>
                    <a:pt x="146" y="25"/>
                    <a:pt x="147" y="26"/>
                  </a:cubicBezTo>
                  <a:close/>
                  <a:moveTo>
                    <a:pt x="95" y="45"/>
                  </a:moveTo>
                  <a:cubicBezTo>
                    <a:pt x="95" y="45"/>
                    <a:pt x="95" y="45"/>
                    <a:pt x="95" y="45"/>
                  </a:cubicBezTo>
                  <a:cubicBezTo>
                    <a:pt x="94" y="45"/>
                    <a:pt x="94" y="45"/>
                    <a:pt x="94" y="45"/>
                  </a:cubicBezTo>
                  <a:lnTo>
                    <a:pt x="95" y="45"/>
                  </a:lnTo>
                  <a:close/>
                  <a:moveTo>
                    <a:pt x="59" y="50"/>
                  </a:moveTo>
                  <a:cubicBezTo>
                    <a:pt x="60" y="50"/>
                    <a:pt x="60" y="50"/>
                    <a:pt x="60" y="50"/>
                  </a:cubicBezTo>
                  <a:cubicBezTo>
                    <a:pt x="60" y="50"/>
                    <a:pt x="59" y="50"/>
                    <a:pt x="59" y="51"/>
                  </a:cubicBezTo>
                  <a:cubicBezTo>
                    <a:pt x="59" y="50"/>
                    <a:pt x="59" y="50"/>
                    <a:pt x="59" y="50"/>
                  </a:cubicBezTo>
                  <a:close/>
                  <a:moveTo>
                    <a:pt x="59" y="51"/>
                  </a:moveTo>
                  <a:cubicBezTo>
                    <a:pt x="58" y="51"/>
                    <a:pt x="58" y="51"/>
                    <a:pt x="58" y="51"/>
                  </a:cubicBezTo>
                  <a:cubicBezTo>
                    <a:pt x="58" y="51"/>
                    <a:pt x="58" y="51"/>
                    <a:pt x="59" y="51"/>
                  </a:cubicBezTo>
                  <a:close/>
                  <a:moveTo>
                    <a:pt x="90" y="63"/>
                  </a:moveTo>
                  <a:cubicBezTo>
                    <a:pt x="90" y="63"/>
                    <a:pt x="91" y="62"/>
                    <a:pt x="91" y="63"/>
                  </a:cubicBezTo>
                  <a:cubicBezTo>
                    <a:pt x="91" y="63"/>
                    <a:pt x="91" y="63"/>
                    <a:pt x="90" y="63"/>
                  </a:cubicBezTo>
                  <a:close/>
                  <a:moveTo>
                    <a:pt x="115" y="57"/>
                  </a:moveTo>
                  <a:cubicBezTo>
                    <a:pt x="117" y="57"/>
                    <a:pt x="118" y="55"/>
                    <a:pt x="121" y="55"/>
                  </a:cubicBezTo>
                  <a:cubicBezTo>
                    <a:pt x="119" y="55"/>
                    <a:pt x="117" y="58"/>
                    <a:pt x="115" y="57"/>
                  </a:cubicBezTo>
                  <a:close/>
                  <a:moveTo>
                    <a:pt x="122" y="55"/>
                  </a:moveTo>
                  <a:cubicBezTo>
                    <a:pt x="122" y="55"/>
                    <a:pt x="122" y="55"/>
                    <a:pt x="122" y="55"/>
                  </a:cubicBezTo>
                  <a:cubicBezTo>
                    <a:pt x="122" y="55"/>
                    <a:pt x="122" y="55"/>
                    <a:pt x="122" y="55"/>
                  </a:cubicBezTo>
                  <a:cubicBezTo>
                    <a:pt x="122" y="55"/>
                    <a:pt x="122" y="55"/>
                    <a:pt x="122" y="55"/>
                  </a:cubicBezTo>
                  <a:close/>
                  <a:moveTo>
                    <a:pt x="149" y="132"/>
                  </a:moveTo>
                  <a:cubicBezTo>
                    <a:pt x="149" y="132"/>
                    <a:pt x="149" y="132"/>
                    <a:pt x="149" y="132"/>
                  </a:cubicBezTo>
                  <a:cubicBezTo>
                    <a:pt x="150" y="132"/>
                    <a:pt x="150" y="132"/>
                    <a:pt x="150" y="132"/>
                  </a:cubicBezTo>
                  <a:lnTo>
                    <a:pt x="149" y="132"/>
                  </a:lnTo>
                  <a:close/>
                  <a:moveTo>
                    <a:pt x="143" y="37"/>
                  </a:moveTo>
                  <a:cubicBezTo>
                    <a:pt x="143" y="38"/>
                    <a:pt x="142" y="37"/>
                    <a:pt x="141" y="38"/>
                  </a:cubicBezTo>
                  <a:cubicBezTo>
                    <a:pt x="140" y="38"/>
                    <a:pt x="138" y="38"/>
                    <a:pt x="138" y="39"/>
                  </a:cubicBezTo>
                  <a:cubicBezTo>
                    <a:pt x="137" y="39"/>
                    <a:pt x="136" y="40"/>
                    <a:pt x="135" y="40"/>
                  </a:cubicBezTo>
                  <a:cubicBezTo>
                    <a:pt x="131" y="39"/>
                    <a:pt x="130" y="44"/>
                    <a:pt x="126" y="44"/>
                  </a:cubicBezTo>
                  <a:cubicBezTo>
                    <a:pt x="124" y="45"/>
                    <a:pt x="121" y="46"/>
                    <a:pt x="119" y="46"/>
                  </a:cubicBezTo>
                  <a:cubicBezTo>
                    <a:pt x="117" y="47"/>
                    <a:pt x="115" y="50"/>
                    <a:pt x="112" y="50"/>
                  </a:cubicBezTo>
                  <a:cubicBezTo>
                    <a:pt x="112" y="52"/>
                    <a:pt x="110" y="51"/>
                    <a:pt x="110" y="53"/>
                  </a:cubicBezTo>
                  <a:cubicBezTo>
                    <a:pt x="106" y="53"/>
                    <a:pt x="104" y="57"/>
                    <a:pt x="100" y="57"/>
                  </a:cubicBezTo>
                  <a:cubicBezTo>
                    <a:pt x="98" y="58"/>
                    <a:pt x="98" y="58"/>
                    <a:pt x="97" y="59"/>
                  </a:cubicBezTo>
                  <a:cubicBezTo>
                    <a:pt x="95" y="59"/>
                    <a:pt x="95" y="61"/>
                    <a:pt x="93" y="61"/>
                  </a:cubicBezTo>
                  <a:cubicBezTo>
                    <a:pt x="92" y="61"/>
                    <a:pt x="90" y="62"/>
                    <a:pt x="89" y="63"/>
                  </a:cubicBezTo>
                  <a:cubicBezTo>
                    <a:pt x="90" y="63"/>
                    <a:pt x="90" y="63"/>
                    <a:pt x="90" y="63"/>
                  </a:cubicBezTo>
                  <a:cubicBezTo>
                    <a:pt x="89" y="64"/>
                    <a:pt x="88" y="66"/>
                    <a:pt x="86" y="65"/>
                  </a:cubicBezTo>
                  <a:cubicBezTo>
                    <a:pt x="87" y="63"/>
                    <a:pt x="90" y="62"/>
                    <a:pt x="92" y="61"/>
                  </a:cubicBezTo>
                  <a:cubicBezTo>
                    <a:pt x="91" y="60"/>
                    <a:pt x="90" y="61"/>
                    <a:pt x="89" y="61"/>
                  </a:cubicBezTo>
                  <a:cubicBezTo>
                    <a:pt x="88" y="61"/>
                    <a:pt x="88" y="61"/>
                    <a:pt x="88" y="61"/>
                  </a:cubicBezTo>
                  <a:cubicBezTo>
                    <a:pt x="86" y="63"/>
                    <a:pt x="82" y="64"/>
                    <a:pt x="80" y="66"/>
                  </a:cubicBezTo>
                  <a:cubicBezTo>
                    <a:pt x="79" y="66"/>
                    <a:pt x="77" y="67"/>
                    <a:pt x="78" y="68"/>
                  </a:cubicBezTo>
                  <a:cubicBezTo>
                    <a:pt x="76" y="69"/>
                    <a:pt x="76" y="69"/>
                    <a:pt x="76" y="69"/>
                  </a:cubicBezTo>
                  <a:cubicBezTo>
                    <a:pt x="76" y="69"/>
                    <a:pt x="75" y="69"/>
                    <a:pt x="75" y="68"/>
                  </a:cubicBezTo>
                  <a:cubicBezTo>
                    <a:pt x="75" y="70"/>
                    <a:pt x="73" y="68"/>
                    <a:pt x="74" y="70"/>
                  </a:cubicBezTo>
                  <a:cubicBezTo>
                    <a:pt x="74" y="70"/>
                    <a:pt x="74" y="70"/>
                    <a:pt x="73" y="70"/>
                  </a:cubicBezTo>
                  <a:cubicBezTo>
                    <a:pt x="74" y="71"/>
                    <a:pt x="72" y="71"/>
                    <a:pt x="72" y="71"/>
                  </a:cubicBezTo>
                  <a:cubicBezTo>
                    <a:pt x="72" y="71"/>
                    <a:pt x="72" y="71"/>
                    <a:pt x="72" y="71"/>
                  </a:cubicBezTo>
                  <a:cubicBezTo>
                    <a:pt x="71" y="71"/>
                    <a:pt x="72" y="72"/>
                    <a:pt x="71" y="72"/>
                  </a:cubicBezTo>
                  <a:cubicBezTo>
                    <a:pt x="70" y="75"/>
                    <a:pt x="65" y="74"/>
                    <a:pt x="64" y="77"/>
                  </a:cubicBezTo>
                  <a:cubicBezTo>
                    <a:pt x="62" y="78"/>
                    <a:pt x="61" y="79"/>
                    <a:pt x="59" y="79"/>
                  </a:cubicBezTo>
                  <a:cubicBezTo>
                    <a:pt x="59" y="80"/>
                    <a:pt x="57" y="81"/>
                    <a:pt x="56" y="80"/>
                  </a:cubicBezTo>
                  <a:cubicBezTo>
                    <a:pt x="57" y="79"/>
                    <a:pt x="58" y="78"/>
                    <a:pt x="59" y="79"/>
                  </a:cubicBezTo>
                  <a:cubicBezTo>
                    <a:pt x="59" y="78"/>
                    <a:pt x="59" y="77"/>
                    <a:pt x="59" y="75"/>
                  </a:cubicBezTo>
                  <a:cubicBezTo>
                    <a:pt x="60" y="75"/>
                    <a:pt x="60" y="75"/>
                    <a:pt x="60" y="75"/>
                  </a:cubicBezTo>
                  <a:cubicBezTo>
                    <a:pt x="60" y="75"/>
                    <a:pt x="59" y="75"/>
                    <a:pt x="59" y="75"/>
                  </a:cubicBezTo>
                  <a:cubicBezTo>
                    <a:pt x="60" y="76"/>
                    <a:pt x="60" y="76"/>
                    <a:pt x="60" y="76"/>
                  </a:cubicBezTo>
                  <a:cubicBezTo>
                    <a:pt x="61" y="75"/>
                    <a:pt x="61" y="75"/>
                    <a:pt x="61" y="75"/>
                  </a:cubicBezTo>
                  <a:cubicBezTo>
                    <a:pt x="61" y="75"/>
                    <a:pt x="61" y="75"/>
                    <a:pt x="61" y="75"/>
                  </a:cubicBezTo>
                  <a:cubicBezTo>
                    <a:pt x="61" y="75"/>
                    <a:pt x="59" y="76"/>
                    <a:pt x="61" y="76"/>
                  </a:cubicBezTo>
                  <a:cubicBezTo>
                    <a:pt x="62" y="76"/>
                    <a:pt x="62" y="75"/>
                    <a:pt x="62" y="74"/>
                  </a:cubicBezTo>
                  <a:cubicBezTo>
                    <a:pt x="62" y="74"/>
                    <a:pt x="62" y="74"/>
                    <a:pt x="61" y="74"/>
                  </a:cubicBezTo>
                  <a:cubicBezTo>
                    <a:pt x="61" y="73"/>
                    <a:pt x="61" y="73"/>
                    <a:pt x="61" y="73"/>
                  </a:cubicBezTo>
                  <a:cubicBezTo>
                    <a:pt x="62" y="73"/>
                    <a:pt x="62" y="73"/>
                    <a:pt x="62" y="72"/>
                  </a:cubicBezTo>
                  <a:cubicBezTo>
                    <a:pt x="63" y="72"/>
                    <a:pt x="65" y="71"/>
                    <a:pt x="65" y="70"/>
                  </a:cubicBezTo>
                  <a:cubicBezTo>
                    <a:pt x="78" y="61"/>
                    <a:pt x="92" y="50"/>
                    <a:pt x="107" y="46"/>
                  </a:cubicBezTo>
                  <a:cubicBezTo>
                    <a:pt x="109" y="45"/>
                    <a:pt x="110" y="44"/>
                    <a:pt x="113" y="43"/>
                  </a:cubicBezTo>
                  <a:cubicBezTo>
                    <a:pt x="114" y="44"/>
                    <a:pt x="114" y="42"/>
                    <a:pt x="115" y="43"/>
                  </a:cubicBezTo>
                  <a:cubicBezTo>
                    <a:pt x="116" y="42"/>
                    <a:pt x="118" y="42"/>
                    <a:pt x="119" y="42"/>
                  </a:cubicBezTo>
                  <a:cubicBezTo>
                    <a:pt x="128" y="37"/>
                    <a:pt x="139" y="37"/>
                    <a:pt x="148" y="33"/>
                  </a:cubicBezTo>
                  <a:cubicBezTo>
                    <a:pt x="148" y="34"/>
                    <a:pt x="147" y="34"/>
                    <a:pt x="146" y="35"/>
                  </a:cubicBezTo>
                  <a:cubicBezTo>
                    <a:pt x="148" y="35"/>
                    <a:pt x="150" y="34"/>
                    <a:pt x="152" y="34"/>
                  </a:cubicBezTo>
                  <a:cubicBezTo>
                    <a:pt x="149" y="35"/>
                    <a:pt x="147" y="36"/>
                    <a:pt x="143" y="37"/>
                  </a:cubicBezTo>
                  <a:close/>
                  <a:moveTo>
                    <a:pt x="153" y="130"/>
                  </a:moveTo>
                  <a:cubicBezTo>
                    <a:pt x="152" y="130"/>
                    <a:pt x="152" y="130"/>
                    <a:pt x="152" y="130"/>
                  </a:cubicBezTo>
                  <a:cubicBezTo>
                    <a:pt x="154" y="130"/>
                    <a:pt x="154" y="130"/>
                    <a:pt x="154" y="130"/>
                  </a:cubicBezTo>
                  <a:lnTo>
                    <a:pt x="153" y="130"/>
                  </a:lnTo>
                  <a:close/>
                  <a:moveTo>
                    <a:pt x="155" y="130"/>
                  </a:moveTo>
                  <a:cubicBezTo>
                    <a:pt x="155" y="130"/>
                    <a:pt x="155" y="130"/>
                    <a:pt x="155" y="130"/>
                  </a:cubicBezTo>
                  <a:cubicBezTo>
                    <a:pt x="155" y="130"/>
                    <a:pt x="155" y="130"/>
                    <a:pt x="155" y="130"/>
                  </a:cubicBezTo>
                  <a:close/>
                  <a:moveTo>
                    <a:pt x="155" y="129"/>
                  </a:moveTo>
                  <a:cubicBezTo>
                    <a:pt x="156" y="129"/>
                    <a:pt x="157" y="128"/>
                    <a:pt x="158" y="128"/>
                  </a:cubicBezTo>
                  <a:cubicBezTo>
                    <a:pt x="158" y="129"/>
                    <a:pt x="156" y="129"/>
                    <a:pt x="155" y="129"/>
                  </a:cubicBezTo>
                  <a:close/>
                  <a:moveTo>
                    <a:pt x="167" y="27"/>
                  </a:moveTo>
                  <a:cubicBezTo>
                    <a:pt x="165" y="27"/>
                    <a:pt x="166" y="29"/>
                    <a:pt x="164" y="28"/>
                  </a:cubicBezTo>
                  <a:cubicBezTo>
                    <a:pt x="163" y="27"/>
                    <a:pt x="163" y="28"/>
                    <a:pt x="163" y="28"/>
                  </a:cubicBezTo>
                  <a:cubicBezTo>
                    <a:pt x="160" y="30"/>
                    <a:pt x="157" y="33"/>
                    <a:pt x="154" y="31"/>
                  </a:cubicBezTo>
                  <a:cubicBezTo>
                    <a:pt x="154" y="31"/>
                    <a:pt x="155" y="31"/>
                    <a:pt x="155" y="30"/>
                  </a:cubicBezTo>
                  <a:cubicBezTo>
                    <a:pt x="153" y="30"/>
                    <a:pt x="152" y="32"/>
                    <a:pt x="149" y="32"/>
                  </a:cubicBezTo>
                  <a:cubicBezTo>
                    <a:pt x="136" y="35"/>
                    <a:pt x="122" y="39"/>
                    <a:pt x="109" y="43"/>
                  </a:cubicBezTo>
                  <a:cubicBezTo>
                    <a:pt x="109" y="42"/>
                    <a:pt x="109" y="42"/>
                    <a:pt x="109" y="42"/>
                  </a:cubicBezTo>
                  <a:cubicBezTo>
                    <a:pt x="107" y="44"/>
                    <a:pt x="106" y="42"/>
                    <a:pt x="104" y="44"/>
                  </a:cubicBezTo>
                  <a:cubicBezTo>
                    <a:pt x="101" y="44"/>
                    <a:pt x="98" y="47"/>
                    <a:pt x="95" y="48"/>
                  </a:cubicBezTo>
                  <a:cubicBezTo>
                    <a:pt x="93" y="50"/>
                    <a:pt x="91" y="50"/>
                    <a:pt x="89" y="52"/>
                  </a:cubicBezTo>
                  <a:cubicBezTo>
                    <a:pt x="86" y="53"/>
                    <a:pt x="84" y="55"/>
                    <a:pt x="81" y="56"/>
                  </a:cubicBezTo>
                  <a:cubicBezTo>
                    <a:pt x="80" y="56"/>
                    <a:pt x="80" y="58"/>
                    <a:pt x="79" y="57"/>
                  </a:cubicBezTo>
                  <a:cubicBezTo>
                    <a:pt x="76" y="61"/>
                    <a:pt x="71" y="61"/>
                    <a:pt x="68" y="65"/>
                  </a:cubicBezTo>
                  <a:cubicBezTo>
                    <a:pt x="67" y="65"/>
                    <a:pt x="67" y="65"/>
                    <a:pt x="67" y="65"/>
                  </a:cubicBezTo>
                  <a:cubicBezTo>
                    <a:pt x="67" y="65"/>
                    <a:pt x="66" y="65"/>
                    <a:pt x="66" y="65"/>
                  </a:cubicBezTo>
                  <a:cubicBezTo>
                    <a:pt x="72" y="61"/>
                    <a:pt x="77" y="56"/>
                    <a:pt x="83" y="53"/>
                  </a:cubicBezTo>
                  <a:cubicBezTo>
                    <a:pt x="87" y="51"/>
                    <a:pt x="91" y="49"/>
                    <a:pt x="95" y="47"/>
                  </a:cubicBezTo>
                  <a:cubicBezTo>
                    <a:pt x="96" y="46"/>
                    <a:pt x="97" y="45"/>
                    <a:pt x="98" y="45"/>
                  </a:cubicBezTo>
                  <a:cubicBezTo>
                    <a:pt x="100" y="44"/>
                    <a:pt x="100" y="44"/>
                    <a:pt x="100" y="44"/>
                  </a:cubicBezTo>
                  <a:cubicBezTo>
                    <a:pt x="100" y="45"/>
                    <a:pt x="100" y="45"/>
                    <a:pt x="100" y="45"/>
                  </a:cubicBezTo>
                  <a:cubicBezTo>
                    <a:pt x="102" y="42"/>
                    <a:pt x="106" y="41"/>
                    <a:pt x="109" y="40"/>
                  </a:cubicBezTo>
                  <a:cubicBezTo>
                    <a:pt x="111" y="39"/>
                    <a:pt x="114" y="37"/>
                    <a:pt x="117" y="37"/>
                  </a:cubicBezTo>
                  <a:cubicBezTo>
                    <a:pt x="118" y="34"/>
                    <a:pt x="121" y="37"/>
                    <a:pt x="122" y="35"/>
                  </a:cubicBezTo>
                  <a:cubicBezTo>
                    <a:pt x="131" y="31"/>
                    <a:pt x="142" y="31"/>
                    <a:pt x="151" y="28"/>
                  </a:cubicBezTo>
                  <a:cubicBezTo>
                    <a:pt x="151" y="28"/>
                    <a:pt x="151" y="28"/>
                    <a:pt x="151" y="28"/>
                  </a:cubicBezTo>
                  <a:cubicBezTo>
                    <a:pt x="152" y="28"/>
                    <a:pt x="153" y="27"/>
                    <a:pt x="154" y="28"/>
                  </a:cubicBezTo>
                  <a:cubicBezTo>
                    <a:pt x="153" y="28"/>
                    <a:pt x="153" y="28"/>
                    <a:pt x="152" y="29"/>
                  </a:cubicBezTo>
                  <a:cubicBezTo>
                    <a:pt x="154" y="30"/>
                    <a:pt x="154" y="27"/>
                    <a:pt x="155" y="27"/>
                  </a:cubicBezTo>
                  <a:cubicBezTo>
                    <a:pt x="160" y="28"/>
                    <a:pt x="162" y="25"/>
                    <a:pt x="167" y="25"/>
                  </a:cubicBezTo>
                  <a:cubicBezTo>
                    <a:pt x="167" y="26"/>
                    <a:pt x="167" y="26"/>
                    <a:pt x="167" y="27"/>
                  </a:cubicBezTo>
                  <a:close/>
                  <a:moveTo>
                    <a:pt x="172" y="34"/>
                  </a:moveTo>
                  <a:cubicBezTo>
                    <a:pt x="172" y="33"/>
                    <a:pt x="172" y="33"/>
                    <a:pt x="172" y="33"/>
                  </a:cubicBezTo>
                  <a:cubicBezTo>
                    <a:pt x="173" y="33"/>
                    <a:pt x="173" y="33"/>
                    <a:pt x="173" y="33"/>
                  </a:cubicBezTo>
                  <a:lnTo>
                    <a:pt x="172" y="34"/>
                  </a:lnTo>
                  <a:close/>
                  <a:moveTo>
                    <a:pt x="203" y="72"/>
                  </a:moveTo>
                  <a:cubicBezTo>
                    <a:pt x="203" y="72"/>
                    <a:pt x="203" y="72"/>
                    <a:pt x="202" y="72"/>
                  </a:cubicBezTo>
                  <a:cubicBezTo>
                    <a:pt x="202" y="72"/>
                    <a:pt x="203" y="71"/>
                    <a:pt x="203" y="72"/>
                  </a:cubicBezTo>
                  <a:close/>
                  <a:moveTo>
                    <a:pt x="193" y="39"/>
                  </a:moveTo>
                  <a:cubicBezTo>
                    <a:pt x="192" y="39"/>
                    <a:pt x="192" y="40"/>
                    <a:pt x="191" y="39"/>
                  </a:cubicBezTo>
                  <a:cubicBezTo>
                    <a:pt x="192" y="39"/>
                    <a:pt x="192" y="38"/>
                    <a:pt x="193" y="39"/>
                  </a:cubicBezTo>
                  <a:close/>
                  <a:moveTo>
                    <a:pt x="175" y="33"/>
                  </a:moveTo>
                  <a:cubicBezTo>
                    <a:pt x="175" y="33"/>
                    <a:pt x="175" y="33"/>
                    <a:pt x="175" y="33"/>
                  </a:cubicBezTo>
                  <a:cubicBezTo>
                    <a:pt x="176" y="32"/>
                    <a:pt x="178" y="32"/>
                    <a:pt x="179" y="31"/>
                  </a:cubicBezTo>
                  <a:cubicBezTo>
                    <a:pt x="181" y="31"/>
                    <a:pt x="183" y="31"/>
                    <a:pt x="184" y="30"/>
                  </a:cubicBezTo>
                  <a:cubicBezTo>
                    <a:pt x="184" y="30"/>
                    <a:pt x="185" y="29"/>
                    <a:pt x="185" y="30"/>
                  </a:cubicBezTo>
                  <a:cubicBezTo>
                    <a:pt x="184" y="31"/>
                    <a:pt x="183" y="32"/>
                    <a:pt x="181" y="33"/>
                  </a:cubicBezTo>
                  <a:cubicBezTo>
                    <a:pt x="181" y="32"/>
                    <a:pt x="180" y="34"/>
                    <a:pt x="179" y="34"/>
                  </a:cubicBezTo>
                  <a:cubicBezTo>
                    <a:pt x="178" y="34"/>
                    <a:pt x="177" y="33"/>
                    <a:pt x="175" y="33"/>
                  </a:cubicBezTo>
                  <a:close/>
                  <a:moveTo>
                    <a:pt x="178" y="115"/>
                  </a:moveTo>
                  <a:cubicBezTo>
                    <a:pt x="178" y="115"/>
                    <a:pt x="178" y="115"/>
                    <a:pt x="178" y="115"/>
                  </a:cubicBezTo>
                  <a:cubicBezTo>
                    <a:pt x="176" y="116"/>
                    <a:pt x="176" y="116"/>
                    <a:pt x="176" y="116"/>
                  </a:cubicBezTo>
                  <a:lnTo>
                    <a:pt x="178" y="115"/>
                  </a:lnTo>
                  <a:close/>
                  <a:moveTo>
                    <a:pt x="192" y="54"/>
                  </a:moveTo>
                  <a:cubicBezTo>
                    <a:pt x="193" y="55"/>
                    <a:pt x="193" y="55"/>
                    <a:pt x="193" y="55"/>
                  </a:cubicBezTo>
                  <a:cubicBezTo>
                    <a:pt x="193" y="52"/>
                    <a:pt x="196" y="54"/>
                    <a:pt x="198" y="52"/>
                  </a:cubicBezTo>
                  <a:cubicBezTo>
                    <a:pt x="198" y="53"/>
                    <a:pt x="198" y="53"/>
                    <a:pt x="198" y="53"/>
                  </a:cubicBezTo>
                  <a:cubicBezTo>
                    <a:pt x="197" y="53"/>
                    <a:pt x="196" y="55"/>
                    <a:pt x="194" y="54"/>
                  </a:cubicBezTo>
                  <a:cubicBezTo>
                    <a:pt x="191" y="57"/>
                    <a:pt x="186" y="57"/>
                    <a:pt x="182" y="59"/>
                  </a:cubicBezTo>
                  <a:cubicBezTo>
                    <a:pt x="181" y="60"/>
                    <a:pt x="179" y="60"/>
                    <a:pt x="178" y="61"/>
                  </a:cubicBezTo>
                  <a:cubicBezTo>
                    <a:pt x="177" y="61"/>
                    <a:pt x="177" y="61"/>
                    <a:pt x="176" y="61"/>
                  </a:cubicBezTo>
                  <a:cubicBezTo>
                    <a:pt x="179" y="59"/>
                    <a:pt x="182" y="58"/>
                    <a:pt x="185" y="57"/>
                  </a:cubicBezTo>
                  <a:cubicBezTo>
                    <a:pt x="184" y="57"/>
                    <a:pt x="184" y="57"/>
                    <a:pt x="184" y="57"/>
                  </a:cubicBezTo>
                  <a:cubicBezTo>
                    <a:pt x="185" y="58"/>
                    <a:pt x="187" y="56"/>
                    <a:pt x="188" y="56"/>
                  </a:cubicBezTo>
                  <a:cubicBezTo>
                    <a:pt x="187" y="56"/>
                    <a:pt x="187" y="56"/>
                    <a:pt x="187" y="56"/>
                  </a:cubicBezTo>
                  <a:cubicBezTo>
                    <a:pt x="189" y="55"/>
                    <a:pt x="191" y="56"/>
                    <a:pt x="192" y="54"/>
                  </a:cubicBezTo>
                  <a:close/>
                  <a:moveTo>
                    <a:pt x="194" y="45"/>
                  </a:moveTo>
                  <a:cubicBezTo>
                    <a:pt x="192" y="47"/>
                    <a:pt x="189" y="46"/>
                    <a:pt x="187" y="47"/>
                  </a:cubicBezTo>
                  <a:cubicBezTo>
                    <a:pt x="187" y="46"/>
                    <a:pt x="187" y="46"/>
                    <a:pt x="187" y="46"/>
                  </a:cubicBezTo>
                  <a:cubicBezTo>
                    <a:pt x="186" y="46"/>
                    <a:pt x="185" y="45"/>
                    <a:pt x="184" y="45"/>
                  </a:cubicBezTo>
                  <a:cubicBezTo>
                    <a:pt x="184" y="45"/>
                    <a:pt x="184" y="45"/>
                    <a:pt x="185" y="44"/>
                  </a:cubicBezTo>
                  <a:cubicBezTo>
                    <a:pt x="185" y="44"/>
                    <a:pt x="184" y="44"/>
                    <a:pt x="184" y="44"/>
                  </a:cubicBezTo>
                  <a:cubicBezTo>
                    <a:pt x="184" y="44"/>
                    <a:pt x="184" y="44"/>
                    <a:pt x="184" y="43"/>
                  </a:cubicBezTo>
                  <a:cubicBezTo>
                    <a:pt x="183" y="42"/>
                    <a:pt x="183" y="42"/>
                    <a:pt x="183" y="42"/>
                  </a:cubicBezTo>
                  <a:cubicBezTo>
                    <a:pt x="185" y="42"/>
                    <a:pt x="185" y="41"/>
                    <a:pt x="186" y="40"/>
                  </a:cubicBezTo>
                  <a:cubicBezTo>
                    <a:pt x="186" y="41"/>
                    <a:pt x="186" y="41"/>
                    <a:pt x="186" y="41"/>
                  </a:cubicBezTo>
                  <a:cubicBezTo>
                    <a:pt x="187" y="41"/>
                    <a:pt x="187" y="40"/>
                    <a:pt x="188" y="40"/>
                  </a:cubicBezTo>
                  <a:cubicBezTo>
                    <a:pt x="188" y="40"/>
                    <a:pt x="188" y="40"/>
                    <a:pt x="188" y="40"/>
                  </a:cubicBezTo>
                  <a:cubicBezTo>
                    <a:pt x="187" y="40"/>
                    <a:pt x="187" y="40"/>
                    <a:pt x="187" y="40"/>
                  </a:cubicBezTo>
                  <a:cubicBezTo>
                    <a:pt x="188" y="40"/>
                    <a:pt x="189" y="39"/>
                    <a:pt x="191" y="39"/>
                  </a:cubicBezTo>
                  <a:cubicBezTo>
                    <a:pt x="190" y="40"/>
                    <a:pt x="189" y="39"/>
                    <a:pt x="190" y="40"/>
                  </a:cubicBezTo>
                  <a:cubicBezTo>
                    <a:pt x="191" y="41"/>
                    <a:pt x="193" y="39"/>
                    <a:pt x="195" y="40"/>
                  </a:cubicBezTo>
                  <a:cubicBezTo>
                    <a:pt x="197" y="39"/>
                    <a:pt x="199" y="39"/>
                    <a:pt x="201" y="38"/>
                  </a:cubicBezTo>
                  <a:cubicBezTo>
                    <a:pt x="198" y="40"/>
                    <a:pt x="198" y="40"/>
                    <a:pt x="198" y="40"/>
                  </a:cubicBezTo>
                  <a:cubicBezTo>
                    <a:pt x="195" y="39"/>
                    <a:pt x="192" y="40"/>
                    <a:pt x="190" y="42"/>
                  </a:cubicBezTo>
                  <a:cubicBezTo>
                    <a:pt x="190" y="42"/>
                    <a:pt x="190" y="43"/>
                    <a:pt x="190" y="43"/>
                  </a:cubicBezTo>
                  <a:cubicBezTo>
                    <a:pt x="191" y="41"/>
                    <a:pt x="193" y="43"/>
                    <a:pt x="194" y="41"/>
                  </a:cubicBezTo>
                  <a:cubicBezTo>
                    <a:pt x="197" y="42"/>
                    <a:pt x="199" y="41"/>
                    <a:pt x="202" y="41"/>
                  </a:cubicBezTo>
                  <a:cubicBezTo>
                    <a:pt x="201" y="41"/>
                    <a:pt x="201" y="41"/>
                    <a:pt x="200" y="41"/>
                  </a:cubicBezTo>
                  <a:cubicBezTo>
                    <a:pt x="201" y="42"/>
                    <a:pt x="201" y="42"/>
                    <a:pt x="201" y="42"/>
                  </a:cubicBezTo>
                  <a:cubicBezTo>
                    <a:pt x="201" y="41"/>
                    <a:pt x="201" y="41"/>
                    <a:pt x="202" y="41"/>
                  </a:cubicBezTo>
                  <a:cubicBezTo>
                    <a:pt x="202" y="42"/>
                    <a:pt x="202" y="42"/>
                    <a:pt x="202" y="42"/>
                  </a:cubicBezTo>
                  <a:cubicBezTo>
                    <a:pt x="199" y="43"/>
                    <a:pt x="197" y="44"/>
                    <a:pt x="194" y="45"/>
                  </a:cubicBezTo>
                  <a:close/>
                  <a:moveTo>
                    <a:pt x="207" y="41"/>
                  </a:moveTo>
                  <a:cubicBezTo>
                    <a:pt x="207" y="41"/>
                    <a:pt x="208" y="40"/>
                    <a:pt x="209" y="40"/>
                  </a:cubicBezTo>
                  <a:cubicBezTo>
                    <a:pt x="209" y="40"/>
                    <a:pt x="209" y="40"/>
                    <a:pt x="210" y="40"/>
                  </a:cubicBezTo>
                  <a:cubicBezTo>
                    <a:pt x="209" y="40"/>
                    <a:pt x="209" y="40"/>
                    <a:pt x="209" y="40"/>
                  </a:cubicBezTo>
                  <a:cubicBezTo>
                    <a:pt x="208" y="41"/>
                    <a:pt x="208" y="41"/>
                    <a:pt x="20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Freeform 10"/>
            <p:cNvSpPr/>
            <p:nvPr/>
          </p:nvSpPr>
          <p:spPr bwMode="auto">
            <a:xfrm>
              <a:off x="4013" y="17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11"/>
            <p:cNvSpPr/>
            <p:nvPr/>
          </p:nvSpPr>
          <p:spPr bwMode="auto">
            <a:xfrm>
              <a:off x="4013" y="17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12"/>
            <p:cNvSpPr/>
            <p:nvPr/>
          </p:nvSpPr>
          <p:spPr bwMode="auto">
            <a:xfrm>
              <a:off x="4008" y="1691"/>
              <a:ext cx="5" cy="5"/>
            </a:xfrm>
            <a:custGeom>
              <a:avLst/>
              <a:gdLst>
                <a:gd name="T0" fmla="*/ 1 w 1"/>
                <a:gd name="T1" fmla="*/ 0 h 1"/>
                <a:gd name="T2" fmla="*/ 1 w 1"/>
                <a:gd name="T3" fmla="*/ 0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1" y="0"/>
                    <a:pt x="0" y="0"/>
                  </a:cubicBezTo>
                  <a:cubicBezTo>
                    <a:pt x="1" y="0"/>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13"/>
            <p:cNvSpPr/>
            <p:nvPr/>
          </p:nvSpPr>
          <p:spPr bwMode="auto">
            <a:xfrm>
              <a:off x="3849" y="2241"/>
              <a:ext cx="0" cy="5"/>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14"/>
            <p:cNvSpPr/>
            <p:nvPr/>
          </p:nvSpPr>
          <p:spPr bwMode="auto">
            <a:xfrm>
              <a:off x="4031" y="1630"/>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Freeform 15"/>
            <p:cNvSpPr/>
            <p:nvPr/>
          </p:nvSpPr>
          <p:spPr bwMode="auto">
            <a:xfrm>
              <a:off x="3456" y="1738"/>
              <a:ext cx="9" cy="9"/>
            </a:xfrm>
            <a:custGeom>
              <a:avLst/>
              <a:gdLst>
                <a:gd name="T0" fmla="*/ 2 w 2"/>
                <a:gd name="T1" fmla="*/ 0 h 2"/>
                <a:gd name="T2" fmla="*/ 0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0"/>
                    <a:pt x="1" y="1"/>
                    <a:pt x="0" y="1"/>
                  </a:cubicBezTo>
                  <a:cubicBezTo>
                    <a:pt x="0" y="1"/>
                    <a:pt x="0" y="2"/>
                    <a:pt x="1" y="2"/>
                  </a:cubicBezTo>
                  <a:cubicBezTo>
                    <a:pt x="1" y="2"/>
                    <a:pt x="1" y="2"/>
                    <a:pt x="1"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16"/>
            <p:cNvSpPr/>
            <p:nvPr/>
          </p:nvSpPr>
          <p:spPr bwMode="auto">
            <a:xfrm>
              <a:off x="3461" y="1743"/>
              <a:ext cx="4" cy="4"/>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17"/>
            <p:cNvSpPr/>
            <p:nvPr/>
          </p:nvSpPr>
          <p:spPr bwMode="auto">
            <a:xfrm>
              <a:off x="3470" y="17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18"/>
            <p:cNvSpPr/>
            <p:nvPr/>
          </p:nvSpPr>
          <p:spPr bwMode="auto">
            <a:xfrm>
              <a:off x="3943" y="1587"/>
              <a:ext cx="14" cy="5"/>
            </a:xfrm>
            <a:custGeom>
              <a:avLst/>
              <a:gdLst>
                <a:gd name="T0" fmla="*/ 14 w 14"/>
                <a:gd name="T1" fmla="*/ 0 h 5"/>
                <a:gd name="T2" fmla="*/ 0 w 14"/>
                <a:gd name="T3" fmla="*/ 5 h 5"/>
                <a:gd name="T4" fmla="*/ 9 w 14"/>
                <a:gd name="T5" fmla="*/ 0 h 5"/>
                <a:gd name="T6" fmla="*/ 14 w 14"/>
                <a:gd name="T7" fmla="*/ 0 h 5"/>
              </a:gdLst>
              <a:ahLst/>
              <a:cxnLst>
                <a:cxn ang="0">
                  <a:pos x="T0" y="T1"/>
                </a:cxn>
                <a:cxn ang="0">
                  <a:pos x="T2" y="T3"/>
                </a:cxn>
                <a:cxn ang="0">
                  <a:pos x="T4" y="T5"/>
                </a:cxn>
                <a:cxn ang="0">
                  <a:pos x="T6" y="T7"/>
                </a:cxn>
              </a:cxnLst>
              <a:rect l="0" t="0" r="r" b="b"/>
              <a:pathLst>
                <a:path w="14" h="5">
                  <a:moveTo>
                    <a:pt x="14" y="0"/>
                  </a:moveTo>
                  <a:lnTo>
                    <a:pt x="0" y="5"/>
                  </a:lnTo>
                  <a:lnTo>
                    <a:pt x="9" y="0"/>
                  </a:lnTo>
                  <a:lnTo>
                    <a:pt x="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19"/>
            <p:cNvSpPr/>
            <p:nvPr/>
          </p:nvSpPr>
          <p:spPr bwMode="auto">
            <a:xfrm>
              <a:off x="3919" y="1592"/>
              <a:ext cx="14" cy="5"/>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3" y="1"/>
                    <a:pt x="3"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20"/>
            <p:cNvSpPr/>
            <p:nvPr/>
          </p:nvSpPr>
          <p:spPr bwMode="auto">
            <a:xfrm>
              <a:off x="3886" y="1597"/>
              <a:ext cx="28" cy="9"/>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1"/>
                    <a:pt x="6" y="0"/>
                  </a:cubicBezTo>
                  <a:cubicBezTo>
                    <a:pt x="4" y="1"/>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21"/>
            <p:cNvSpPr/>
            <p:nvPr/>
          </p:nvSpPr>
          <p:spPr bwMode="auto">
            <a:xfrm>
              <a:off x="4083" y="1601"/>
              <a:ext cx="5" cy="5"/>
            </a:xfrm>
            <a:custGeom>
              <a:avLst/>
              <a:gdLst>
                <a:gd name="T0" fmla="*/ 1 w 1"/>
                <a:gd name="T1" fmla="*/ 1 h 1"/>
                <a:gd name="T2" fmla="*/ 1 w 1"/>
                <a:gd name="T3" fmla="*/ 0 h 1"/>
                <a:gd name="T4" fmla="*/ 1 w 1"/>
                <a:gd name="T5" fmla="*/ 0 h 1"/>
                <a:gd name="T6" fmla="*/ 1 w 1"/>
                <a:gd name="T7" fmla="*/ 0 h 1"/>
                <a:gd name="T8" fmla="*/ 0 w 1"/>
                <a:gd name="T9" fmla="*/ 0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0"/>
                    <a:pt x="1" y="0"/>
                  </a:cubicBezTo>
                  <a:cubicBezTo>
                    <a:pt x="1" y="0"/>
                    <a:pt x="1" y="0"/>
                    <a:pt x="1" y="0"/>
                  </a:cubicBezTo>
                  <a:cubicBezTo>
                    <a:pt x="1" y="0"/>
                    <a:pt x="1" y="0"/>
                    <a:pt x="1" y="0"/>
                  </a:cubicBezTo>
                  <a:cubicBezTo>
                    <a:pt x="0" y="0"/>
                    <a:pt x="0" y="0"/>
                    <a:pt x="0" y="0"/>
                  </a:cubicBezTo>
                  <a:cubicBezTo>
                    <a:pt x="0"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22"/>
            <p:cNvSpPr/>
            <p:nvPr/>
          </p:nvSpPr>
          <p:spPr bwMode="auto">
            <a:xfrm>
              <a:off x="4074" y="1601"/>
              <a:ext cx="9" cy="5"/>
            </a:xfrm>
            <a:custGeom>
              <a:avLst/>
              <a:gdLst>
                <a:gd name="T0" fmla="*/ 0 w 2"/>
                <a:gd name="T1" fmla="*/ 1 h 1"/>
                <a:gd name="T2" fmla="*/ 0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0" y="1"/>
                    <a:pt x="0" y="1"/>
                  </a:cubicBezTo>
                  <a:cubicBezTo>
                    <a:pt x="0" y="1"/>
                    <a:pt x="1"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23"/>
            <p:cNvSpPr/>
            <p:nvPr/>
          </p:nvSpPr>
          <p:spPr bwMode="auto">
            <a:xfrm>
              <a:off x="3877" y="1606"/>
              <a:ext cx="9" cy="5"/>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0"/>
                    <a:pt x="0" y="1"/>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24"/>
            <p:cNvSpPr/>
            <p:nvPr/>
          </p:nvSpPr>
          <p:spPr bwMode="auto">
            <a:xfrm>
              <a:off x="3863" y="1611"/>
              <a:ext cx="9"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25"/>
            <p:cNvSpPr/>
            <p:nvPr/>
          </p:nvSpPr>
          <p:spPr bwMode="auto">
            <a:xfrm>
              <a:off x="3849" y="1611"/>
              <a:ext cx="14" cy="5"/>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cubicBezTo>
                    <a:pt x="2"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26"/>
            <p:cNvSpPr/>
            <p:nvPr/>
          </p:nvSpPr>
          <p:spPr bwMode="auto">
            <a:xfrm>
              <a:off x="4078" y="1616"/>
              <a:ext cx="10" cy="4"/>
            </a:xfrm>
            <a:custGeom>
              <a:avLst/>
              <a:gdLst>
                <a:gd name="T0" fmla="*/ 1 w 2"/>
                <a:gd name="T1" fmla="*/ 1 h 1"/>
                <a:gd name="T2" fmla="*/ 2 w 2"/>
                <a:gd name="T3" fmla="*/ 1 h 1"/>
                <a:gd name="T4" fmla="*/ 2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2" y="1"/>
                    <a:pt x="2" y="1"/>
                  </a:cubicBezTo>
                  <a:cubicBezTo>
                    <a:pt x="2" y="0"/>
                    <a:pt x="2" y="0"/>
                    <a:pt x="2" y="0"/>
                  </a:cubicBezTo>
                  <a:cubicBezTo>
                    <a:pt x="0"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27"/>
            <p:cNvSpPr/>
            <p:nvPr/>
          </p:nvSpPr>
          <p:spPr bwMode="auto">
            <a:xfrm>
              <a:off x="3779" y="1616"/>
              <a:ext cx="37" cy="9"/>
            </a:xfrm>
            <a:custGeom>
              <a:avLst/>
              <a:gdLst>
                <a:gd name="T0" fmla="*/ 0 w 8"/>
                <a:gd name="T1" fmla="*/ 2 h 2"/>
                <a:gd name="T2" fmla="*/ 8 w 8"/>
                <a:gd name="T3" fmla="*/ 1 h 2"/>
                <a:gd name="T4" fmla="*/ 0 w 8"/>
                <a:gd name="T5" fmla="*/ 2 h 2"/>
              </a:gdLst>
              <a:ahLst/>
              <a:cxnLst>
                <a:cxn ang="0">
                  <a:pos x="T0" y="T1"/>
                </a:cxn>
                <a:cxn ang="0">
                  <a:pos x="T2" y="T3"/>
                </a:cxn>
                <a:cxn ang="0">
                  <a:pos x="T4" y="T5"/>
                </a:cxn>
              </a:cxnLst>
              <a:rect l="0" t="0" r="r" b="b"/>
              <a:pathLst>
                <a:path w="8" h="2">
                  <a:moveTo>
                    <a:pt x="0" y="2"/>
                  </a:moveTo>
                  <a:cubicBezTo>
                    <a:pt x="3" y="2"/>
                    <a:pt x="5" y="1"/>
                    <a:pt x="8" y="1"/>
                  </a:cubicBezTo>
                  <a:cubicBezTo>
                    <a:pt x="5" y="0"/>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28"/>
            <p:cNvSpPr/>
            <p:nvPr/>
          </p:nvSpPr>
          <p:spPr bwMode="auto">
            <a:xfrm>
              <a:off x="3830" y="1616"/>
              <a:ext cx="14" cy="9"/>
            </a:xfrm>
            <a:custGeom>
              <a:avLst/>
              <a:gdLst>
                <a:gd name="T0" fmla="*/ 0 w 3"/>
                <a:gd name="T1" fmla="*/ 1 h 2"/>
                <a:gd name="T2" fmla="*/ 3 w 3"/>
                <a:gd name="T3" fmla="*/ 0 h 2"/>
                <a:gd name="T4" fmla="*/ 0 w 3"/>
                <a:gd name="T5" fmla="*/ 1 h 2"/>
              </a:gdLst>
              <a:ahLst/>
              <a:cxnLst>
                <a:cxn ang="0">
                  <a:pos x="T0" y="T1"/>
                </a:cxn>
                <a:cxn ang="0">
                  <a:pos x="T2" y="T3"/>
                </a:cxn>
                <a:cxn ang="0">
                  <a:pos x="T4" y="T5"/>
                </a:cxn>
              </a:cxnLst>
              <a:rect l="0" t="0" r="r" b="b"/>
              <a:pathLst>
                <a:path w="3" h="2">
                  <a:moveTo>
                    <a:pt x="0" y="1"/>
                  </a:moveTo>
                  <a:cubicBezTo>
                    <a:pt x="1" y="2"/>
                    <a:pt x="2" y="0"/>
                    <a:pt x="3" y="0"/>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29"/>
            <p:cNvSpPr/>
            <p:nvPr/>
          </p:nvSpPr>
          <p:spPr bwMode="auto">
            <a:xfrm>
              <a:off x="4074" y="1620"/>
              <a:ext cx="9" cy="5"/>
            </a:xfrm>
            <a:custGeom>
              <a:avLst/>
              <a:gdLst>
                <a:gd name="T0" fmla="*/ 0 w 9"/>
                <a:gd name="T1" fmla="*/ 5 h 5"/>
                <a:gd name="T2" fmla="*/ 9 w 9"/>
                <a:gd name="T3" fmla="*/ 0 h 5"/>
                <a:gd name="T4" fmla="*/ 0 w 9"/>
                <a:gd name="T5" fmla="*/ 5 h 5"/>
                <a:gd name="T6" fmla="*/ 0 w 9"/>
                <a:gd name="T7" fmla="*/ 5 h 5"/>
              </a:gdLst>
              <a:ahLst/>
              <a:cxnLst>
                <a:cxn ang="0">
                  <a:pos x="T0" y="T1"/>
                </a:cxn>
                <a:cxn ang="0">
                  <a:pos x="T2" y="T3"/>
                </a:cxn>
                <a:cxn ang="0">
                  <a:pos x="T4" y="T5"/>
                </a:cxn>
                <a:cxn ang="0">
                  <a:pos x="T6" y="T7"/>
                </a:cxn>
              </a:cxnLst>
              <a:rect l="0" t="0" r="r" b="b"/>
              <a:pathLst>
                <a:path w="9" h="5">
                  <a:moveTo>
                    <a:pt x="0" y="5"/>
                  </a:moveTo>
                  <a:lnTo>
                    <a:pt x="9" y="0"/>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Rectangle 30"/>
            <p:cNvSpPr>
              <a:spLocks noChangeArrowheads="1"/>
            </p:cNvSpPr>
            <p:nvPr/>
          </p:nvSpPr>
          <p:spPr bwMode="auto">
            <a:xfrm>
              <a:off x="3147" y="1625"/>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75" name="Freeform 31"/>
            <p:cNvSpPr/>
            <p:nvPr/>
          </p:nvSpPr>
          <p:spPr bwMode="auto">
            <a:xfrm>
              <a:off x="3816" y="1620"/>
              <a:ext cx="5" cy="5"/>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0"/>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32"/>
            <p:cNvSpPr/>
            <p:nvPr/>
          </p:nvSpPr>
          <p:spPr bwMode="auto">
            <a:xfrm>
              <a:off x="4111" y="1625"/>
              <a:ext cx="5" cy="5"/>
            </a:xfrm>
            <a:custGeom>
              <a:avLst/>
              <a:gdLst>
                <a:gd name="T0" fmla="*/ 1 w 1"/>
                <a:gd name="T1" fmla="*/ 1 h 1"/>
                <a:gd name="T2" fmla="*/ 0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1"/>
                    <a:pt x="0" y="1"/>
                  </a:cubicBezTo>
                  <a:cubicBezTo>
                    <a:pt x="0" y="1"/>
                    <a:pt x="0" y="1"/>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Freeform 33"/>
            <p:cNvSpPr/>
            <p:nvPr/>
          </p:nvSpPr>
          <p:spPr bwMode="auto">
            <a:xfrm>
              <a:off x="3741" y="1630"/>
              <a:ext cx="28" cy="4"/>
            </a:xfrm>
            <a:custGeom>
              <a:avLst/>
              <a:gdLst>
                <a:gd name="T0" fmla="*/ 2 w 6"/>
                <a:gd name="T1" fmla="*/ 0 h 1"/>
                <a:gd name="T2" fmla="*/ 3 w 6"/>
                <a:gd name="T3" fmla="*/ 1 h 1"/>
                <a:gd name="T4" fmla="*/ 6 w 6"/>
                <a:gd name="T5" fmla="*/ 0 h 1"/>
                <a:gd name="T6" fmla="*/ 0 w 6"/>
                <a:gd name="T7" fmla="*/ 1 h 1"/>
                <a:gd name="T8" fmla="*/ 2 w 6"/>
                <a:gd name="T9" fmla="*/ 0 h 1"/>
              </a:gdLst>
              <a:ahLst/>
              <a:cxnLst>
                <a:cxn ang="0">
                  <a:pos x="T0" y="T1"/>
                </a:cxn>
                <a:cxn ang="0">
                  <a:pos x="T2" y="T3"/>
                </a:cxn>
                <a:cxn ang="0">
                  <a:pos x="T4" y="T5"/>
                </a:cxn>
                <a:cxn ang="0">
                  <a:pos x="T6" y="T7"/>
                </a:cxn>
                <a:cxn ang="0">
                  <a:pos x="T8" y="T9"/>
                </a:cxn>
              </a:cxnLst>
              <a:rect l="0" t="0" r="r" b="b"/>
              <a:pathLst>
                <a:path w="6" h="1">
                  <a:moveTo>
                    <a:pt x="2" y="0"/>
                  </a:moveTo>
                  <a:cubicBezTo>
                    <a:pt x="3" y="1"/>
                    <a:pt x="3" y="1"/>
                    <a:pt x="3" y="1"/>
                  </a:cubicBezTo>
                  <a:cubicBezTo>
                    <a:pt x="4" y="0"/>
                    <a:pt x="5" y="0"/>
                    <a:pt x="6" y="0"/>
                  </a:cubicBezTo>
                  <a:cubicBezTo>
                    <a:pt x="4" y="0"/>
                    <a:pt x="1" y="0"/>
                    <a:pt x="0" y="1"/>
                  </a:cubicBezTo>
                  <a:cubicBezTo>
                    <a:pt x="0"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34"/>
            <p:cNvSpPr/>
            <p:nvPr/>
          </p:nvSpPr>
          <p:spPr bwMode="auto">
            <a:xfrm>
              <a:off x="4050" y="1625"/>
              <a:ext cx="28" cy="33"/>
            </a:xfrm>
            <a:custGeom>
              <a:avLst/>
              <a:gdLst>
                <a:gd name="T0" fmla="*/ 3 w 6"/>
                <a:gd name="T1" fmla="*/ 1 h 7"/>
                <a:gd name="T2" fmla="*/ 0 w 6"/>
                <a:gd name="T3" fmla="*/ 2 h 7"/>
                <a:gd name="T4" fmla="*/ 3 w 6"/>
                <a:gd name="T5" fmla="*/ 2 h 7"/>
                <a:gd name="T6" fmla="*/ 1 w 6"/>
                <a:gd name="T7" fmla="*/ 3 h 7"/>
                <a:gd name="T8" fmla="*/ 2 w 6"/>
                <a:gd name="T9" fmla="*/ 3 h 7"/>
                <a:gd name="T10" fmla="*/ 2 w 6"/>
                <a:gd name="T11" fmla="*/ 3 h 7"/>
                <a:gd name="T12" fmla="*/ 4 w 6"/>
                <a:gd name="T13" fmla="*/ 4 h 7"/>
                <a:gd name="T14" fmla="*/ 4 w 6"/>
                <a:gd name="T15" fmla="*/ 4 h 7"/>
                <a:gd name="T16" fmla="*/ 4 w 6"/>
                <a:gd name="T17" fmla="*/ 5 h 7"/>
                <a:gd name="T18" fmla="*/ 1 w 6"/>
                <a:gd name="T19" fmla="*/ 6 h 7"/>
                <a:gd name="T20" fmla="*/ 1 w 6"/>
                <a:gd name="T21" fmla="*/ 7 h 7"/>
                <a:gd name="T22" fmla="*/ 4 w 6"/>
                <a:gd name="T23" fmla="*/ 6 h 7"/>
                <a:gd name="T24" fmla="*/ 4 w 6"/>
                <a:gd name="T25" fmla="*/ 7 h 7"/>
                <a:gd name="T26" fmla="*/ 5 w 6"/>
                <a:gd name="T27" fmla="*/ 7 h 7"/>
                <a:gd name="T28" fmla="*/ 5 w 6"/>
                <a:gd name="T29" fmla="*/ 5 h 7"/>
                <a:gd name="T30" fmla="*/ 4 w 6"/>
                <a:gd name="T31" fmla="*/ 2 h 7"/>
                <a:gd name="T32" fmla="*/ 3 w 6"/>
                <a:gd name="T3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7">
                  <a:moveTo>
                    <a:pt x="3" y="1"/>
                  </a:moveTo>
                  <a:cubicBezTo>
                    <a:pt x="2" y="1"/>
                    <a:pt x="1" y="0"/>
                    <a:pt x="0" y="2"/>
                  </a:cubicBezTo>
                  <a:cubicBezTo>
                    <a:pt x="1" y="2"/>
                    <a:pt x="2" y="1"/>
                    <a:pt x="3" y="2"/>
                  </a:cubicBezTo>
                  <a:cubicBezTo>
                    <a:pt x="3" y="3"/>
                    <a:pt x="2" y="3"/>
                    <a:pt x="1" y="3"/>
                  </a:cubicBezTo>
                  <a:cubicBezTo>
                    <a:pt x="2" y="3"/>
                    <a:pt x="2" y="3"/>
                    <a:pt x="2" y="3"/>
                  </a:cubicBezTo>
                  <a:cubicBezTo>
                    <a:pt x="2" y="3"/>
                    <a:pt x="2" y="3"/>
                    <a:pt x="2" y="3"/>
                  </a:cubicBezTo>
                  <a:cubicBezTo>
                    <a:pt x="3" y="2"/>
                    <a:pt x="4" y="3"/>
                    <a:pt x="4" y="4"/>
                  </a:cubicBezTo>
                  <a:cubicBezTo>
                    <a:pt x="4" y="4"/>
                    <a:pt x="4" y="4"/>
                    <a:pt x="4" y="4"/>
                  </a:cubicBezTo>
                  <a:cubicBezTo>
                    <a:pt x="3" y="4"/>
                    <a:pt x="4" y="4"/>
                    <a:pt x="4" y="5"/>
                  </a:cubicBezTo>
                  <a:cubicBezTo>
                    <a:pt x="3" y="6"/>
                    <a:pt x="2" y="5"/>
                    <a:pt x="1" y="6"/>
                  </a:cubicBezTo>
                  <a:cubicBezTo>
                    <a:pt x="1" y="7"/>
                    <a:pt x="1" y="7"/>
                    <a:pt x="1" y="7"/>
                  </a:cubicBezTo>
                  <a:cubicBezTo>
                    <a:pt x="2" y="6"/>
                    <a:pt x="3" y="7"/>
                    <a:pt x="4" y="6"/>
                  </a:cubicBezTo>
                  <a:cubicBezTo>
                    <a:pt x="4" y="6"/>
                    <a:pt x="4" y="6"/>
                    <a:pt x="4" y="7"/>
                  </a:cubicBezTo>
                  <a:cubicBezTo>
                    <a:pt x="5" y="7"/>
                    <a:pt x="5" y="7"/>
                    <a:pt x="5" y="7"/>
                  </a:cubicBezTo>
                  <a:cubicBezTo>
                    <a:pt x="5" y="6"/>
                    <a:pt x="6" y="5"/>
                    <a:pt x="5" y="5"/>
                  </a:cubicBezTo>
                  <a:cubicBezTo>
                    <a:pt x="6" y="4"/>
                    <a:pt x="3" y="3"/>
                    <a:pt x="4" y="2"/>
                  </a:cubicBezTo>
                  <a:lnTo>
                    <a:pt x="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35"/>
            <p:cNvSpPr/>
            <p:nvPr/>
          </p:nvSpPr>
          <p:spPr bwMode="auto">
            <a:xfrm>
              <a:off x="4083" y="1630"/>
              <a:ext cx="23" cy="4"/>
            </a:xfrm>
            <a:custGeom>
              <a:avLst/>
              <a:gdLst>
                <a:gd name="T0" fmla="*/ 2 w 5"/>
                <a:gd name="T1" fmla="*/ 1 h 1"/>
                <a:gd name="T2" fmla="*/ 5 w 5"/>
                <a:gd name="T3" fmla="*/ 0 h 1"/>
                <a:gd name="T4" fmla="*/ 0 w 5"/>
                <a:gd name="T5" fmla="*/ 1 h 1"/>
                <a:gd name="T6" fmla="*/ 2 w 5"/>
                <a:gd name="T7" fmla="*/ 1 h 1"/>
              </a:gdLst>
              <a:ahLst/>
              <a:cxnLst>
                <a:cxn ang="0">
                  <a:pos x="T0" y="T1"/>
                </a:cxn>
                <a:cxn ang="0">
                  <a:pos x="T2" y="T3"/>
                </a:cxn>
                <a:cxn ang="0">
                  <a:pos x="T4" y="T5"/>
                </a:cxn>
                <a:cxn ang="0">
                  <a:pos x="T6" y="T7"/>
                </a:cxn>
              </a:cxnLst>
              <a:rect l="0" t="0" r="r" b="b"/>
              <a:pathLst>
                <a:path w="5" h="1">
                  <a:moveTo>
                    <a:pt x="2" y="1"/>
                  </a:moveTo>
                  <a:cubicBezTo>
                    <a:pt x="3" y="0"/>
                    <a:pt x="4" y="1"/>
                    <a:pt x="5" y="0"/>
                  </a:cubicBezTo>
                  <a:cubicBezTo>
                    <a:pt x="3" y="0"/>
                    <a:pt x="2" y="1"/>
                    <a:pt x="0" y="1"/>
                  </a:cubicBezTo>
                  <a:cubicBezTo>
                    <a:pt x="0" y="1"/>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0" name="Freeform 36"/>
            <p:cNvSpPr/>
            <p:nvPr/>
          </p:nvSpPr>
          <p:spPr bwMode="auto">
            <a:xfrm>
              <a:off x="3718" y="1634"/>
              <a:ext cx="19" cy="5"/>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1" y="1"/>
                    <a:pt x="3" y="1"/>
                    <a:pt x="4" y="0"/>
                  </a:cubicBezTo>
                  <a:cubicBezTo>
                    <a:pt x="3"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37"/>
            <p:cNvSpPr/>
            <p:nvPr/>
          </p:nvSpPr>
          <p:spPr bwMode="auto">
            <a:xfrm>
              <a:off x="4041" y="1639"/>
              <a:ext cx="9" cy="5"/>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0"/>
                    <a:pt x="2" y="0"/>
                  </a:cubicBezTo>
                  <a:cubicBezTo>
                    <a:pt x="0" y="1"/>
                    <a:pt x="0" y="1"/>
                    <a:pt x="0" y="1"/>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38"/>
            <p:cNvSpPr/>
            <p:nvPr/>
          </p:nvSpPr>
          <p:spPr bwMode="auto">
            <a:xfrm>
              <a:off x="4088" y="1639"/>
              <a:ext cx="9"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3" name="Freeform 39"/>
            <p:cNvSpPr/>
            <p:nvPr/>
          </p:nvSpPr>
          <p:spPr bwMode="auto">
            <a:xfrm>
              <a:off x="4083" y="1639"/>
              <a:ext cx="5" cy="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4" name="Freeform 40"/>
            <p:cNvSpPr/>
            <p:nvPr/>
          </p:nvSpPr>
          <p:spPr bwMode="auto">
            <a:xfrm>
              <a:off x="3699" y="1639"/>
              <a:ext cx="5" cy="5"/>
            </a:xfrm>
            <a:custGeom>
              <a:avLst/>
              <a:gdLst>
                <a:gd name="T0" fmla="*/ 1 w 1"/>
                <a:gd name="T1" fmla="*/ 1 h 1"/>
                <a:gd name="T2" fmla="*/ 1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1"/>
                    <a:pt x="0" y="0"/>
                    <a:pt x="0" y="1"/>
                  </a:cubicBezTo>
                  <a:cubicBezTo>
                    <a:pt x="1"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5" name="Freeform 41"/>
            <p:cNvSpPr/>
            <p:nvPr/>
          </p:nvSpPr>
          <p:spPr bwMode="auto">
            <a:xfrm>
              <a:off x="3685" y="1648"/>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6" name="Freeform 42"/>
            <p:cNvSpPr/>
            <p:nvPr/>
          </p:nvSpPr>
          <p:spPr bwMode="auto">
            <a:xfrm>
              <a:off x="4050" y="1644"/>
              <a:ext cx="5" cy="4"/>
            </a:xfrm>
            <a:custGeom>
              <a:avLst/>
              <a:gdLst>
                <a:gd name="T0" fmla="*/ 5 w 5"/>
                <a:gd name="T1" fmla="*/ 0 h 4"/>
                <a:gd name="T2" fmla="*/ 0 w 5"/>
                <a:gd name="T3" fmla="*/ 4 h 4"/>
                <a:gd name="T4" fmla="*/ 5 w 5"/>
                <a:gd name="T5" fmla="*/ 0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7" name="Freeform 43"/>
            <p:cNvSpPr/>
            <p:nvPr/>
          </p:nvSpPr>
          <p:spPr bwMode="auto">
            <a:xfrm>
              <a:off x="4036" y="1648"/>
              <a:ext cx="10" cy="5"/>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2"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8" name="Freeform 44"/>
            <p:cNvSpPr/>
            <p:nvPr/>
          </p:nvSpPr>
          <p:spPr bwMode="auto">
            <a:xfrm>
              <a:off x="3652" y="1653"/>
              <a:ext cx="14" cy="5"/>
            </a:xfrm>
            <a:custGeom>
              <a:avLst/>
              <a:gdLst>
                <a:gd name="T0" fmla="*/ 2 w 3"/>
                <a:gd name="T1" fmla="*/ 0 h 1"/>
                <a:gd name="T2" fmla="*/ 0 w 3"/>
                <a:gd name="T3" fmla="*/ 1 h 1"/>
                <a:gd name="T4" fmla="*/ 1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1" y="1"/>
                    <a:pt x="0" y="1"/>
                  </a:cubicBezTo>
                  <a:cubicBezTo>
                    <a:pt x="1" y="1"/>
                    <a:pt x="1" y="1"/>
                    <a:pt x="1" y="1"/>
                  </a:cubicBezTo>
                  <a:cubicBezTo>
                    <a:pt x="2" y="1"/>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9" name="Freeform 45"/>
            <p:cNvSpPr/>
            <p:nvPr/>
          </p:nvSpPr>
          <p:spPr bwMode="auto">
            <a:xfrm>
              <a:off x="3648" y="1658"/>
              <a:ext cx="4" cy="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0" name="Freeform 46"/>
            <p:cNvSpPr/>
            <p:nvPr/>
          </p:nvSpPr>
          <p:spPr bwMode="auto">
            <a:xfrm>
              <a:off x="4046" y="1658"/>
              <a:ext cx="4" cy="5"/>
            </a:xfrm>
            <a:custGeom>
              <a:avLst/>
              <a:gdLst>
                <a:gd name="T0" fmla="*/ 0 w 4"/>
                <a:gd name="T1" fmla="*/ 5 h 5"/>
                <a:gd name="T2" fmla="*/ 4 w 4"/>
                <a:gd name="T3" fmla="*/ 0 h 5"/>
                <a:gd name="T4" fmla="*/ 0 w 4"/>
                <a:gd name="T5" fmla="*/ 5 h 5"/>
                <a:gd name="T6" fmla="*/ 0 w 4"/>
                <a:gd name="T7" fmla="*/ 5 h 5"/>
              </a:gdLst>
              <a:ahLst/>
              <a:cxnLst>
                <a:cxn ang="0">
                  <a:pos x="T0" y="T1"/>
                </a:cxn>
                <a:cxn ang="0">
                  <a:pos x="T2" y="T3"/>
                </a:cxn>
                <a:cxn ang="0">
                  <a:pos x="T4" y="T5"/>
                </a:cxn>
                <a:cxn ang="0">
                  <a:pos x="T6" y="T7"/>
                </a:cxn>
              </a:cxnLst>
              <a:rect l="0" t="0" r="r" b="b"/>
              <a:pathLst>
                <a:path w="4" h="5">
                  <a:moveTo>
                    <a:pt x="0" y="5"/>
                  </a:moveTo>
                  <a:lnTo>
                    <a:pt x="4" y="0"/>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1" name="Freeform 47"/>
            <p:cNvSpPr/>
            <p:nvPr/>
          </p:nvSpPr>
          <p:spPr bwMode="auto">
            <a:xfrm>
              <a:off x="3713" y="1658"/>
              <a:ext cx="5" cy="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0"/>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2" name="Freeform 48"/>
            <p:cNvSpPr/>
            <p:nvPr/>
          </p:nvSpPr>
          <p:spPr bwMode="auto">
            <a:xfrm>
              <a:off x="4055" y="1667"/>
              <a:ext cx="0" cy="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3" name="Freeform 49"/>
            <p:cNvSpPr/>
            <p:nvPr/>
          </p:nvSpPr>
          <p:spPr bwMode="auto">
            <a:xfrm>
              <a:off x="4055" y="16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4" name="Freeform 50"/>
            <p:cNvSpPr/>
            <p:nvPr/>
          </p:nvSpPr>
          <p:spPr bwMode="auto">
            <a:xfrm>
              <a:off x="3989" y="1672"/>
              <a:ext cx="10" cy="0"/>
            </a:xfrm>
            <a:custGeom>
              <a:avLst/>
              <a:gdLst>
                <a:gd name="T0" fmla="*/ 10 w 10"/>
                <a:gd name="T1" fmla="*/ 0 w 10"/>
                <a:gd name="T2" fmla="*/ 5 w 10"/>
                <a:gd name="T3" fmla="*/ 10 w 10"/>
              </a:gdLst>
              <a:ahLst/>
              <a:cxnLst>
                <a:cxn ang="0">
                  <a:pos x="T0" y="0"/>
                </a:cxn>
                <a:cxn ang="0">
                  <a:pos x="T1" y="0"/>
                </a:cxn>
                <a:cxn ang="0">
                  <a:pos x="T2" y="0"/>
                </a:cxn>
                <a:cxn ang="0">
                  <a:pos x="T3" y="0"/>
                </a:cxn>
              </a:cxnLst>
              <a:rect l="0" t="0" r="r" b="b"/>
              <a:pathLst>
                <a:path w="10">
                  <a:moveTo>
                    <a:pt x="10" y="0"/>
                  </a:moveTo>
                  <a:lnTo>
                    <a:pt x="0" y="0"/>
                  </a:lnTo>
                  <a:lnTo>
                    <a:pt x="5"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5" name="Freeform 51"/>
            <p:cNvSpPr/>
            <p:nvPr/>
          </p:nvSpPr>
          <p:spPr bwMode="auto">
            <a:xfrm>
              <a:off x="4069" y="1672"/>
              <a:ext cx="5" cy="5"/>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52"/>
            <p:cNvSpPr/>
            <p:nvPr/>
          </p:nvSpPr>
          <p:spPr bwMode="auto">
            <a:xfrm>
              <a:off x="3994" y="1681"/>
              <a:ext cx="9" cy="5"/>
            </a:xfrm>
            <a:custGeom>
              <a:avLst/>
              <a:gdLst>
                <a:gd name="T0" fmla="*/ 1 w 2"/>
                <a:gd name="T1" fmla="*/ 0 h 1"/>
                <a:gd name="T2" fmla="*/ 1 w 2"/>
                <a:gd name="T3" fmla="*/ 0 h 1"/>
                <a:gd name="T4" fmla="*/ 0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1" y="0"/>
                  </a:cubicBezTo>
                  <a:cubicBezTo>
                    <a:pt x="1" y="1"/>
                    <a:pt x="0" y="1"/>
                    <a:pt x="0" y="1"/>
                  </a:cubicBezTo>
                  <a:cubicBezTo>
                    <a:pt x="0" y="1"/>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53"/>
            <p:cNvSpPr/>
            <p:nvPr/>
          </p:nvSpPr>
          <p:spPr bwMode="auto">
            <a:xfrm>
              <a:off x="4106" y="1681"/>
              <a:ext cx="5" cy="5"/>
            </a:xfrm>
            <a:custGeom>
              <a:avLst/>
              <a:gdLst>
                <a:gd name="T0" fmla="*/ 0 w 5"/>
                <a:gd name="T1" fmla="*/ 5 h 5"/>
                <a:gd name="T2" fmla="*/ 5 w 5"/>
                <a:gd name="T3" fmla="*/ 0 h 5"/>
                <a:gd name="T4" fmla="*/ 0 w 5"/>
                <a:gd name="T5" fmla="*/ 0 h 5"/>
                <a:gd name="T6" fmla="*/ 0 w 5"/>
                <a:gd name="T7" fmla="*/ 5 h 5"/>
              </a:gdLst>
              <a:ahLst/>
              <a:cxnLst>
                <a:cxn ang="0">
                  <a:pos x="T0" y="T1"/>
                </a:cxn>
                <a:cxn ang="0">
                  <a:pos x="T2" y="T3"/>
                </a:cxn>
                <a:cxn ang="0">
                  <a:pos x="T4" y="T5"/>
                </a:cxn>
                <a:cxn ang="0">
                  <a:pos x="T6" y="T7"/>
                </a:cxn>
              </a:cxnLst>
              <a:rect l="0" t="0" r="r" b="b"/>
              <a:pathLst>
                <a:path w="5" h="5">
                  <a:moveTo>
                    <a:pt x="0" y="5"/>
                  </a:moveTo>
                  <a:lnTo>
                    <a:pt x="5" y="0"/>
                  </a:lnTo>
                  <a:lnTo>
                    <a:pt x="0"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8" name="Freeform 54"/>
            <p:cNvSpPr/>
            <p:nvPr/>
          </p:nvSpPr>
          <p:spPr bwMode="auto">
            <a:xfrm>
              <a:off x="4083" y="1691"/>
              <a:ext cx="42" cy="9"/>
            </a:xfrm>
            <a:custGeom>
              <a:avLst/>
              <a:gdLst>
                <a:gd name="T0" fmla="*/ 4 w 9"/>
                <a:gd name="T1" fmla="*/ 1 h 2"/>
                <a:gd name="T2" fmla="*/ 0 w 9"/>
                <a:gd name="T3" fmla="*/ 2 h 2"/>
                <a:gd name="T4" fmla="*/ 3 w 9"/>
                <a:gd name="T5" fmla="*/ 2 h 2"/>
                <a:gd name="T6" fmla="*/ 7 w 9"/>
                <a:gd name="T7" fmla="*/ 1 h 2"/>
                <a:gd name="T8" fmla="*/ 9 w 9"/>
                <a:gd name="T9" fmla="*/ 0 h 2"/>
                <a:gd name="T10" fmla="*/ 4 w 9"/>
                <a:gd name="T11" fmla="*/ 1 h 2"/>
              </a:gdLst>
              <a:ahLst/>
              <a:cxnLst>
                <a:cxn ang="0">
                  <a:pos x="T0" y="T1"/>
                </a:cxn>
                <a:cxn ang="0">
                  <a:pos x="T2" y="T3"/>
                </a:cxn>
                <a:cxn ang="0">
                  <a:pos x="T4" y="T5"/>
                </a:cxn>
                <a:cxn ang="0">
                  <a:pos x="T6" y="T7"/>
                </a:cxn>
                <a:cxn ang="0">
                  <a:pos x="T8" y="T9"/>
                </a:cxn>
                <a:cxn ang="0">
                  <a:pos x="T10" y="T11"/>
                </a:cxn>
              </a:cxnLst>
              <a:rect l="0" t="0" r="r" b="b"/>
              <a:pathLst>
                <a:path w="9" h="2">
                  <a:moveTo>
                    <a:pt x="4" y="1"/>
                  </a:moveTo>
                  <a:cubicBezTo>
                    <a:pt x="3" y="1"/>
                    <a:pt x="2" y="2"/>
                    <a:pt x="0" y="2"/>
                  </a:cubicBezTo>
                  <a:cubicBezTo>
                    <a:pt x="1" y="2"/>
                    <a:pt x="2" y="2"/>
                    <a:pt x="3" y="2"/>
                  </a:cubicBezTo>
                  <a:cubicBezTo>
                    <a:pt x="4" y="2"/>
                    <a:pt x="5" y="1"/>
                    <a:pt x="7" y="1"/>
                  </a:cubicBezTo>
                  <a:cubicBezTo>
                    <a:pt x="7" y="1"/>
                    <a:pt x="9" y="1"/>
                    <a:pt x="9" y="0"/>
                  </a:cubicBezTo>
                  <a:cubicBezTo>
                    <a:pt x="7" y="1"/>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9" name="Freeform 55"/>
            <p:cNvSpPr/>
            <p:nvPr/>
          </p:nvSpPr>
          <p:spPr bwMode="auto">
            <a:xfrm>
              <a:off x="3999" y="1681"/>
              <a:ext cx="79" cy="29"/>
            </a:xfrm>
            <a:custGeom>
              <a:avLst/>
              <a:gdLst>
                <a:gd name="T0" fmla="*/ 17 w 17"/>
                <a:gd name="T1" fmla="*/ 5 h 6"/>
                <a:gd name="T2" fmla="*/ 15 w 17"/>
                <a:gd name="T3" fmla="*/ 5 h 6"/>
                <a:gd name="T4" fmla="*/ 16 w 17"/>
                <a:gd name="T5" fmla="*/ 1 h 6"/>
                <a:gd name="T6" fmla="*/ 13 w 17"/>
                <a:gd name="T7" fmla="*/ 3 h 6"/>
                <a:gd name="T8" fmla="*/ 12 w 17"/>
                <a:gd name="T9" fmla="*/ 2 h 6"/>
                <a:gd name="T10" fmla="*/ 5 w 17"/>
                <a:gd name="T11" fmla="*/ 3 h 6"/>
                <a:gd name="T12" fmla="*/ 0 w 17"/>
                <a:gd name="T13" fmla="*/ 6 h 6"/>
                <a:gd name="T14" fmla="*/ 4 w 17"/>
                <a:gd name="T15" fmla="*/ 5 h 6"/>
                <a:gd name="T16" fmla="*/ 8 w 17"/>
                <a:gd name="T17" fmla="*/ 4 h 6"/>
                <a:gd name="T18" fmla="*/ 7 w 17"/>
                <a:gd name="T19" fmla="*/ 4 h 6"/>
                <a:gd name="T20" fmla="*/ 12 w 17"/>
                <a:gd name="T21" fmla="*/ 3 h 6"/>
                <a:gd name="T22" fmla="*/ 9 w 17"/>
                <a:gd name="T23" fmla="*/ 4 h 6"/>
                <a:gd name="T24" fmla="*/ 14 w 17"/>
                <a:gd name="T25" fmla="*/ 3 h 6"/>
                <a:gd name="T26" fmla="*/ 14 w 17"/>
                <a:gd name="T27" fmla="*/ 6 h 6"/>
                <a:gd name="T28" fmla="*/ 16 w 17"/>
                <a:gd name="T29" fmla="*/ 5 h 6"/>
                <a:gd name="T30" fmla="*/ 16 w 17"/>
                <a:gd name="T31" fmla="*/ 6 h 6"/>
                <a:gd name="T32" fmla="*/ 17 w 17"/>
                <a:gd name="T3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6">
                  <a:moveTo>
                    <a:pt x="17" y="5"/>
                  </a:moveTo>
                  <a:cubicBezTo>
                    <a:pt x="16" y="5"/>
                    <a:pt x="16" y="5"/>
                    <a:pt x="15" y="5"/>
                  </a:cubicBezTo>
                  <a:cubicBezTo>
                    <a:pt x="15" y="4"/>
                    <a:pt x="16" y="2"/>
                    <a:pt x="16" y="1"/>
                  </a:cubicBezTo>
                  <a:cubicBezTo>
                    <a:pt x="15" y="0"/>
                    <a:pt x="14" y="3"/>
                    <a:pt x="13" y="3"/>
                  </a:cubicBezTo>
                  <a:cubicBezTo>
                    <a:pt x="12" y="2"/>
                    <a:pt x="12" y="2"/>
                    <a:pt x="12" y="2"/>
                  </a:cubicBezTo>
                  <a:cubicBezTo>
                    <a:pt x="10" y="2"/>
                    <a:pt x="7" y="4"/>
                    <a:pt x="5" y="3"/>
                  </a:cubicBezTo>
                  <a:cubicBezTo>
                    <a:pt x="3" y="5"/>
                    <a:pt x="1" y="5"/>
                    <a:pt x="0" y="6"/>
                  </a:cubicBezTo>
                  <a:cubicBezTo>
                    <a:pt x="4" y="5"/>
                    <a:pt x="4" y="5"/>
                    <a:pt x="4" y="5"/>
                  </a:cubicBezTo>
                  <a:cubicBezTo>
                    <a:pt x="5" y="3"/>
                    <a:pt x="7" y="6"/>
                    <a:pt x="8" y="4"/>
                  </a:cubicBezTo>
                  <a:cubicBezTo>
                    <a:pt x="8" y="5"/>
                    <a:pt x="8" y="4"/>
                    <a:pt x="7" y="4"/>
                  </a:cubicBezTo>
                  <a:cubicBezTo>
                    <a:pt x="9" y="3"/>
                    <a:pt x="10" y="2"/>
                    <a:pt x="12" y="3"/>
                  </a:cubicBezTo>
                  <a:cubicBezTo>
                    <a:pt x="9" y="4"/>
                    <a:pt x="9" y="4"/>
                    <a:pt x="9" y="4"/>
                  </a:cubicBezTo>
                  <a:cubicBezTo>
                    <a:pt x="11" y="4"/>
                    <a:pt x="12" y="4"/>
                    <a:pt x="14" y="3"/>
                  </a:cubicBezTo>
                  <a:cubicBezTo>
                    <a:pt x="16" y="3"/>
                    <a:pt x="14" y="5"/>
                    <a:pt x="14" y="6"/>
                  </a:cubicBezTo>
                  <a:cubicBezTo>
                    <a:pt x="15" y="6"/>
                    <a:pt x="15" y="5"/>
                    <a:pt x="16" y="5"/>
                  </a:cubicBezTo>
                  <a:cubicBezTo>
                    <a:pt x="16" y="6"/>
                    <a:pt x="16" y="6"/>
                    <a:pt x="16" y="6"/>
                  </a:cubicBezTo>
                  <a:cubicBezTo>
                    <a:pt x="16" y="6"/>
                    <a:pt x="17" y="5"/>
                    <a:pt x="1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0" name="Freeform 56"/>
            <p:cNvSpPr/>
            <p:nvPr/>
          </p:nvSpPr>
          <p:spPr bwMode="auto">
            <a:xfrm>
              <a:off x="4074" y="1686"/>
              <a:ext cx="14" cy="10"/>
            </a:xfrm>
            <a:custGeom>
              <a:avLst/>
              <a:gdLst>
                <a:gd name="T0" fmla="*/ 0 w 3"/>
                <a:gd name="T1" fmla="*/ 1 h 2"/>
                <a:gd name="T2" fmla="*/ 3 w 3"/>
                <a:gd name="T3" fmla="*/ 0 h 2"/>
                <a:gd name="T4" fmla="*/ 0 w 3"/>
                <a:gd name="T5" fmla="*/ 1 h 2"/>
              </a:gdLst>
              <a:ahLst/>
              <a:cxnLst>
                <a:cxn ang="0">
                  <a:pos x="T0" y="T1"/>
                </a:cxn>
                <a:cxn ang="0">
                  <a:pos x="T2" y="T3"/>
                </a:cxn>
                <a:cxn ang="0">
                  <a:pos x="T4" y="T5"/>
                </a:cxn>
              </a:cxnLst>
              <a:rect l="0" t="0" r="r" b="b"/>
              <a:pathLst>
                <a:path w="3" h="2">
                  <a:moveTo>
                    <a:pt x="0" y="1"/>
                  </a:moveTo>
                  <a:cubicBezTo>
                    <a:pt x="1" y="2"/>
                    <a:pt x="2" y="1"/>
                    <a:pt x="3" y="0"/>
                  </a:cubicBezTo>
                  <a:cubicBezTo>
                    <a:pt x="2"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1" name="Freeform 57"/>
            <p:cNvSpPr/>
            <p:nvPr/>
          </p:nvSpPr>
          <p:spPr bwMode="auto">
            <a:xfrm>
              <a:off x="3975" y="1691"/>
              <a:ext cx="5"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1"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2" name="Freeform 58"/>
            <p:cNvSpPr/>
            <p:nvPr/>
          </p:nvSpPr>
          <p:spPr bwMode="auto">
            <a:xfrm>
              <a:off x="3961" y="1700"/>
              <a:ext cx="0" cy="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3" name="Freeform 59"/>
            <p:cNvSpPr/>
            <p:nvPr/>
          </p:nvSpPr>
          <p:spPr bwMode="auto">
            <a:xfrm>
              <a:off x="3493" y="1705"/>
              <a:ext cx="24" cy="14"/>
            </a:xfrm>
            <a:custGeom>
              <a:avLst/>
              <a:gdLst>
                <a:gd name="T0" fmla="*/ 4 w 5"/>
                <a:gd name="T1" fmla="*/ 0 h 3"/>
                <a:gd name="T2" fmla="*/ 0 w 5"/>
                <a:gd name="T3" fmla="*/ 3 h 3"/>
                <a:gd name="T4" fmla="*/ 5 w 5"/>
                <a:gd name="T5" fmla="*/ 0 h 3"/>
                <a:gd name="T6" fmla="*/ 4 w 5"/>
                <a:gd name="T7" fmla="*/ 0 h 3"/>
              </a:gdLst>
              <a:ahLst/>
              <a:cxnLst>
                <a:cxn ang="0">
                  <a:pos x="T0" y="T1"/>
                </a:cxn>
                <a:cxn ang="0">
                  <a:pos x="T2" y="T3"/>
                </a:cxn>
                <a:cxn ang="0">
                  <a:pos x="T4" y="T5"/>
                </a:cxn>
                <a:cxn ang="0">
                  <a:pos x="T6" y="T7"/>
                </a:cxn>
              </a:cxnLst>
              <a:rect l="0" t="0" r="r" b="b"/>
              <a:pathLst>
                <a:path w="5" h="3">
                  <a:moveTo>
                    <a:pt x="4" y="0"/>
                  </a:moveTo>
                  <a:cubicBezTo>
                    <a:pt x="0" y="3"/>
                    <a:pt x="0" y="3"/>
                    <a:pt x="0" y="3"/>
                  </a:cubicBezTo>
                  <a:cubicBezTo>
                    <a:pt x="1" y="2"/>
                    <a:pt x="3" y="1"/>
                    <a:pt x="5" y="0"/>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4" name="Freeform 60"/>
            <p:cNvSpPr/>
            <p:nvPr/>
          </p:nvSpPr>
          <p:spPr bwMode="auto">
            <a:xfrm>
              <a:off x="4022" y="1705"/>
              <a:ext cx="5" cy="5"/>
            </a:xfrm>
            <a:custGeom>
              <a:avLst/>
              <a:gdLst>
                <a:gd name="T0" fmla="*/ 5 w 5"/>
                <a:gd name="T1" fmla="*/ 0 h 5"/>
                <a:gd name="T2" fmla="*/ 0 w 5"/>
                <a:gd name="T3" fmla="*/ 5 h 5"/>
                <a:gd name="T4" fmla="*/ 5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5"/>
                  </a:lnTo>
                  <a:lnTo>
                    <a:pt x="5" y="5"/>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5" name="Freeform 61"/>
            <p:cNvSpPr>
              <a:spLocks noEditPoints="1"/>
            </p:cNvSpPr>
            <p:nvPr/>
          </p:nvSpPr>
          <p:spPr bwMode="auto">
            <a:xfrm>
              <a:off x="4013" y="1705"/>
              <a:ext cx="98" cy="38"/>
            </a:xfrm>
            <a:custGeom>
              <a:avLst/>
              <a:gdLst>
                <a:gd name="T0" fmla="*/ 21 w 21"/>
                <a:gd name="T1" fmla="*/ 1 h 8"/>
                <a:gd name="T2" fmla="*/ 19 w 21"/>
                <a:gd name="T3" fmla="*/ 2 h 8"/>
                <a:gd name="T4" fmla="*/ 18 w 21"/>
                <a:gd name="T5" fmla="*/ 1 h 8"/>
                <a:gd name="T6" fmla="*/ 16 w 21"/>
                <a:gd name="T7" fmla="*/ 3 h 8"/>
                <a:gd name="T8" fmla="*/ 15 w 21"/>
                <a:gd name="T9" fmla="*/ 2 h 8"/>
                <a:gd name="T10" fmla="*/ 11 w 21"/>
                <a:gd name="T11" fmla="*/ 3 h 8"/>
                <a:gd name="T12" fmla="*/ 11 w 21"/>
                <a:gd name="T13" fmla="*/ 2 h 8"/>
                <a:gd name="T14" fmla="*/ 11 w 21"/>
                <a:gd name="T15" fmla="*/ 4 h 8"/>
                <a:gd name="T16" fmla="*/ 13 w 21"/>
                <a:gd name="T17" fmla="*/ 4 h 8"/>
                <a:gd name="T18" fmla="*/ 12 w 21"/>
                <a:gd name="T19" fmla="*/ 5 h 8"/>
                <a:gd name="T20" fmla="*/ 9 w 21"/>
                <a:gd name="T21" fmla="*/ 5 h 8"/>
                <a:gd name="T22" fmla="*/ 8 w 21"/>
                <a:gd name="T23" fmla="*/ 3 h 8"/>
                <a:gd name="T24" fmla="*/ 6 w 21"/>
                <a:gd name="T25" fmla="*/ 5 h 8"/>
                <a:gd name="T26" fmla="*/ 2 w 21"/>
                <a:gd name="T27" fmla="*/ 6 h 8"/>
                <a:gd name="T28" fmla="*/ 0 w 21"/>
                <a:gd name="T29" fmla="*/ 7 h 8"/>
                <a:gd name="T30" fmla="*/ 0 w 21"/>
                <a:gd name="T31" fmla="*/ 7 h 8"/>
                <a:gd name="T32" fmla="*/ 3 w 21"/>
                <a:gd name="T33" fmla="*/ 6 h 8"/>
                <a:gd name="T34" fmla="*/ 10 w 21"/>
                <a:gd name="T35" fmla="*/ 6 h 8"/>
                <a:gd name="T36" fmla="*/ 10 w 21"/>
                <a:gd name="T37" fmla="*/ 6 h 8"/>
                <a:gd name="T38" fmla="*/ 13 w 21"/>
                <a:gd name="T39" fmla="*/ 6 h 8"/>
                <a:gd name="T40" fmla="*/ 12 w 21"/>
                <a:gd name="T41" fmla="*/ 7 h 8"/>
                <a:gd name="T42" fmla="*/ 15 w 21"/>
                <a:gd name="T43" fmla="*/ 5 h 8"/>
                <a:gd name="T44" fmla="*/ 15 w 21"/>
                <a:gd name="T45" fmla="*/ 5 h 8"/>
                <a:gd name="T46" fmla="*/ 17 w 21"/>
                <a:gd name="T47" fmla="*/ 4 h 8"/>
                <a:gd name="T48" fmla="*/ 21 w 21"/>
                <a:gd name="T49" fmla="*/ 2 h 8"/>
                <a:gd name="T50" fmla="*/ 20 w 21"/>
                <a:gd name="T51" fmla="*/ 1 h 8"/>
                <a:gd name="T52" fmla="*/ 21 w 21"/>
                <a:gd name="T53" fmla="*/ 1 h 8"/>
                <a:gd name="T54" fmla="*/ 12 w 21"/>
                <a:gd name="T55" fmla="*/ 5 h 8"/>
                <a:gd name="T56" fmla="*/ 14 w 21"/>
                <a:gd name="T57" fmla="*/ 4 h 8"/>
                <a:gd name="T58" fmla="*/ 12 w 21"/>
                <a:gd name="T5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8">
                  <a:moveTo>
                    <a:pt x="21" y="1"/>
                  </a:moveTo>
                  <a:cubicBezTo>
                    <a:pt x="20" y="0"/>
                    <a:pt x="20" y="1"/>
                    <a:pt x="19" y="2"/>
                  </a:cubicBezTo>
                  <a:cubicBezTo>
                    <a:pt x="19" y="1"/>
                    <a:pt x="19" y="1"/>
                    <a:pt x="18" y="1"/>
                  </a:cubicBezTo>
                  <a:cubicBezTo>
                    <a:pt x="18" y="3"/>
                    <a:pt x="16" y="2"/>
                    <a:pt x="16" y="3"/>
                  </a:cubicBezTo>
                  <a:cubicBezTo>
                    <a:pt x="15" y="2"/>
                    <a:pt x="15" y="2"/>
                    <a:pt x="15" y="2"/>
                  </a:cubicBezTo>
                  <a:cubicBezTo>
                    <a:pt x="14" y="2"/>
                    <a:pt x="13" y="5"/>
                    <a:pt x="11" y="3"/>
                  </a:cubicBezTo>
                  <a:cubicBezTo>
                    <a:pt x="11" y="3"/>
                    <a:pt x="11" y="2"/>
                    <a:pt x="11" y="2"/>
                  </a:cubicBezTo>
                  <a:cubicBezTo>
                    <a:pt x="11" y="3"/>
                    <a:pt x="11" y="3"/>
                    <a:pt x="11" y="4"/>
                  </a:cubicBezTo>
                  <a:cubicBezTo>
                    <a:pt x="13" y="4"/>
                    <a:pt x="13" y="4"/>
                    <a:pt x="13" y="4"/>
                  </a:cubicBezTo>
                  <a:cubicBezTo>
                    <a:pt x="13" y="4"/>
                    <a:pt x="12" y="4"/>
                    <a:pt x="12" y="5"/>
                  </a:cubicBezTo>
                  <a:cubicBezTo>
                    <a:pt x="11" y="5"/>
                    <a:pt x="10" y="5"/>
                    <a:pt x="9" y="5"/>
                  </a:cubicBezTo>
                  <a:cubicBezTo>
                    <a:pt x="8" y="3"/>
                    <a:pt x="8" y="3"/>
                    <a:pt x="8" y="3"/>
                  </a:cubicBezTo>
                  <a:cubicBezTo>
                    <a:pt x="7" y="3"/>
                    <a:pt x="7" y="6"/>
                    <a:pt x="6" y="5"/>
                  </a:cubicBezTo>
                  <a:cubicBezTo>
                    <a:pt x="5" y="7"/>
                    <a:pt x="3" y="5"/>
                    <a:pt x="2" y="6"/>
                  </a:cubicBezTo>
                  <a:cubicBezTo>
                    <a:pt x="0" y="5"/>
                    <a:pt x="1" y="8"/>
                    <a:pt x="0" y="7"/>
                  </a:cubicBezTo>
                  <a:cubicBezTo>
                    <a:pt x="0" y="7"/>
                    <a:pt x="0" y="7"/>
                    <a:pt x="0" y="7"/>
                  </a:cubicBezTo>
                  <a:cubicBezTo>
                    <a:pt x="1" y="7"/>
                    <a:pt x="2" y="7"/>
                    <a:pt x="3" y="6"/>
                  </a:cubicBezTo>
                  <a:cubicBezTo>
                    <a:pt x="5" y="7"/>
                    <a:pt x="7" y="6"/>
                    <a:pt x="10" y="6"/>
                  </a:cubicBezTo>
                  <a:cubicBezTo>
                    <a:pt x="10" y="6"/>
                    <a:pt x="10" y="6"/>
                    <a:pt x="10" y="6"/>
                  </a:cubicBezTo>
                  <a:cubicBezTo>
                    <a:pt x="10" y="6"/>
                    <a:pt x="12" y="6"/>
                    <a:pt x="13" y="6"/>
                  </a:cubicBezTo>
                  <a:cubicBezTo>
                    <a:pt x="12" y="7"/>
                    <a:pt x="12" y="7"/>
                    <a:pt x="12" y="7"/>
                  </a:cubicBezTo>
                  <a:cubicBezTo>
                    <a:pt x="13" y="8"/>
                    <a:pt x="13" y="4"/>
                    <a:pt x="15" y="5"/>
                  </a:cubicBezTo>
                  <a:cubicBezTo>
                    <a:pt x="15" y="5"/>
                    <a:pt x="15" y="5"/>
                    <a:pt x="15" y="5"/>
                  </a:cubicBezTo>
                  <a:cubicBezTo>
                    <a:pt x="16" y="5"/>
                    <a:pt x="16" y="3"/>
                    <a:pt x="17" y="4"/>
                  </a:cubicBezTo>
                  <a:cubicBezTo>
                    <a:pt x="18" y="2"/>
                    <a:pt x="20" y="3"/>
                    <a:pt x="21" y="2"/>
                  </a:cubicBezTo>
                  <a:cubicBezTo>
                    <a:pt x="20" y="1"/>
                    <a:pt x="20" y="1"/>
                    <a:pt x="20" y="1"/>
                  </a:cubicBezTo>
                  <a:lnTo>
                    <a:pt x="21" y="1"/>
                  </a:lnTo>
                  <a:close/>
                  <a:moveTo>
                    <a:pt x="12" y="5"/>
                  </a:moveTo>
                  <a:cubicBezTo>
                    <a:pt x="13" y="4"/>
                    <a:pt x="13" y="4"/>
                    <a:pt x="14" y="4"/>
                  </a:cubicBezTo>
                  <a:cubicBezTo>
                    <a:pt x="13" y="4"/>
                    <a:pt x="13" y="5"/>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6" name="Freeform 62"/>
            <p:cNvSpPr/>
            <p:nvPr/>
          </p:nvSpPr>
          <p:spPr bwMode="auto">
            <a:xfrm>
              <a:off x="4064" y="1714"/>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7" name="Freeform 63"/>
            <p:cNvSpPr/>
            <p:nvPr/>
          </p:nvSpPr>
          <p:spPr bwMode="auto">
            <a:xfrm>
              <a:off x="3704" y="1710"/>
              <a:ext cx="9" cy="4"/>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1"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8" name="Freeform 64"/>
            <p:cNvSpPr/>
            <p:nvPr/>
          </p:nvSpPr>
          <p:spPr bwMode="auto">
            <a:xfrm>
              <a:off x="4046" y="1710"/>
              <a:ext cx="9" cy="4"/>
            </a:xfrm>
            <a:custGeom>
              <a:avLst/>
              <a:gdLst>
                <a:gd name="T0" fmla="*/ 9 w 9"/>
                <a:gd name="T1" fmla="*/ 0 h 4"/>
                <a:gd name="T2" fmla="*/ 4 w 9"/>
                <a:gd name="T3" fmla="*/ 0 h 4"/>
                <a:gd name="T4" fmla="*/ 0 w 9"/>
                <a:gd name="T5" fmla="*/ 4 h 4"/>
                <a:gd name="T6" fmla="*/ 9 w 9"/>
                <a:gd name="T7" fmla="*/ 0 h 4"/>
              </a:gdLst>
              <a:ahLst/>
              <a:cxnLst>
                <a:cxn ang="0">
                  <a:pos x="T0" y="T1"/>
                </a:cxn>
                <a:cxn ang="0">
                  <a:pos x="T2" y="T3"/>
                </a:cxn>
                <a:cxn ang="0">
                  <a:pos x="T4" y="T5"/>
                </a:cxn>
                <a:cxn ang="0">
                  <a:pos x="T6" y="T7"/>
                </a:cxn>
              </a:cxnLst>
              <a:rect l="0" t="0" r="r" b="b"/>
              <a:pathLst>
                <a:path w="9" h="4">
                  <a:moveTo>
                    <a:pt x="9" y="0"/>
                  </a:moveTo>
                  <a:lnTo>
                    <a:pt x="4" y="0"/>
                  </a:lnTo>
                  <a:lnTo>
                    <a:pt x="0" y="4"/>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9" name="Freeform 65"/>
            <p:cNvSpPr/>
            <p:nvPr/>
          </p:nvSpPr>
          <p:spPr bwMode="auto">
            <a:xfrm>
              <a:off x="3826" y="1719"/>
              <a:ext cx="4" cy="5"/>
            </a:xfrm>
            <a:custGeom>
              <a:avLst/>
              <a:gdLst>
                <a:gd name="T0" fmla="*/ 0 w 4"/>
                <a:gd name="T1" fmla="*/ 5 h 5"/>
                <a:gd name="T2" fmla="*/ 4 w 4"/>
                <a:gd name="T3" fmla="*/ 0 h 5"/>
                <a:gd name="T4" fmla="*/ 0 w 4"/>
                <a:gd name="T5" fmla="*/ 0 h 5"/>
                <a:gd name="T6" fmla="*/ 0 w 4"/>
                <a:gd name="T7" fmla="*/ 5 h 5"/>
              </a:gdLst>
              <a:ahLst/>
              <a:cxnLst>
                <a:cxn ang="0">
                  <a:pos x="T0" y="T1"/>
                </a:cxn>
                <a:cxn ang="0">
                  <a:pos x="T2" y="T3"/>
                </a:cxn>
                <a:cxn ang="0">
                  <a:pos x="T4" y="T5"/>
                </a:cxn>
                <a:cxn ang="0">
                  <a:pos x="T6" y="T7"/>
                </a:cxn>
              </a:cxnLst>
              <a:rect l="0" t="0" r="r" b="b"/>
              <a:pathLst>
                <a:path w="4" h="5">
                  <a:moveTo>
                    <a:pt x="0" y="5"/>
                  </a:moveTo>
                  <a:lnTo>
                    <a:pt x="4" y="0"/>
                  </a:lnTo>
                  <a:lnTo>
                    <a:pt x="0"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66"/>
            <p:cNvSpPr/>
            <p:nvPr/>
          </p:nvSpPr>
          <p:spPr bwMode="auto">
            <a:xfrm>
              <a:off x="4078" y="1728"/>
              <a:ext cx="24" cy="10"/>
            </a:xfrm>
            <a:custGeom>
              <a:avLst/>
              <a:gdLst>
                <a:gd name="T0" fmla="*/ 0 w 5"/>
                <a:gd name="T1" fmla="*/ 2 h 2"/>
                <a:gd name="T2" fmla="*/ 0 w 5"/>
                <a:gd name="T3" fmla="*/ 2 h 2"/>
                <a:gd name="T4" fmla="*/ 5 w 5"/>
                <a:gd name="T5" fmla="*/ 0 h 2"/>
                <a:gd name="T6" fmla="*/ 0 w 5"/>
                <a:gd name="T7" fmla="*/ 2 h 2"/>
              </a:gdLst>
              <a:ahLst/>
              <a:cxnLst>
                <a:cxn ang="0">
                  <a:pos x="T0" y="T1"/>
                </a:cxn>
                <a:cxn ang="0">
                  <a:pos x="T2" y="T3"/>
                </a:cxn>
                <a:cxn ang="0">
                  <a:pos x="T4" y="T5"/>
                </a:cxn>
                <a:cxn ang="0">
                  <a:pos x="T6" y="T7"/>
                </a:cxn>
              </a:cxnLst>
              <a:rect l="0" t="0" r="r" b="b"/>
              <a:pathLst>
                <a:path w="5" h="2">
                  <a:moveTo>
                    <a:pt x="0" y="2"/>
                  </a:moveTo>
                  <a:cubicBezTo>
                    <a:pt x="0" y="2"/>
                    <a:pt x="0" y="2"/>
                    <a:pt x="0" y="2"/>
                  </a:cubicBezTo>
                  <a:cubicBezTo>
                    <a:pt x="2" y="1"/>
                    <a:pt x="4" y="2"/>
                    <a:pt x="5"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67"/>
            <p:cNvSpPr/>
            <p:nvPr/>
          </p:nvSpPr>
          <p:spPr bwMode="auto">
            <a:xfrm>
              <a:off x="4031" y="1733"/>
              <a:ext cx="19" cy="10"/>
            </a:xfrm>
            <a:custGeom>
              <a:avLst/>
              <a:gdLst>
                <a:gd name="T0" fmla="*/ 3 w 4"/>
                <a:gd name="T1" fmla="*/ 1 h 2"/>
                <a:gd name="T2" fmla="*/ 0 w 4"/>
                <a:gd name="T3" fmla="*/ 2 h 2"/>
                <a:gd name="T4" fmla="*/ 4 w 4"/>
                <a:gd name="T5" fmla="*/ 1 h 2"/>
                <a:gd name="T6" fmla="*/ 3 w 4"/>
                <a:gd name="T7" fmla="*/ 1 h 2"/>
              </a:gdLst>
              <a:ahLst/>
              <a:cxnLst>
                <a:cxn ang="0">
                  <a:pos x="T0" y="T1"/>
                </a:cxn>
                <a:cxn ang="0">
                  <a:pos x="T2" y="T3"/>
                </a:cxn>
                <a:cxn ang="0">
                  <a:pos x="T4" y="T5"/>
                </a:cxn>
                <a:cxn ang="0">
                  <a:pos x="T6" y="T7"/>
                </a:cxn>
              </a:cxnLst>
              <a:rect l="0" t="0" r="r" b="b"/>
              <a:pathLst>
                <a:path w="4" h="2">
                  <a:moveTo>
                    <a:pt x="3" y="1"/>
                  </a:moveTo>
                  <a:cubicBezTo>
                    <a:pt x="2" y="1"/>
                    <a:pt x="1" y="1"/>
                    <a:pt x="0" y="2"/>
                  </a:cubicBezTo>
                  <a:cubicBezTo>
                    <a:pt x="2" y="2"/>
                    <a:pt x="3" y="1"/>
                    <a:pt x="4" y="1"/>
                  </a:cubicBezTo>
                  <a:cubicBezTo>
                    <a:pt x="4" y="1"/>
                    <a:pt x="3"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 name="Freeform 68"/>
            <p:cNvSpPr/>
            <p:nvPr/>
          </p:nvSpPr>
          <p:spPr bwMode="auto">
            <a:xfrm>
              <a:off x="4050" y="1738"/>
              <a:ext cx="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 name="Freeform 69"/>
            <p:cNvSpPr/>
            <p:nvPr/>
          </p:nvSpPr>
          <p:spPr bwMode="auto">
            <a:xfrm>
              <a:off x="3442" y="1743"/>
              <a:ext cx="14" cy="9"/>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1" y="2"/>
                    <a:pt x="2" y="1"/>
                    <a:pt x="3" y="1"/>
                  </a:cubicBezTo>
                  <a:cubicBezTo>
                    <a:pt x="1"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 name="Freeform 70"/>
            <p:cNvSpPr/>
            <p:nvPr/>
          </p:nvSpPr>
          <p:spPr bwMode="auto">
            <a:xfrm>
              <a:off x="3746" y="1752"/>
              <a:ext cx="5" cy="5"/>
            </a:xfrm>
            <a:custGeom>
              <a:avLst/>
              <a:gdLst>
                <a:gd name="T0" fmla="*/ 0 w 5"/>
                <a:gd name="T1" fmla="*/ 5 h 5"/>
                <a:gd name="T2" fmla="*/ 5 w 5"/>
                <a:gd name="T3" fmla="*/ 0 h 5"/>
                <a:gd name="T4" fmla="*/ 5 w 5"/>
                <a:gd name="T5" fmla="*/ 0 h 5"/>
                <a:gd name="T6" fmla="*/ 0 w 5"/>
                <a:gd name="T7" fmla="*/ 5 h 5"/>
              </a:gdLst>
              <a:ahLst/>
              <a:cxnLst>
                <a:cxn ang="0">
                  <a:pos x="T0" y="T1"/>
                </a:cxn>
                <a:cxn ang="0">
                  <a:pos x="T2" y="T3"/>
                </a:cxn>
                <a:cxn ang="0">
                  <a:pos x="T4" y="T5"/>
                </a:cxn>
                <a:cxn ang="0">
                  <a:pos x="T6" y="T7"/>
                </a:cxn>
              </a:cxnLst>
              <a:rect l="0" t="0" r="r" b="b"/>
              <a:pathLst>
                <a:path w="5" h="5">
                  <a:moveTo>
                    <a:pt x="0" y="5"/>
                  </a:moveTo>
                  <a:lnTo>
                    <a:pt x="5" y="0"/>
                  </a:lnTo>
                  <a:lnTo>
                    <a:pt x="5"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5" name="Freeform 71"/>
            <p:cNvSpPr/>
            <p:nvPr/>
          </p:nvSpPr>
          <p:spPr bwMode="auto">
            <a:xfrm>
              <a:off x="4139" y="1757"/>
              <a:ext cx="5" cy="4"/>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6" name="Freeform 72"/>
            <p:cNvSpPr/>
            <p:nvPr/>
          </p:nvSpPr>
          <p:spPr bwMode="auto">
            <a:xfrm>
              <a:off x="4130" y="1761"/>
              <a:ext cx="4"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7" name="Rectangle 73"/>
            <p:cNvSpPr>
              <a:spLocks noChangeArrowheads="1"/>
            </p:cNvSpPr>
            <p:nvPr/>
          </p:nvSpPr>
          <p:spPr bwMode="auto">
            <a:xfrm>
              <a:off x="4120" y="1766"/>
              <a:ext cx="5"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18" name="Freeform 74"/>
            <p:cNvSpPr/>
            <p:nvPr/>
          </p:nvSpPr>
          <p:spPr bwMode="auto">
            <a:xfrm>
              <a:off x="4027" y="1775"/>
              <a:ext cx="9" cy="5"/>
            </a:xfrm>
            <a:custGeom>
              <a:avLst/>
              <a:gdLst>
                <a:gd name="T0" fmla="*/ 0 w 9"/>
                <a:gd name="T1" fmla="*/ 5 h 5"/>
                <a:gd name="T2" fmla="*/ 9 w 9"/>
                <a:gd name="T3" fmla="*/ 5 h 5"/>
                <a:gd name="T4" fmla="*/ 4 w 9"/>
                <a:gd name="T5" fmla="*/ 0 h 5"/>
                <a:gd name="T6" fmla="*/ 0 w 9"/>
                <a:gd name="T7" fmla="*/ 5 h 5"/>
              </a:gdLst>
              <a:ahLst/>
              <a:cxnLst>
                <a:cxn ang="0">
                  <a:pos x="T0" y="T1"/>
                </a:cxn>
                <a:cxn ang="0">
                  <a:pos x="T2" y="T3"/>
                </a:cxn>
                <a:cxn ang="0">
                  <a:pos x="T4" y="T5"/>
                </a:cxn>
                <a:cxn ang="0">
                  <a:pos x="T6" y="T7"/>
                </a:cxn>
              </a:cxnLst>
              <a:rect l="0" t="0" r="r" b="b"/>
              <a:pathLst>
                <a:path w="9" h="5">
                  <a:moveTo>
                    <a:pt x="0" y="5"/>
                  </a:moveTo>
                  <a:lnTo>
                    <a:pt x="9" y="5"/>
                  </a:lnTo>
                  <a:lnTo>
                    <a:pt x="4"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9" name="Rectangle 75"/>
            <p:cNvSpPr>
              <a:spLocks noChangeArrowheads="1"/>
            </p:cNvSpPr>
            <p:nvPr/>
          </p:nvSpPr>
          <p:spPr bwMode="auto">
            <a:xfrm>
              <a:off x="3652" y="1780"/>
              <a:ext cx="5"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0" name="Freeform 76"/>
            <p:cNvSpPr/>
            <p:nvPr/>
          </p:nvSpPr>
          <p:spPr bwMode="auto">
            <a:xfrm>
              <a:off x="3961" y="1780"/>
              <a:ext cx="14" cy="5"/>
            </a:xfrm>
            <a:custGeom>
              <a:avLst/>
              <a:gdLst>
                <a:gd name="T0" fmla="*/ 0 w 3"/>
                <a:gd name="T1" fmla="*/ 1 h 1"/>
                <a:gd name="T2" fmla="*/ 0 w 3"/>
                <a:gd name="T3" fmla="*/ 1 h 1"/>
                <a:gd name="T4" fmla="*/ 3 w 3"/>
                <a:gd name="T5" fmla="*/ 0 h 1"/>
                <a:gd name="T6" fmla="*/ 0 w 3"/>
                <a:gd name="T7" fmla="*/ 1 h 1"/>
              </a:gdLst>
              <a:ahLst/>
              <a:cxnLst>
                <a:cxn ang="0">
                  <a:pos x="T0" y="T1"/>
                </a:cxn>
                <a:cxn ang="0">
                  <a:pos x="T2" y="T3"/>
                </a:cxn>
                <a:cxn ang="0">
                  <a:pos x="T4" y="T5"/>
                </a:cxn>
                <a:cxn ang="0">
                  <a:pos x="T6" y="T7"/>
                </a:cxn>
              </a:cxnLst>
              <a:rect l="0" t="0" r="r" b="b"/>
              <a:pathLst>
                <a:path w="3" h="1">
                  <a:moveTo>
                    <a:pt x="0" y="1"/>
                  </a:moveTo>
                  <a:cubicBezTo>
                    <a:pt x="0" y="1"/>
                    <a:pt x="0" y="1"/>
                    <a:pt x="0" y="1"/>
                  </a:cubicBezTo>
                  <a:cubicBezTo>
                    <a:pt x="1" y="0"/>
                    <a:pt x="3" y="1"/>
                    <a:pt x="3" y="0"/>
                  </a:cubicBezTo>
                  <a:cubicBezTo>
                    <a:pt x="2"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77"/>
            <p:cNvSpPr/>
            <p:nvPr/>
          </p:nvSpPr>
          <p:spPr bwMode="auto">
            <a:xfrm>
              <a:off x="4022" y="1808"/>
              <a:ext cx="9" cy="5"/>
            </a:xfrm>
            <a:custGeom>
              <a:avLst/>
              <a:gdLst>
                <a:gd name="T0" fmla="*/ 0 w 2"/>
                <a:gd name="T1" fmla="*/ 1 h 1"/>
                <a:gd name="T2" fmla="*/ 2 w 2"/>
                <a:gd name="T3" fmla="*/ 0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1" y="1"/>
                    <a:pt x="2" y="0"/>
                  </a:cubicBezTo>
                  <a:cubicBezTo>
                    <a:pt x="1"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2" name="Freeform 78"/>
            <p:cNvSpPr/>
            <p:nvPr/>
          </p:nvSpPr>
          <p:spPr bwMode="auto">
            <a:xfrm>
              <a:off x="3479" y="1813"/>
              <a:ext cx="14" cy="9"/>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1" y="1"/>
                    <a:pt x="0" y="2"/>
                  </a:cubicBezTo>
                  <a:cubicBezTo>
                    <a:pt x="1" y="1"/>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3" name="Freeform 79"/>
            <p:cNvSpPr/>
            <p:nvPr/>
          </p:nvSpPr>
          <p:spPr bwMode="auto">
            <a:xfrm>
              <a:off x="3985" y="1827"/>
              <a:ext cx="4" cy="5"/>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4" name="Freeform 80"/>
            <p:cNvSpPr/>
            <p:nvPr/>
          </p:nvSpPr>
          <p:spPr bwMode="auto">
            <a:xfrm>
              <a:off x="3540" y="1832"/>
              <a:ext cx="9" cy="9"/>
            </a:xfrm>
            <a:custGeom>
              <a:avLst/>
              <a:gdLst>
                <a:gd name="T0" fmla="*/ 1 w 2"/>
                <a:gd name="T1" fmla="*/ 1 h 2"/>
                <a:gd name="T2" fmla="*/ 0 w 2"/>
                <a:gd name="T3" fmla="*/ 2 h 2"/>
                <a:gd name="T4" fmla="*/ 2 w 2"/>
                <a:gd name="T5" fmla="*/ 0 h 2"/>
                <a:gd name="T6" fmla="*/ 0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1"/>
                    <a:pt x="0" y="2"/>
                    <a:pt x="0" y="2"/>
                  </a:cubicBezTo>
                  <a:cubicBezTo>
                    <a:pt x="1" y="2"/>
                    <a:pt x="1" y="0"/>
                    <a:pt x="2" y="0"/>
                  </a:cubicBezTo>
                  <a:cubicBezTo>
                    <a:pt x="2" y="0"/>
                    <a:pt x="1" y="0"/>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5" name="Freeform 81"/>
            <p:cNvSpPr/>
            <p:nvPr/>
          </p:nvSpPr>
          <p:spPr bwMode="auto">
            <a:xfrm>
              <a:off x="3535" y="1837"/>
              <a:ext cx="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6" name="Freeform 82"/>
            <p:cNvSpPr/>
            <p:nvPr/>
          </p:nvSpPr>
          <p:spPr bwMode="auto">
            <a:xfrm>
              <a:off x="3301" y="1827"/>
              <a:ext cx="5" cy="5"/>
            </a:xfrm>
            <a:custGeom>
              <a:avLst/>
              <a:gdLst>
                <a:gd name="T0" fmla="*/ 1 w 1"/>
                <a:gd name="T1" fmla="*/ 1 h 1"/>
                <a:gd name="T2" fmla="*/ 0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1"/>
                    <a:pt x="0" y="1"/>
                  </a:cubicBezTo>
                  <a:cubicBezTo>
                    <a:pt x="0" y="1"/>
                    <a:pt x="0" y="1"/>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7" name="Freeform 83"/>
            <p:cNvSpPr/>
            <p:nvPr/>
          </p:nvSpPr>
          <p:spPr bwMode="auto">
            <a:xfrm>
              <a:off x="4036" y="1832"/>
              <a:ext cx="10" cy="9"/>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1" y="1"/>
                    <a:pt x="0" y="1"/>
                  </a:cubicBezTo>
                  <a:cubicBezTo>
                    <a:pt x="0" y="1"/>
                    <a:pt x="2"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8" name="Freeform 84"/>
            <p:cNvSpPr>
              <a:spLocks noEditPoints="1"/>
            </p:cNvSpPr>
            <p:nvPr/>
          </p:nvSpPr>
          <p:spPr bwMode="auto">
            <a:xfrm>
              <a:off x="3423" y="1832"/>
              <a:ext cx="38" cy="28"/>
            </a:xfrm>
            <a:custGeom>
              <a:avLst/>
              <a:gdLst>
                <a:gd name="T0" fmla="*/ 6 w 8"/>
                <a:gd name="T1" fmla="*/ 2 h 6"/>
                <a:gd name="T2" fmla="*/ 6 w 8"/>
                <a:gd name="T3" fmla="*/ 1 h 6"/>
                <a:gd name="T4" fmla="*/ 4 w 8"/>
                <a:gd name="T5" fmla="*/ 0 h 6"/>
                <a:gd name="T6" fmla="*/ 3 w 8"/>
                <a:gd name="T7" fmla="*/ 3 h 6"/>
                <a:gd name="T8" fmla="*/ 4 w 8"/>
                <a:gd name="T9" fmla="*/ 3 h 6"/>
                <a:gd name="T10" fmla="*/ 0 w 8"/>
                <a:gd name="T11" fmla="*/ 4 h 6"/>
                <a:gd name="T12" fmla="*/ 2 w 8"/>
                <a:gd name="T13" fmla="*/ 5 h 6"/>
                <a:gd name="T14" fmla="*/ 0 w 8"/>
                <a:gd name="T15" fmla="*/ 6 h 6"/>
                <a:gd name="T16" fmla="*/ 8 w 8"/>
                <a:gd name="T17" fmla="*/ 1 h 6"/>
                <a:gd name="T18" fmla="*/ 6 w 8"/>
                <a:gd name="T19" fmla="*/ 2 h 6"/>
                <a:gd name="T20" fmla="*/ 4 w 8"/>
                <a:gd name="T21" fmla="*/ 3 h 6"/>
                <a:gd name="T22" fmla="*/ 5 w 8"/>
                <a:gd name="T23" fmla="*/ 2 h 6"/>
                <a:gd name="T24" fmla="*/ 6 w 8"/>
                <a:gd name="T25" fmla="*/ 2 h 6"/>
                <a:gd name="T26" fmla="*/ 4 w 8"/>
                <a:gd name="T2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6">
                  <a:moveTo>
                    <a:pt x="6" y="2"/>
                  </a:moveTo>
                  <a:cubicBezTo>
                    <a:pt x="6" y="1"/>
                    <a:pt x="6" y="1"/>
                    <a:pt x="6" y="1"/>
                  </a:cubicBezTo>
                  <a:cubicBezTo>
                    <a:pt x="5" y="2"/>
                    <a:pt x="5" y="1"/>
                    <a:pt x="4" y="0"/>
                  </a:cubicBezTo>
                  <a:cubicBezTo>
                    <a:pt x="3" y="1"/>
                    <a:pt x="4" y="2"/>
                    <a:pt x="3" y="3"/>
                  </a:cubicBezTo>
                  <a:cubicBezTo>
                    <a:pt x="4" y="3"/>
                    <a:pt x="4" y="3"/>
                    <a:pt x="4" y="3"/>
                  </a:cubicBezTo>
                  <a:cubicBezTo>
                    <a:pt x="3" y="4"/>
                    <a:pt x="1" y="4"/>
                    <a:pt x="0" y="4"/>
                  </a:cubicBezTo>
                  <a:cubicBezTo>
                    <a:pt x="1" y="5"/>
                    <a:pt x="1" y="4"/>
                    <a:pt x="2" y="5"/>
                  </a:cubicBezTo>
                  <a:cubicBezTo>
                    <a:pt x="0" y="6"/>
                    <a:pt x="0" y="6"/>
                    <a:pt x="0" y="6"/>
                  </a:cubicBezTo>
                  <a:cubicBezTo>
                    <a:pt x="2" y="5"/>
                    <a:pt x="6" y="3"/>
                    <a:pt x="8" y="1"/>
                  </a:cubicBezTo>
                  <a:cubicBezTo>
                    <a:pt x="7" y="2"/>
                    <a:pt x="6" y="2"/>
                    <a:pt x="6" y="2"/>
                  </a:cubicBezTo>
                  <a:close/>
                  <a:moveTo>
                    <a:pt x="4" y="3"/>
                  </a:moveTo>
                  <a:cubicBezTo>
                    <a:pt x="4" y="2"/>
                    <a:pt x="5" y="2"/>
                    <a:pt x="5" y="2"/>
                  </a:cubicBezTo>
                  <a:cubicBezTo>
                    <a:pt x="6" y="2"/>
                    <a:pt x="6" y="2"/>
                    <a:pt x="6" y="2"/>
                  </a:cubicBez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9" name="Freeform 85"/>
            <p:cNvSpPr/>
            <p:nvPr/>
          </p:nvSpPr>
          <p:spPr bwMode="auto">
            <a:xfrm>
              <a:off x="3512" y="1837"/>
              <a:ext cx="5" cy="4"/>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86"/>
            <p:cNvSpPr/>
            <p:nvPr/>
          </p:nvSpPr>
          <p:spPr bwMode="auto">
            <a:xfrm>
              <a:off x="3503" y="1846"/>
              <a:ext cx="9" cy="9"/>
            </a:xfrm>
            <a:custGeom>
              <a:avLst/>
              <a:gdLst>
                <a:gd name="T0" fmla="*/ 2 w 2"/>
                <a:gd name="T1" fmla="*/ 1 h 2"/>
                <a:gd name="T2" fmla="*/ 1 w 2"/>
                <a:gd name="T3" fmla="*/ 2 h 2"/>
                <a:gd name="T4" fmla="*/ 2 w 2"/>
                <a:gd name="T5" fmla="*/ 1 h 2"/>
                <a:gd name="T6" fmla="*/ 2 w 2"/>
                <a:gd name="T7" fmla="*/ 1 h 2"/>
                <a:gd name="T8" fmla="*/ 2 w 2"/>
                <a:gd name="T9" fmla="*/ 0 h 2"/>
                <a:gd name="T10" fmla="*/ 0 w 2"/>
                <a:gd name="T11" fmla="*/ 1 h 2"/>
                <a:gd name="T12" fmla="*/ 2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1"/>
                  </a:moveTo>
                  <a:cubicBezTo>
                    <a:pt x="2" y="1"/>
                    <a:pt x="1" y="2"/>
                    <a:pt x="1" y="2"/>
                  </a:cubicBezTo>
                  <a:cubicBezTo>
                    <a:pt x="2" y="1"/>
                    <a:pt x="2" y="1"/>
                    <a:pt x="2" y="1"/>
                  </a:cubicBezTo>
                  <a:cubicBezTo>
                    <a:pt x="2" y="1"/>
                    <a:pt x="2" y="1"/>
                    <a:pt x="2" y="1"/>
                  </a:cubicBezTo>
                  <a:cubicBezTo>
                    <a:pt x="2" y="0"/>
                    <a:pt x="2" y="0"/>
                    <a:pt x="2" y="0"/>
                  </a:cubicBezTo>
                  <a:cubicBezTo>
                    <a:pt x="2" y="1"/>
                    <a:pt x="0" y="1"/>
                    <a:pt x="0" y="1"/>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1" name="Freeform 87"/>
            <p:cNvSpPr/>
            <p:nvPr/>
          </p:nvSpPr>
          <p:spPr bwMode="auto">
            <a:xfrm>
              <a:off x="4041" y="1851"/>
              <a:ext cx="9" cy="4"/>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0" y="0"/>
                  </a:cubicBezTo>
                  <a:cubicBezTo>
                    <a:pt x="1" y="1"/>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2" name="Freeform 88"/>
            <p:cNvSpPr/>
            <p:nvPr/>
          </p:nvSpPr>
          <p:spPr bwMode="auto">
            <a:xfrm>
              <a:off x="4050" y="1846"/>
              <a:ext cx="5"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1" y="0"/>
                  </a:cubicBezTo>
                  <a:cubicBezTo>
                    <a:pt x="1"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3" name="Freeform 89"/>
            <p:cNvSpPr/>
            <p:nvPr/>
          </p:nvSpPr>
          <p:spPr bwMode="auto">
            <a:xfrm>
              <a:off x="4022" y="1855"/>
              <a:ext cx="5"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4" name="Freeform 90"/>
            <p:cNvSpPr/>
            <p:nvPr/>
          </p:nvSpPr>
          <p:spPr bwMode="auto">
            <a:xfrm>
              <a:off x="3475" y="1860"/>
              <a:ext cx="14" cy="5"/>
            </a:xfrm>
            <a:custGeom>
              <a:avLst/>
              <a:gdLst>
                <a:gd name="T0" fmla="*/ 4 w 14"/>
                <a:gd name="T1" fmla="*/ 5 h 5"/>
                <a:gd name="T2" fmla="*/ 14 w 14"/>
                <a:gd name="T3" fmla="*/ 0 h 5"/>
                <a:gd name="T4" fmla="*/ 0 w 14"/>
                <a:gd name="T5" fmla="*/ 5 h 5"/>
                <a:gd name="T6" fmla="*/ 4 w 14"/>
                <a:gd name="T7" fmla="*/ 5 h 5"/>
              </a:gdLst>
              <a:ahLst/>
              <a:cxnLst>
                <a:cxn ang="0">
                  <a:pos x="T0" y="T1"/>
                </a:cxn>
                <a:cxn ang="0">
                  <a:pos x="T2" y="T3"/>
                </a:cxn>
                <a:cxn ang="0">
                  <a:pos x="T4" y="T5"/>
                </a:cxn>
                <a:cxn ang="0">
                  <a:pos x="T6" y="T7"/>
                </a:cxn>
              </a:cxnLst>
              <a:rect l="0" t="0" r="r" b="b"/>
              <a:pathLst>
                <a:path w="14" h="5">
                  <a:moveTo>
                    <a:pt x="4" y="5"/>
                  </a:moveTo>
                  <a:lnTo>
                    <a:pt x="14" y="0"/>
                  </a:lnTo>
                  <a:lnTo>
                    <a:pt x="0" y="5"/>
                  </a:lnTo>
                  <a:lnTo>
                    <a:pt x="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5" name="Freeform 91"/>
            <p:cNvSpPr/>
            <p:nvPr/>
          </p:nvSpPr>
          <p:spPr bwMode="auto">
            <a:xfrm>
              <a:off x="4017" y="1860"/>
              <a:ext cx="5"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6" name="Freeform 92"/>
            <p:cNvSpPr/>
            <p:nvPr/>
          </p:nvSpPr>
          <p:spPr bwMode="auto">
            <a:xfrm>
              <a:off x="3470" y="1865"/>
              <a:ext cx="5" cy="4"/>
            </a:xfrm>
            <a:custGeom>
              <a:avLst/>
              <a:gdLst>
                <a:gd name="T0" fmla="*/ 5 w 5"/>
                <a:gd name="T1" fmla="*/ 4 h 4"/>
                <a:gd name="T2" fmla="*/ 5 w 5"/>
                <a:gd name="T3" fmla="*/ 0 h 4"/>
                <a:gd name="T4" fmla="*/ 0 w 5"/>
                <a:gd name="T5" fmla="*/ 0 h 4"/>
                <a:gd name="T6" fmla="*/ 5 w 5"/>
                <a:gd name="T7" fmla="*/ 4 h 4"/>
              </a:gdLst>
              <a:ahLst/>
              <a:cxnLst>
                <a:cxn ang="0">
                  <a:pos x="T0" y="T1"/>
                </a:cxn>
                <a:cxn ang="0">
                  <a:pos x="T2" y="T3"/>
                </a:cxn>
                <a:cxn ang="0">
                  <a:pos x="T4" y="T5"/>
                </a:cxn>
                <a:cxn ang="0">
                  <a:pos x="T6" y="T7"/>
                </a:cxn>
              </a:cxnLst>
              <a:rect l="0" t="0" r="r" b="b"/>
              <a:pathLst>
                <a:path w="5" h="4">
                  <a:moveTo>
                    <a:pt x="5" y="4"/>
                  </a:moveTo>
                  <a:lnTo>
                    <a:pt x="5" y="0"/>
                  </a:lnTo>
                  <a:lnTo>
                    <a:pt x="0" y="0"/>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7" name="Freeform 93"/>
            <p:cNvSpPr/>
            <p:nvPr/>
          </p:nvSpPr>
          <p:spPr bwMode="auto">
            <a:xfrm>
              <a:off x="4031" y="1865"/>
              <a:ext cx="24" cy="9"/>
            </a:xfrm>
            <a:custGeom>
              <a:avLst/>
              <a:gdLst>
                <a:gd name="T0" fmla="*/ 0 w 5"/>
                <a:gd name="T1" fmla="*/ 1 h 2"/>
                <a:gd name="T2" fmla="*/ 1 w 5"/>
                <a:gd name="T3" fmla="*/ 2 h 2"/>
                <a:gd name="T4" fmla="*/ 5 w 5"/>
                <a:gd name="T5" fmla="*/ 0 h 2"/>
                <a:gd name="T6" fmla="*/ 0 w 5"/>
                <a:gd name="T7" fmla="*/ 1 h 2"/>
                <a:gd name="T8" fmla="*/ 0 w 5"/>
                <a:gd name="T9" fmla="*/ 1 h 2"/>
                <a:gd name="T10" fmla="*/ 0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0" y="1"/>
                  </a:moveTo>
                  <a:cubicBezTo>
                    <a:pt x="0" y="2"/>
                    <a:pt x="1" y="1"/>
                    <a:pt x="1" y="2"/>
                  </a:cubicBezTo>
                  <a:cubicBezTo>
                    <a:pt x="2" y="2"/>
                    <a:pt x="4" y="1"/>
                    <a:pt x="5" y="0"/>
                  </a:cubicBezTo>
                  <a:cubicBezTo>
                    <a:pt x="4" y="1"/>
                    <a:pt x="2" y="2"/>
                    <a:pt x="0" y="1"/>
                  </a:cubicBezTo>
                  <a:cubicBezTo>
                    <a:pt x="0" y="1"/>
                    <a:pt x="0" y="1"/>
                    <a:pt x="0" y="1"/>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8" name="Freeform 94"/>
            <p:cNvSpPr/>
            <p:nvPr/>
          </p:nvSpPr>
          <p:spPr bwMode="auto">
            <a:xfrm>
              <a:off x="4008" y="1874"/>
              <a:ext cx="14" cy="5"/>
            </a:xfrm>
            <a:custGeom>
              <a:avLst/>
              <a:gdLst>
                <a:gd name="T0" fmla="*/ 1 w 3"/>
                <a:gd name="T1" fmla="*/ 0 h 1"/>
                <a:gd name="T2" fmla="*/ 3 w 3"/>
                <a:gd name="T3" fmla="*/ 0 h 1"/>
                <a:gd name="T4" fmla="*/ 1 w 3"/>
                <a:gd name="T5" fmla="*/ 0 h 1"/>
              </a:gdLst>
              <a:ahLst/>
              <a:cxnLst>
                <a:cxn ang="0">
                  <a:pos x="T0" y="T1"/>
                </a:cxn>
                <a:cxn ang="0">
                  <a:pos x="T2" y="T3"/>
                </a:cxn>
                <a:cxn ang="0">
                  <a:pos x="T4" y="T5"/>
                </a:cxn>
              </a:cxnLst>
              <a:rect l="0" t="0" r="r" b="b"/>
              <a:pathLst>
                <a:path w="3" h="1">
                  <a:moveTo>
                    <a:pt x="1" y="0"/>
                  </a:moveTo>
                  <a:cubicBezTo>
                    <a:pt x="1" y="1"/>
                    <a:pt x="2" y="0"/>
                    <a:pt x="3" y="0"/>
                  </a:cubicBezTo>
                  <a:cubicBezTo>
                    <a:pt x="2"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9" name="Freeform 95"/>
            <p:cNvSpPr/>
            <p:nvPr/>
          </p:nvSpPr>
          <p:spPr bwMode="auto">
            <a:xfrm>
              <a:off x="3470" y="1874"/>
              <a:ext cx="5" cy="5"/>
            </a:xfrm>
            <a:custGeom>
              <a:avLst/>
              <a:gdLst>
                <a:gd name="T0" fmla="*/ 0 w 5"/>
                <a:gd name="T1" fmla="*/ 5 h 5"/>
                <a:gd name="T2" fmla="*/ 5 w 5"/>
                <a:gd name="T3" fmla="*/ 0 h 5"/>
                <a:gd name="T4" fmla="*/ 0 w 5"/>
                <a:gd name="T5" fmla="*/ 5 h 5"/>
                <a:gd name="T6" fmla="*/ 0 w 5"/>
                <a:gd name="T7" fmla="*/ 5 h 5"/>
              </a:gdLst>
              <a:ahLst/>
              <a:cxnLst>
                <a:cxn ang="0">
                  <a:pos x="T0" y="T1"/>
                </a:cxn>
                <a:cxn ang="0">
                  <a:pos x="T2" y="T3"/>
                </a:cxn>
                <a:cxn ang="0">
                  <a:pos x="T4" y="T5"/>
                </a:cxn>
                <a:cxn ang="0">
                  <a:pos x="T6" y="T7"/>
                </a:cxn>
              </a:cxnLst>
              <a:rect l="0" t="0" r="r" b="b"/>
              <a:pathLst>
                <a:path w="5" h="5">
                  <a:moveTo>
                    <a:pt x="0" y="5"/>
                  </a:moveTo>
                  <a:lnTo>
                    <a:pt x="5" y="0"/>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0" name="Freeform 96"/>
            <p:cNvSpPr/>
            <p:nvPr/>
          </p:nvSpPr>
          <p:spPr bwMode="auto">
            <a:xfrm>
              <a:off x="4046" y="1879"/>
              <a:ext cx="14" cy="9"/>
            </a:xfrm>
            <a:custGeom>
              <a:avLst/>
              <a:gdLst>
                <a:gd name="T0" fmla="*/ 3 w 3"/>
                <a:gd name="T1" fmla="*/ 0 h 2"/>
                <a:gd name="T2" fmla="*/ 0 w 3"/>
                <a:gd name="T3" fmla="*/ 2 h 2"/>
                <a:gd name="T4" fmla="*/ 1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1" y="2"/>
                    <a:pt x="0" y="2"/>
                  </a:cubicBezTo>
                  <a:cubicBezTo>
                    <a:pt x="1" y="2"/>
                    <a:pt x="1" y="2"/>
                    <a:pt x="1" y="2"/>
                  </a:cubicBezTo>
                  <a:cubicBezTo>
                    <a:pt x="2" y="1"/>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1" name="Freeform 97"/>
            <p:cNvSpPr/>
            <p:nvPr/>
          </p:nvSpPr>
          <p:spPr bwMode="auto">
            <a:xfrm>
              <a:off x="3203" y="1884"/>
              <a:ext cx="42" cy="42"/>
            </a:xfrm>
            <a:custGeom>
              <a:avLst/>
              <a:gdLst>
                <a:gd name="T0" fmla="*/ 9 w 9"/>
                <a:gd name="T1" fmla="*/ 1 h 9"/>
                <a:gd name="T2" fmla="*/ 7 w 9"/>
                <a:gd name="T3" fmla="*/ 2 h 9"/>
                <a:gd name="T4" fmla="*/ 2 w 9"/>
                <a:gd name="T5" fmla="*/ 7 h 9"/>
                <a:gd name="T6" fmla="*/ 1 w 9"/>
                <a:gd name="T7" fmla="*/ 9 h 9"/>
                <a:gd name="T8" fmla="*/ 9 w 9"/>
                <a:gd name="T9" fmla="*/ 1 h 9"/>
              </a:gdLst>
              <a:ahLst/>
              <a:cxnLst>
                <a:cxn ang="0">
                  <a:pos x="T0" y="T1"/>
                </a:cxn>
                <a:cxn ang="0">
                  <a:pos x="T2" y="T3"/>
                </a:cxn>
                <a:cxn ang="0">
                  <a:pos x="T4" y="T5"/>
                </a:cxn>
                <a:cxn ang="0">
                  <a:pos x="T6" y="T7"/>
                </a:cxn>
                <a:cxn ang="0">
                  <a:pos x="T8" y="T9"/>
                </a:cxn>
              </a:cxnLst>
              <a:rect l="0" t="0" r="r" b="b"/>
              <a:pathLst>
                <a:path w="9" h="9">
                  <a:moveTo>
                    <a:pt x="9" y="1"/>
                  </a:moveTo>
                  <a:cubicBezTo>
                    <a:pt x="8" y="0"/>
                    <a:pt x="8" y="2"/>
                    <a:pt x="7" y="2"/>
                  </a:cubicBezTo>
                  <a:cubicBezTo>
                    <a:pt x="6" y="4"/>
                    <a:pt x="4" y="7"/>
                    <a:pt x="2" y="7"/>
                  </a:cubicBezTo>
                  <a:cubicBezTo>
                    <a:pt x="1" y="7"/>
                    <a:pt x="0" y="8"/>
                    <a:pt x="1" y="9"/>
                  </a:cubicBezTo>
                  <a:cubicBezTo>
                    <a:pt x="3" y="6"/>
                    <a:pt x="7" y="4"/>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2" name="Freeform 98"/>
            <p:cNvSpPr/>
            <p:nvPr/>
          </p:nvSpPr>
          <p:spPr bwMode="auto">
            <a:xfrm>
              <a:off x="4134" y="1893"/>
              <a:ext cx="10" cy="9"/>
            </a:xfrm>
            <a:custGeom>
              <a:avLst/>
              <a:gdLst>
                <a:gd name="T0" fmla="*/ 2 w 2"/>
                <a:gd name="T1" fmla="*/ 1 h 2"/>
                <a:gd name="T2" fmla="*/ 1 w 2"/>
                <a:gd name="T3" fmla="*/ 0 h 2"/>
                <a:gd name="T4" fmla="*/ 2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2" y="0"/>
                    <a:pt x="1" y="0"/>
                    <a:pt x="1" y="0"/>
                  </a:cubicBezTo>
                  <a:cubicBezTo>
                    <a:pt x="2" y="1"/>
                    <a:pt x="0" y="2"/>
                    <a:pt x="2" y="2"/>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3" name="Freeform 99"/>
            <p:cNvSpPr/>
            <p:nvPr/>
          </p:nvSpPr>
          <p:spPr bwMode="auto">
            <a:xfrm>
              <a:off x="3386" y="1893"/>
              <a:ext cx="56" cy="38"/>
            </a:xfrm>
            <a:custGeom>
              <a:avLst/>
              <a:gdLst>
                <a:gd name="T0" fmla="*/ 9 w 12"/>
                <a:gd name="T1" fmla="*/ 0 h 8"/>
                <a:gd name="T2" fmla="*/ 3 w 12"/>
                <a:gd name="T3" fmla="*/ 4 h 8"/>
                <a:gd name="T4" fmla="*/ 8 w 12"/>
                <a:gd name="T5" fmla="*/ 2 h 8"/>
                <a:gd name="T6" fmla="*/ 0 w 12"/>
                <a:gd name="T7" fmla="*/ 8 h 8"/>
                <a:gd name="T8" fmla="*/ 3 w 12"/>
                <a:gd name="T9" fmla="*/ 7 h 8"/>
                <a:gd name="T10" fmla="*/ 11 w 12"/>
                <a:gd name="T11" fmla="*/ 2 h 8"/>
                <a:gd name="T12" fmla="*/ 12 w 12"/>
                <a:gd name="T13" fmla="*/ 0 h 8"/>
                <a:gd name="T14" fmla="*/ 8 w 12"/>
                <a:gd name="T15" fmla="*/ 2 h 8"/>
                <a:gd name="T16" fmla="*/ 9 w 1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9" y="0"/>
                  </a:moveTo>
                  <a:cubicBezTo>
                    <a:pt x="7" y="1"/>
                    <a:pt x="5" y="3"/>
                    <a:pt x="3" y="4"/>
                  </a:cubicBezTo>
                  <a:cubicBezTo>
                    <a:pt x="5" y="4"/>
                    <a:pt x="7" y="0"/>
                    <a:pt x="8" y="2"/>
                  </a:cubicBezTo>
                  <a:cubicBezTo>
                    <a:pt x="6" y="5"/>
                    <a:pt x="2" y="6"/>
                    <a:pt x="0" y="8"/>
                  </a:cubicBezTo>
                  <a:cubicBezTo>
                    <a:pt x="1" y="8"/>
                    <a:pt x="2" y="6"/>
                    <a:pt x="3" y="7"/>
                  </a:cubicBezTo>
                  <a:cubicBezTo>
                    <a:pt x="5" y="4"/>
                    <a:pt x="8" y="4"/>
                    <a:pt x="11" y="2"/>
                  </a:cubicBezTo>
                  <a:cubicBezTo>
                    <a:pt x="11" y="1"/>
                    <a:pt x="12" y="1"/>
                    <a:pt x="12" y="0"/>
                  </a:cubicBezTo>
                  <a:cubicBezTo>
                    <a:pt x="11" y="1"/>
                    <a:pt x="10" y="2"/>
                    <a:pt x="8" y="2"/>
                  </a:cubicBezTo>
                  <a:cubicBezTo>
                    <a:pt x="8" y="2"/>
                    <a:pt x="8"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100"/>
            <p:cNvSpPr/>
            <p:nvPr/>
          </p:nvSpPr>
          <p:spPr bwMode="auto">
            <a:xfrm>
              <a:off x="4130" y="1898"/>
              <a:ext cx="4" cy="4"/>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101"/>
            <p:cNvSpPr/>
            <p:nvPr/>
          </p:nvSpPr>
          <p:spPr bwMode="auto">
            <a:xfrm>
              <a:off x="4144" y="1907"/>
              <a:ext cx="0" cy="5"/>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6" name="Freeform 102"/>
            <p:cNvSpPr/>
            <p:nvPr/>
          </p:nvSpPr>
          <p:spPr bwMode="auto">
            <a:xfrm>
              <a:off x="4125" y="1907"/>
              <a:ext cx="9" cy="10"/>
            </a:xfrm>
            <a:custGeom>
              <a:avLst/>
              <a:gdLst>
                <a:gd name="T0" fmla="*/ 1 w 2"/>
                <a:gd name="T1" fmla="*/ 0 h 2"/>
                <a:gd name="T2" fmla="*/ 0 w 2"/>
                <a:gd name="T3" fmla="*/ 2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1"/>
                    <a:pt x="0" y="1"/>
                    <a:pt x="0" y="2"/>
                  </a:cubicBezTo>
                  <a:cubicBezTo>
                    <a:pt x="0" y="2"/>
                    <a:pt x="1" y="2"/>
                    <a:pt x="1" y="2"/>
                  </a:cubicBezTo>
                  <a:cubicBezTo>
                    <a:pt x="1" y="2"/>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103"/>
            <p:cNvSpPr/>
            <p:nvPr/>
          </p:nvSpPr>
          <p:spPr bwMode="auto">
            <a:xfrm>
              <a:off x="4017" y="2034"/>
              <a:ext cx="38" cy="14"/>
            </a:xfrm>
            <a:custGeom>
              <a:avLst/>
              <a:gdLst>
                <a:gd name="T0" fmla="*/ 1 w 8"/>
                <a:gd name="T1" fmla="*/ 2 h 3"/>
                <a:gd name="T2" fmla="*/ 8 w 8"/>
                <a:gd name="T3" fmla="*/ 0 h 3"/>
                <a:gd name="T4" fmla="*/ 0 w 8"/>
                <a:gd name="T5" fmla="*/ 2 h 3"/>
                <a:gd name="T6" fmla="*/ 1 w 8"/>
                <a:gd name="T7" fmla="*/ 2 h 3"/>
              </a:gdLst>
              <a:ahLst/>
              <a:cxnLst>
                <a:cxn ang="0">
                  <a:pos x="T0" y="T1"/>
                </a:cxn>
                <a:cxn ang="0">
                  <a:pos x="T2" y="T3"/>
                </a:cxn>
                <a:cxn ang="0">
                  <a:pos x="T4" y="T5"/>
                </a:cxn>
                <a:cxn ang="0">
                  <a:pos x="T6" y="T7"/>
                </a:cxn>
              </a:cxnLst>
              <a:rect l="0" t="0" r="r" b="b"/>
              <a:pathLst>
                <a:path w="8" h="3">
                  <a:moveTo>
                    <a:pt x="1" y="2"/>
                  </a:moveTo>
                  <a:cubicBezTo>
                    <a:pt x="3" y="2"/>
                    <a:pt x="6" y="2"/>
                    <a:pt x="8" y="0"/>
                  </a:cubicBezTo>
                  <a:cubicBezTo>
                    <a:pt x="5" y="2"/>
                    <a:pt x="2" y="0"/>
                    <a:pt x="0" y="2"/>
                  </a:cubicBezTo>
                  <a:cubicBezTo>
                    <a:pt x="1" y="3"/>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8" name="Freeform 104"/>
            <p:cNvSpPr/>
            <p:nvPr/>
          </p:nvSpPr>
          <p:spPr bwMode="auto">
            <a:xfrm>
              <a:off x="3994" y="2043"/>
              <a:ext cx="5" cy="0"/>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105"/>
            <p:cNvSpPr/>
            <p:nvPr/>
          </p:nvSpPr>
          <p:spPr bwMode="auto">
            <a:xfrm>
              <a:off x="3980" y="2043"/>
              <a:ext cx="5" cy="5"/>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0" name="Freeform 106"/>
            <p:cNvSpPr/>
            <p:nvPr/>
          </p:nvSpPr>
          <p:spPr bwMode="auto">
            <a:xfrm>
              <a:off x="4003" y="2048"/>
              <a:ext cx="10" cy="5"/>
            </a:xfrm>
            <a:custGeom>
              <a:avLst/>
              <a:gdLst>
                <a:gd name="T0" fmla="*/ 2 w 2"/>
                <a:gd name="T1" fmla="*/ 1 h 1"/>
                <a:gd name="T2" fmla="*/ 2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1" y="0"/>
                    <a:pt x="0" y="0"/>
                    <a:pt x="0" y="1"/>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1" name="Freeform 107"/>
            <p:cNvSpPr/>
            <p:nvPr/>
          </p:nvSpPr>
          <p:spPr bwMode="auto">
            <a:xfrm>
              <a:off x="3985" y="2053"/>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2" name="Freeform 108"/>
            <p:cNvSpPr/>
            <p:nvPr/>
          </p:nvSpPr>
          <p:spPr bwMode="auto">
            <a:xfrm>
              <a:off x="3096" y="2105"/>
              <a:ext cx="9" cy="18"/>
            </a:xfrm>
            <a:custGeom>
              <a:avLst/>
              <a:gdLst>
                <a:gd name="T0" fmla="*/ 2 w 2"/>
                <a:gd name="T1" fmla="*/ 0 h 4"/>
                <a:gd name="T2" fmla="*/ 1 w 2"/>
                <a:gd name="T3" fmla="*/ 0 h 4"/>
                <a:gd name="T4" fmla="*/ 0 w 2"/>
                <a:gd name="T5" fmla="*/ 3 h 4"/>
                <a:gd name="T6" fmla="*/ 1 w 2"/>
                <a:gd name="T7" fmla="*/ 3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cubicBezTo>
                    <a:pt x="2" y="0"/>
                    <a:pt x="2" y="0"/>
                    <a:pt x="1" y="0"/>
                  </a:cubicBezTo>
                  <a:cubicBezTo>
                    <a:pt x="2" y="1"/>
                    <a:pt x="0" y="2"/>
                    <a:pt x="0" y="3"/>
                  </a:cubicBezTo>
                  <a:cubicBezTo>
                    <a:pt x="1" y="3"/>
                    <a:pt x="2" y="4"/>
                    <a:pt x="1" y="3"/>
                  </a:cubicBezTo>
                  <a:cubicBezTo>
                    <a:pt x="1" y="2"/>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3" name="Freeform 109"/>
            <p:cNvSpPr/>
            <p:nvPr/>
          </p:nvSpPr>
          <p:spPr bwMode="auto">
            <a:xfrm>
              <a:off x="3128" y="2105"/>
              <a:ext cx="5" cy="4"/>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0" y="1"/>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4" name="Freeform 110"/>
            <p:cNvSpPr/>
            <p:nvPr/>
          </p:nvSpPr>
          <p:spPr bwMode="auto">
            <a:xfrm>
              <a:off x="3170" y="2114"/>
              <a:ext cx="0" cy="14"/>
            </a:xfrm>
            <a:custGeom>
              <a:avLst/>
              <a:gdLst>
                <a:gd name="T0" fmla="*/ 1 h 3"/>
                <a:gd name="T1" fmla="*/ 1 h 3"/>
                <a:gd name="T2" fmla="*/ 1 h 3"/>
              </a:gdLst>
              <a:ahLst/>
              <a:cxnLst>
                <a:cxn ang="0">
                  <a:pos x="0" y="T0"/>
                </a:cxn>
                <a:cxn ang="0">
                  <a:pos x="0" y="T1"/>
                </a:cxn>
                <a:cxn ang="0">
                  <a:pos x="0" y="T2"/>
                </a:cxn>
              </a:cxnLst>
              <a:rect l="0" t="0" r="r" b="b"/>
              <a:pathLst>
                <a:path h="3">
                  <a:moveTo>
                    <a:pt x="0" y="1"/>
                  </a:moveTo>
                  <a:cubicBezTo>
                    <a:pt x="0" y="1"/>
                    <a:pt x="0" y="1"/>
                    <a:pt x="0" y="1"/>
                  </a:cubicBezTo>
                  <a:cubicBezTo>
                    <a:pt x="0" y="3"/>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5" name="Freeform 111"/>
            <p:cNvSpPr/>
            <p:nvPr/>
          </p:nvSpPr>
          <p:spPr bwMode="auto">
            <a:xfrm>
              <a:off x="3952" y="2152"/>
              <a:ext cx="5" cy="4"/>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0"/>
                    <a:pt x="1" y="1"/>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6" name="Freeform 112"/>
            <p:cNvSpPr/>
            <p:nvPr/>
          </p:nvSpPr>
          <p:spPr bwMode="auto">
            <a:xfrm>
              <a:off x="3933" y="2152"/>
              <a:ext cx="10" cy="4"/>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2" y="1"/>
                    <a:pt x="2" y="1"/>
                    <a:pt x="2" y="1"/>
                  </a:cubicBezTo>
                  <a:cubicBezTo>
                    <a:pt x="1" y="1"/>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7" name="Freeform 113"/>
            <p:cNvSpPr/>
            <p:nvPr/>
          </p:nvSpPr>
          <p:spPr bwMode="auto">
            <a:xfrm>
              <a:off x="3086" y="2156"/>
              <a:ext cx="14" cy="38"/>
            </a:xfrm>
            <a:custGeom>
              <a:avLst/>
              <a:gdLst>
                <a:gd name="T0" fmla="*/ 2 w 3"/>
                <a:gd name="T1" fmla="*/ 6 h 8"/>
                <a:gd name="T2" fmla="*/ 0 w 3"/>
                <a:gd name="T3" fmla="*/ 0 h 8"/>
                <a:gd name="T4" fmla="*/ 0 w 3"/>
                <a:gd name="T5" fmla="*/ 0 h 8"/>
                <a:gd name="T6" fmla="*/ 3 w 3"/>
                <a:gd name="T7" fmla="*/ 8 h 8"/>
                <a:gd name="T8" fmla="*/ 2 w 3"/>
                <a:gd name="T9" fmla="*/ 6 h 8"/>
              </a:gdLst>
              <a:ahLst/>
              <a:cxnLst>
                <a:cxn ang="0">
                  <a:pos x="T0" y="T1"/>
                </a:cxn>
                <a:cxn ang="0">
                  <a:pos x="T2" y="T3"/>
                </a:cxn>
                <a:cxn ang="0">
                  <a:pos x="T4" y="T5"/>
                </a:cxn>
                <a:cxn ang="0">
                  <a:pos x="T6" y="T7"/>
                </a:cxn>
                <a:cxn ang="0">
                  <a:pos x="T8" y="T9"/>
                </a:cxn>
              </a:cxnLst>
              <a:rect l="0" t="0" r="r" b="b"/>
              <a:pathLst>
                <a:path w="3" h="8">
                  <a:moveTo>
                    <a:pt x="2" y="6"/>
                  </a:moveTo>
                  <a:cubicBezTo>
                    <a:pt x="2" y="4"/>
                    <a:pt x="1" y="1"/>
                    <a:pt x="0" y="0"/>
                  </a:cubicBezTo>
                  <a:cubicBezTo>
                    <a:pt x="0" y="0"/>
                    <a:pt x="0" y="0"/>
                    <a:pt x="0" y="0"/>
                  </a:cubicBezTo>
                  <a:cubicBezTo>
                    <a:pt x="2" y="2"/>
                    <a:pt x="0" y="6"/>
                    <a:pt x="3" y="8"/>
                  </a:cubicBezTo>
                  <a:cubicBezTo>
                    <a:pt x="3" y="7"/>
                    <a:pt x="3"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8" name="Freeform 114"/>
            <p:cNvSpPr/>
            <p:nvPr/>
          </p:nvSpPr>
          <p:spPr bwMode="auto">
            <a:xfrm>
              <a:off x="3929" y="2170"/>
              <a:ext cx="4"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9" name="Freeform 115"/>
            <p:cNvSpPr/>
            <p:nvPr/>
          </p:nvSpPr>
          <p:spPr bwMode="auto">
            <a:xfrm>
              <a:off x="3152" y="2194"/>
              <a:ext cx="14" cy="14"/>
            </a:xfrm>
            <a:custGeom>
              <a:avLst/>
              <a:gdLst>
                <a:gd name="T0" fmla="*/ 0 w 3"/>
                <a:gd name="T1" fmla="*/ 2 h 3"/>
                <a:gd name="T2" fmla="*/ 1 w 3"/>
                <a:gd name="T3" fmla="*/ 3 h 3"/>
                <a:gd name="T4" fmla="*/ 2 w 3"/>
                <a:gd name="T5" fmla="*/ 2 h 3"/>
                <a:gd name="T6" fmla="*/ 2 w 3"/>
                <a:gd name="T7" fmla="*/ 2 h 3"/>
                <a:gd name="T8" fmla="*/ 3 w 3"/>
                <a:gd name="T9" fmla="*/ 1 h 3"/>
                <a:gd name="T10" fmla="*/ 0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0" y="2"/>
                  </a:moveTo>
                  <a:cubicBezTo>
                    <a:pt x="0" y="2"/>
                    <a:pt x="0" y="3"/>
                    <a:pt x="1" y="3"/>
                  </a:cubicBezTo>
                  <a:cubicBezTo>
                    <a:pt x="1" y="2"/>
                    <a:pt x="2" y="3"/>
                    <a:pt x="2" y="2"/>
                  </a:cubicBezTo>
                  <a:cubicBezTo>
                    <a:pt x="3" y="2"/>
                    <a:pt x="2" y="2"/>
                    <a:pt x="2" y="2"/>
                  </a:cubicBezTo>
                  <a:cubicBezTo>
                    <a:pt x="3" y="1"/>
                    <a:pt x="3" y="1"/>
                    <a:pt x="3" y="1"/>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0" name="Freeform 116"/>
            <p:cNvSpPr/>
            <p:nvPr/>
          </p:nvSpPr>
          <p:spPr bwMode="auto">
            <a:xfrm>
              <a:off x="3835" y="2217"/>
              <a:ext cx="5" cy="0"/>
            </a:xfrm>
            <a:custGeom>
              <a:avLst/>
              <a:gdLst>
                <a:gd name="T0" fmla="*/ 5 w 5"/>
                <a:gd name="T1" fmla="*/ 0 w 5"/>
                <a:gd name="T2" fmla="*/ 5 w 5"/>
                <a:gd name="T3" fmla="*/ 5 w 5"/>
              </a:gdLst>
              <a:ahLst/>
              <a:cxnLst>
                <a:cxn ang="0">
                  <a:pos x="T0" y="0"/>
                </a:cxn>
                <a:cxn ang="0">
                  <a:pos x="T1" y="0"/>
                </a:cxn>
                <a:cxn ang="0">
                  <a:pos x="T2" y="0"/>
                </a:cxn>
                <a:cxn ang="0">
                  <a:pos x="T3" y="0"/>
                </a:cxn>
              </a:cxnLst>
              <a:rect l="0" t="0" r="r" b="b"/>
              <a:pathLst>
                <a:path w="5">
                  <a:moveTo>
                    <a:pt x="5" y="0"/>
                  </a:moveTo>
                  <a:lnTo>
                    <a:pt x="0"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1" name="Freeform 117"/>
            <p:cNvSpPr/>
            <p:nvPr/>
          </p:nvSpPr>
          <p:spPr bwMode="auto">
            <a:xfrm>
              <a:off x="3184" y="2213"/>
              <a:ext cx="15" cy="14"/>
            </a:xfrm>
            <a:custGeom>
              <a:avLst/>
              <a:gdLst>
                <a:gd name="T0" fmla="*/ 3 w 3"/>
                <a:gd name="T1" fmla="*/ 2 h 3"/>
                <a:gd name="T2" fmla="*/ 0 w 3"/>
                <a:gd name="T3" fmla="*/ 3 h 3"/>
                <a:gd name="T4" fmla="*/ 2 w 3"/>
                <a:gd name="T5" fmla="*/ 3 h 3"/>
                <a:gd name="T6" fmla="*/ 3 w 3"/>
                <a:gd name="T7" fmla="*/ 2 h 3"/>
              </a:gdLst>
              <a:ahLst/>
              <a:cxnLst>
                <a:cxn ang="0">
                  <a:pos x="T0" y="T1"/>
                </a:cxn>
                <a:cxn ang="0">
                  <a:pos x="T2" y="T3"/>
                </a:cxn>
                <a:cxn ang="0">
                  <a:pos x="T4" y="T5"/>
                </a:cxn>
                <a:cxn ang="0">
                  <a:pos x="T6" y="T7"/>
                </a:cxn>
              </a:cxnLst>
              <a:rect l="0" t="0" r="r" b="b"/>
              <a:pathLst>
                <a:path w="3" h="3">
                  <a:moveTo>
                    <a:pt x="3" y="2"/>
                  </a:moveTo>
                  <a:cubicBezTo>
                    <a:pt x="2" y="0"/>
                    <a:pt x="1" y="2"/>
                    <a:pt x="0" y="3"/>
                  </a:cubicBezTo>
                  <a:cubicBezTo>
                    <a:pt x="1" y="3"/>
                    <a:pt x="1" y="3"/>
                    <a:pt x="2" y="3"/>
                  </a:cubicBezTo>
                  <a:cubicBezTo>
                    <a:pt x="3" y="3"/>
                    <a:pt x="3"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2" name="Freeform 118"/>
            <p:cNvSpPr/>
            <p:nvPr/>
          </p:nvSpPr>
          <p:spPr bwMode="auto">
            <a:xfrm>
              <a:off x="3840" y="2217"/>
              <a:ext cx="9" cy="10"/>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2" y="1"/>
                    <a:pt x="2" y="1"/>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3" name="Freeform 119"/>
            <p:cNvSpPr/>
            <p:nvPr/>
          </p:nvSpPr>
          <p:spPr bwMode="auto">
            <a:xfrm>
              <a:off x="3133" y="2217"/>
              <a:ext cx="9" cy="15"/>
            </a:xfrm>
            <a:custGeom>
              <a:avLst/>
              <a:gdLst>
                <a:gd name="T0" fmla="*/ 0 w 2"/>
                <a:gd name="T1" fmla="*/ 2 h 3"/>
                <a:gd name="T2" fmla="*/ 1 w 2"/>
                <a:gd name="T3" fmla="*/ 3 h 3"/>
                <a:gd name="T4" fmla="*/ 0 w 2"/>
                <a:gd name="T5" fmla="*/ 2 h 3"/>
              </a:gdLst>
              <a:ahLst/>
              <a:cxnLst>
                <a:cxn ang="0">
                  <a:pos x="T0" y="T1"/>
                </a:cxn>
                <a:cxn ang="0">
                  <a:pos x="T2" y="T3"/>
                </a:cxn>
                <a:cxn ang="0">
                  <a:pos x="T4" y="T5"/>
                </a:cxn>
              </a:cxnLst>
              <a:rect l="0" t="0" r="r" b="b"/>
              <a:pathLst>
                <a:path w="2" h="3">
                  <a:moveTo>
                    <a:pt x="0" y="2"/>
                  </a:moveTo>
                  <a:cubicBezTo>
                    <a:pt x="1" y="3"/>
                    <a:pt x="1" y="3"/>
                    <a:pt x="1" y="3"/>
                  </a:cubicBezTo>
                  <a:cubicBezTo>
                    <a:pt x="2" y="2"/>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4" name="Freeform 120"/>
            <p:cNvSpPr/>
            <p:nvPr/>
          </p:nvSpPr>
          <p:spPr bwMode="auto">
            <a:xfrm>
              <a:off x="3868" y="2232"/>
              <a:ext cx="9" cy="4"/>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1" y="0"/>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5" name="Freeform 121"/>
            <p:cNvSpPr/>
            <p:nvPr/>
          </p:nvSpPr>
          <p:spPr bwMode="auto">
            <a:xfrm>
              <a:off x="3142" y="2232"/>
              <a:ext cx="14" cy="14"/>
            </a:xfrm>
            <a:custGeom>
              <a:avLst/>
              <a:gdLst>
                <a:gd name="T0" fmla="*/ 2 w 3"/>
                <a:gd name="T1" fmla="*/ 1 h 3"/>
                <a:gd name="T2" fmla="*/ 2 w 3"/>
                <a:gd name="T3" fmla="*/ 1 h 3"/>
                <a:gd name="T4" fmla="*/ 0 w 3"/>
                <a:gd name="T5" fmla="*/ 1 h 3"/>
                <a:gd name="T6" fmla="*/ 2 w 3"/>
                <a:gd name="T7" fmla="*/ 2 h 3"/>
                <a:gd name="T8" fmla="*/ 2 w 3"/>
                <a:gd name="T9" fmla="*/ 2 h 3"/>
                <a:gd name="T10" fmla="*/ 3 w 3"/>
                <a:gd name="T11" fmla="*/ 3 h 3"/>
                <a:gd name="T12" fmla="*/ 2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1"/>
                  </a:moveTo>
                  <a:cubicBezTo>
                    <a:pt x="2" y="1"/>
                    <a:pt x="2" y="1"/>
                    <a:pt x="2" y="1"/>
                  </a:cubicBezTo>
                  <a:cubicBezTo>
                    <a:pt x="2" y="0"/>
                    <a:pt x="1" y="1"/>
                    <a:pt x="0" y="1"/>
                  </a:cubicBezTo>
                  <a:cubicBezTo>
                    <a:pt x="2" y="2"/>
                    <a:pt x="2" y="2"/>
                    <a:pt x="2" y="2"/>
                  </a:cubicBezTo>
                  <a:cubicBezTo>
                    <a:pt x="2" y="2"/>
                    <a:pt x="2" y="2"/>
                    <a:pt x="2" y="2"/>
                  </a:cubicBezTo>
                  <a:cubicBezTo>
                    <a:pt x="2" y="2"/>
                    <a:pt x="2" y="3"/>
                    <a:pt x="3" y="3"/>
                  </a:cubicBezTo>
                  <a:cubicBezTo>
                    <a:pt x="3" y="2"/>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6" name="Freeform 122"/>
            <p:cNvSpPr/>
            <p:nvPr/>
          </p:nvSpPr>
          <p:spPr bwMode="auto">
            <a:xfrm>
              <a:off x="3250" y="2279"/>
              <a:ext cx="19" cy="4"/>
            </a:xfrm>
            <a:custGeom>
              <a:avLst/>
              <a:gdLst>
                <a:gd name="T0" fmla="*/ 0 w 19"/>
                <a:gd name="T1" fmla="*/ 0 h 4"/>
                <a:gd name="T2" fmla="*/ 0 w 19"/>
                <a:gd name="T3" fmla="*/ 0 h 4"/>
                <a:gd name="T4" fmla="*/ 19 w 19"/>
                <a:gd name="T5" fmla="*/ 4 h 4"/>
                <a:gd name="T6" fmla="*/ 0 w 19"/>
                <a:gd name="T7" fmla="*/ 0 h 4"/>
              </a:gdLst>
              <a:ahLst/>
              <a:cxnLst>
                <a:cxn ang="0">
                  <a:pos x="T0" y="T1"/>
                </a:cxn>
                <a:cxn ang="0">
                  <a:pos x="T2" y="T3"/>
                </a:cxn>
                <a:cxn ang="0">
                  <a:pos x="T4" y="T5"/>
                </a:cxn>
                <a:cxn ang="0">
                  <a:pos x="T6" y="T7"/>
                </a:cxn>
              </a:cxnLst>
              <a:rect l="0" t="0" r="r" b="b"/>
              <a:pathLst>
                <a:path w="19" h="4">
                  <a:moveTo>
                    <a:pt x="0" y="0"/>
                  </a:moveTo>
                  <a:lnTo>
                    <a:pt x="0" y="0"/>
                  </a:lnTo>
                  <a:lnTo>
                    <a:pt x="19"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7" name="Freeform 123"/>
            <p:cNvSpPr/>
            <p:nvPr/>
          </p:nvSpPr>
          <p:spPr bwMode="auto">
            <a:xfrm>
              <a:off x="3227" y="2279"/>
              <a:ext cx="93" cy="51"/>
            </a:xfrm>
            <a:custGeom>
              <a:avLst/>
              <a:gdLst>
                <a:gd name="T0" fmla="*/ 18 w 20"/>
                <a:gd name="T1" fmla="*/ 4 h 11"/>
                <a:gd name="T2" fmla="*/ 13 w 20"/>
                <a:gd name="T3" fmla="*/ 6 h 11"/>
                <a:gd name="T4" fmla="*/ 11 w 20"/>
                <a:gd name="T5" fmla="*/ 5 h 11"/>
                <a:gd name="T6" fmla="*/ 15 w 20"/>
                <a:gd name="T7" fmla="*/ 1 h 11"/>
                <a:gd name="T8" fmla="*/ 12 w 20"/>
                <a:gd name="T9" fmla="*/ 0 h 11"/>
                <a:gd name="T10" fmla="*/ 10 w 20"/>
                <a:gd name="T11" fmla="*/ 1 h 11"/>
                <a:gd name="T12" fmla="*/ 6 w 20"/>
                <a:gd name="T13" fmla="*/ 1 h 11"/>
                <a:gd name="T14" fmla="*/ 6 w 20"/>
                <a:gd name="T15" fmla="*/ 2 h 11"/>
                <a:gd name="T16" fmla="*/ 5 w 20"/>
                <a:gd name="T17" fmla="*/ 1 h 11"/>
                <a:gd name="T18" fmla="*/ 0 w 20"/>
                <a:gd name="T19" fmla="*/ 1 h 11"/>
                <a:gd name="T20" fmla="*/ 0 w 20"/>
                <a:gd name="T21" fmla="*/ 2 h 11"/>
                <a:gd name="T22" fmla="*/ 4 w 20"/>
                <a:gd name="T23" fmla="*/ 4 h 11"/>
                <a:gd name="T24" fmla="*/ 9 w 20"/>
                <a:gd name="T25" fmla="*/ 7 h 11"/>
                <a:gd name="T26" fmla="*/ 8 w 20"/>
                <a:gd name="T27" fmla="*/ 8 h 11"/>
                <a:gd name="T28" fmla="*/ 9 w 20"/>
                <a:gd name="T29" fmla="*/ 10 h 11"/>
                <a:gd name="T30" fmla="*/ 9 w 20"/>
                <a:gd name="T31" fmla="*/ 10 h 11"/>
                <a:gd name="T32" fmla="*/ 16 w 20"/>
                <a:gd name="T33" fmla="*/ 9 h 11"/>
                <a:gd name="T34" fmla="*/ 18 w 20"/>
                <a:gd name="T35"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1">
                  <a:moveTo>
                    <a:pt x="18" y="4"/>
                  </a:moveTo>
                  <a:cubicBezTo>
                    <a:pt x="16" y="4"/>
                    <a:pt x="15" y="5"/>
                    <a:pt x="13" y="6"/>
                  </a:cubicBezTo>
                  <a:cubicBezTo>
                    <a:pt x="13" y="5"/>
                    <a:pt x="11" y="6"/>
                    <a:pt x="11" y="5"/>
                  </a:cubicBezTo>
                  <a:cubicBezTo>
                    <a:pt x="13" y="4"/>
                    <a:pt x="14" y="2"/>
                    <a:pt x="15" y="1"/>
                  </a:cubicBezTo>
                  <a:cubicBezTo>
                    <a:pt x="12" y="0"/>
                    <a:pt x="12" y="0"/>
                    <a:pt x="12" y="0"/>
                  </a:cubicBezTo>
                  <a:cubicBezTo>
                    <a:pt x="11" y="1"/>
                    <a:pt x="10" y="0"/>
                    <a:pt x="10" y="1"/>
                  </a:cubicBezTo>
                  <a:cubicBezTo>
                    <a:pt x="9" y="3"/>
                    <a:pt x="7" y="2"/>
                    <a:pt x="6" y="1"/>
                  </a:cubicBezTo>
                  <a:cubicBezTo>
                    <a:pt x="6" y="2"/>
                    <a:pt x="6" y="2"/>
                    <a:pt x="6" y="2"/>
                  </a:cubicBezTo>
                  <a:cubicBezTo>
                    <a:pt x="5" y="2"/>
                    <a:pt x="5" y="1"/>
                    <a:pt x="5" y="1"/>
                  </a:cubicBezTo>
                  <a:cubicBezTo>
                    <a:pt x="3" y="1"/>
                    <a:pt x="2" y="2"/>
                    <a:pt x="0" y="1"/>
                  </a:cubicBezTo>
                  <a:cubicBezTo>
                    <a:pt x="0" y="2"/>
                    <a:pt x="0" y="2"/>
                    <a:pt x="0" y="2"/>
                  </a:cubicBezTo>
                  <a:cubicBezTo>
                    <a:pt x="1" y="3"/>
                    <a:pt x="3" y="3"/>
                    <a:pt x="4" y="4"/>
                  </a:cubicBezTo>
                  <a:cubicBezTo>
                    <a:pt x="6" y="5"/>
                    <a:pt x="9" y="5"/>
                    <a:pt x="9" y="7"/>
                  </a:cubicBezTo>
                  <a:cubicBezTo>
                    <a:pt x="9" y="8"/>
                    <a:pt x="8" y="8"/>
                    <a:pt x="8" y="8"/>
                  </a:cubicBezTo>
                  <a:cubicBezTo>
                    <a:pt x="8" y="9"/>
                    <a:pt x="10" y="10"/>
                    <a:pt x="9" y="10"/>
                  </a:cubicBezTo>
                  <a:cubicBezTo>
                    <a:pt x="9" y="10"/>
                    <a:pt x="9" y="10"/>
                    <a:pt x="9" y="10"/>
                  </a:cubicBezTo>
                  <a:cubicBezTo>
                    <a:pt x="11" y="7"/>
                    <a:pt x="14" y="11"/>
                    <a:pt x="16" y="9"/>
                  </a:cubicBezTo>
                  <a:cubicBezTo>
                    <a:pt x="12" y="5"/>
                    <a:pt x="20" y="7"/>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8" name="Freeform 124"/>
            <p:cNvSpPr/>
            <p:nvPr/>
          </p:nvSpPr>
          <p:spPr bwMode="auto">
            <a:xfrm>
              <a:off x="3769" y="2279"/>
              <a:ext cx="5" cy="4"/>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9" name="Freeform 125"/>
            <p:cNvSpPr/>
            <p:nvPr/>
          </p:nvSpPr>
          <p:spPr bwMode="auto">
            <a:xfrm>
              <a:off x="3311" y="2316"/>
              <a:ext cx="5" cy="0"/>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0" name="Freeform 126"/>
            <p:cNvSpPr/>
            <p:nvPr/>
          </p:nvSpPr>
          <p:spPr bwMode="auto">
            <a:xfrm>
              <a:off x="3231" y="2330"/>
              <a:ext cx="52" cy="29"/>
            </a:xfrm>
            <a:custGeom>
              <a:avLst/>
              <a:gdLst>
                <a:gd name="T0" fmla="*/ 6 w 11"/>
                <a:gd name="T1" fmla="*/ 1 h 6"/>
                <a:gd name="T2" fmla="*/ 6 w 11"/>
                <a:gd name="T3" fmla="*/ 1 h 6"/>
                <a:gd name="T4" fmla="*/ 1 w 11"/>
                <a:gd name="T5" fmla="*/ 0 h 6"/>
                <a:gd name="T6" fmla="*/ 1 w 11"/>
                <a:gd name="T7" fmla="*/ 2 h 6"/>
                <a:gd name="T8" fmla="*/ 0 w 11"/>
                <a:gd name="T9" fmla="*/ 3 h 6"/>
                <a:gd name="T10" fmla="*/ 5 w 11"/>
                <a:gd name="T11" fmla="*/ 4 h 6"/>
                <a:gd name="T12" fmla="*/ 4 w 11"/>
                <a:gd name="T13" fmla="*/ 5 h 6"/>
                <a:gd name="T14" fmla="*/ 5 w 11"/>
                <a:gd name="T15" fmla="*/ 6 h 6"/>
                <a:gd name="T16" fmla="*/ 5 w 11"/>
                <a:gd name="T17" fmla="*/ 4 h 6"/>
                <a:gd name="T18" fmla="*/ 8 w 11"/>
                <a:gd name="T19" fmla="*/ 5 h 6"/>
                <a:gd name="T20" fmla="*/ 10 w 11"/>
                <a:gd name="T21" fmla="*/ 4 h 6"/>
                <a:gd name="T22" fmla="*/ 6 w 11"/>
                <a:gd name="T2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6" y="1"/>
                  </a:moveTo>
                  <a:cubicBezTo>
                    <a:pt x="6" y="1"/>
                    <a:pt x="6" y="1"/>
                    <a:pt x="6" y="1"/>
                  </a:cubicBezTo>
                  <a:cubicBezTo>
                    <a:pt x="5" y="0"/>
                    <a:pt x="3" y="1"/>
                    <a:pt x="1" y="0"/>
                  </a:cubicBezTo>
                  <a:cubicBezTo>
                    <a:pt x="1" y="2"/>
                    <a:pt x="1" y="2"/>
                    <a:pt x="1" y="2"/>
                  </a:cubicBezTo>
                  <a:cubicBezTo>
                    <a:pt x="0" y="1"/>
                    <a:pt x="1" y="3"/>
                    <a:pt x="0" y="3"/>
                  </a:cubicBezTo>
                  <a:cubicBezTo>
                    <a:pt x="2" y="4"/>
                    <a:pt x="3" y="3"/>
                    <a:pt x="5" y="4"/>
                  </a:cubicBezTo>
                  <a:cubicBezTo>
                    <a:pt x="4" y="5"/>
                    <a:pt x="4" y="5"/>
                    <a:pt x="4" y="5"/>
                  </a:cubicBezTo>
                  <a:cubicBezTo>
                    <a:pt x="5" y="6"/>
                    <a:pt x="5" y="6"/>
                    <a:pt x="5" y="6"/>
                  </a:cubicBezTo>
                  <a:cubicBezTo>
                    <a:pt x="5" y="4"/>
                    <a:pt x="5" y="4"/>
                    <a:pt x="5" y="4"/>
                  </a:cubicBezTo>
                  <a:cubicBezTo>
                    <a:pt x="6" y="5"/>
                    <a:pt x="8" y="4"/>
                    <a:pt x="8" y="5"/>
                  </a:cubicBezTo>
                  <a:cubicBezTo>
                    <a:pt x="9" y="5"/>
                    <a:pt x="9" y="4"/>
                    <a:pt x="10" y="4"/>
                  </a:cubicBezTo>
                  <a:cubicBezTo>
                    <a:pt x="11" y="1"/>
                    <a:pt x="7" y="3"/>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1" name="Freeform 127"/>
            <p:cNvSpPr/>
            <p:nvPr/>
          </p:nvSpPr>
          <p:spPr bwMode="auto">
            <a:xfrm>
              <a:off x="3156" y="2335"/>
              <a:ext cx="19" cy="24"/>
            </a:xfrm>
            <a:custGeom>
              <a:avLst/>
              <a:gdLst>
                <a:gd name="T0" fmla="*/ 3 w 4"/>
                <a:gd name="T1" fmla="*/ 0 h 5"/>
                <a:gd name="T2" fmla="*/ 1 w 4"/>
                <a:gd name="T3" fmla="*/ 0 h 5"/>
                <a:gd name="T4" fmla="*/ 1 w 4"/>
                <a:gd name="T5" fmla="*/ 1 h 5"/>
                <a:gd name="T6" fmla="*/ 0 w 4"/>
                <a:gd name="T7" fmla="*/ 1 h 5"/>
                <a:gd name="T8" fmla="*/ 0 w 4"/>
                <a:gd name="T9" fmla="*/ 2 h 5"/>
                <a:gd name="T10" fmla="*/ 0 w 4"/>
                <a:gd name="T11" fmla="*/ 3 h 5"/>
                <a:gd name="T12" fmla="*/ 3 w 4"/>
                <a:gd name="T13" fmla="*/ 3 h 5"/>
                <a:gd name="T14" fmla="*/ 3 w 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3" y="0"/>
                  </a:moveTo>
                  <a:cubicBezTo>
                    <a:pt x="1" y="0"/>
                    <a:pt x="1" y="0"/>
                    <a:pt x="1" y="0"/>
                  </a:cubicBezTo>
                  <a:cubicBezTo>
                    <a:pt x="1" y="1"/>
                    <a:pt x="1" y="1"/>
                    <a:pt x="1" y="1"/>
                  </a:cubicBezTo>
                  <a:cubicBezTo>
                    <a:pt x="1" y="1"/>
                    <a:pt x="0" y="1"/>
                    <a:pt x="0" y="1"/>
                  </a:cubicBezTo>
                  <a:cubicBezTo>
                    <a:pt x="0" y="2"/>
                    <a:pt x="0" y="2"/>
                    <a:pt x="0" y="2"/>
                  </a:cubicBezTo>
                  <a:cubicBezTo>
                    <a:pt x="0" y="2"/>
                    <a:pt x="0" y="3"/>
                    <a:pt x="0" y="3"/>
                  </a:cubicBezTo>
                  <a:cubicBezTo>
                    <a:pt x="1" y="5"/>
                    <a:pt x="2" y="3"/>
                    <a:pt x="3" y="3"/>
                  </a:cubicBezTo>
                  <a:cubicBezTo>
                    <a:pt x="4"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2" name="Freeform 128"/>
            <p:cNvSpPr/>
            <p:nvPr/>
          </p:nvSpPr>
          <p:spPr bwMode="auto">
            <a:xfrm>
              <a:off x="3203" y="2344"/>
              <a:ext cx="19" cy="10"/>
            </a:xfrm>
            <a:custGeom>
              <a:avLst/>
              <a:gdLst>
                <a:gd name="T0" fmla="*/ 0 w 4"/>
                <a:gd name="T1" fmla="*/ 2 h 2"/>
                <a:gd name="T2" fmla="*/ 4 w 4"/>
                <a:gd name="T3" fmla="*/ 1 h 2"/>
                <a:gd name="T4" fmla="*/ 3 w 4"/>
                <a:gd name="T5" fmla="*/ 0 h 2"/>
                <a:gd name="T6" fmla="*/ 0 w 4"/>
                <a:gd name="T7" fmla="*/ 2 h 2"/>
              </a:gdLst>
              <a:ahLst/>
              <a:cxnLst>
                <a:cxn ang="0">
                  <a:pos x="T0" y="T1"/>
                </a:cxn>
                <a:cxn ang="0">
                  <a:pos x="T2" y="T3"/>
                </a:cxn>
                <a:cxn ang="0">
                  <a:pos x="T4" y="T5"/>
                </a:cxn>
                <a:cxn ang="0">
                  <a:pos x="T6" y="T7"/>
                </a:cxn>
              </a:cxnLst>
              <a:rect l="0" t="0" r="r" b="b"/>
              <a:pathLst>
                <a:path w="4" h="2">
                  <a:moveTo>
                    <a:pt x="0" y="2"/>
                  </a:moveTo>
                  <a:cubicBezTo>
                    <a:pt x="1" y="2"/>
                    <a:pt x="3" y="2"/>
                    <a:pt x="4" y="1"/>
                  </a:cubicBezTo>
                  <a:cubicBezTo>
                    <a:pt x="4" y="0"/>
                    <a:pt x="3" y="0"/>
                    <a:pt x="3"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3" name="Freeform 129"/>
            <p:cNvSpPr/>
            <p:nvPr/>
          </p:nvSpPr>
          <p:spPr bwMode="auto">
            <a:xfrm>
              <a:off x="3189" y="2349"/>
              <a:ext cx="5" cy="10"/>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2"/>
                    <a:pt x="1" y="1"/>
                    <a:pt x="1"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4" name="Freeform 130"/>
            <p:cNvSpPr/>
            <p:nvPr/>
          </p:nvSpPr>
          <p:spPr bwMode="auto">
            <a:xfrm>
              <a:off x="3292" y="2354"/>
              <a:ext cx="14" cy="9"/>
            </a:xfrm>
            <a:custGeom>
              <a:avLst/>
              <a:gdLst>
                <a:gd name="T0" fmla="*/ 3 w 3"/>
                <a:gd name="T1" fmla="*/ 1 h 2"/>
                <a:gd name="T2" fmla="*/ 2 w 3"/>
                <a:gd name="T3" fmla="*/ 0 h 2"/>
                <a:gd name="T4" fmla="*/ 3 w 3"/>
                <a:gd name="T5" fmla="*/ 1 h 2"/>
              </a:gdLst>
              <a:ahLst/>
              <a:cxnLst>
                <a:cxn ang="0">
                  <a:pos x="T0" y="T1"/>
                </a:cxn>
                <a:cxn ang="0">
                  <a:pos x="T2" y="T3"/>
                </a:cxn>
                <a:cxn ang="0">
                  <a:pos x="T4" y="T5"/>
                </a:cxn>
              </a:cxnLst>
              <a:rect l="0" t="0" r="r" b="b"/>
              <a:pathLst>
                <a:path w="3" h="2">
                  <a:moveTo>
                    <a:pt x="3" y="1"/>
                  </a:moveTo>
                  <a:cubicBezTo>
                    <a:pt x="2" y="0"/>
                    <a:pt x="2" y="0"/>
                    <a:pt x="2" y="0"/>
                  </a:cubicBezTo>
                  <a:cubicBezTo>
                    <a:pt x="0" y="2"/>
                    <a:pt x="3"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76" name="文本框 575"/>
          <p:cNvSpPr txBox="1"/>
          <p:nvPr/>
        </p:nvSpPr>
        <p:spPr>
          <a:xfrm>
            <a:off x="458470" y="2817495"/>
            <a:ext cx="1925320" cy="1798320"/>
          </a:xfrm>
          <a:prstGeom prst="rect">
            <a:avLst/>
          </a:prstGeom>
          <a:noFill/>
        </p:spPr>
        <p:txBody>
          <a:bodyPr wrap="square" rtlCol="0">
            <a:spAutoFit/>
          </a:bodyPr>
          <a:lstStyle/>
          <a:p>
            <a:r>
              <a:rPr lang="en-US" altLang="zh-CN" sz="2800" dirty="0">
                <a:latin typeface="禹卫书法行书简体" panose="02000603000000000000" pitchFamily="2" charset="-122"/>
                <a:ea typeface="禹卫书法行书简体" panose="02000603000000000000" pitchFamily="2" charset="-122"/>
              </a:rPr>
              <a:t>Chinese</a:t>
            </a:r>
            <a:endParaRPr lang="en-US" altLang="zh-CN" sz="2800" dirty="0">
              <a:latin typeface="禹卫书法行书简体" panose="02000603000000000000" pitchFamily="2" charset="-122"/>
              <a:ea typeface="禹卫书法行书简体" panose="02000603000000000000" pitchFamily="2" charset="-122"/>
            </a:endParaRPr>
          </a:p>
          <a:p>
            <a:r>
              <a:rPr lang="en-US" altLang="zh-CN" sz="2800" dirty="0">
                <a:latin typeface="禹卫书法行书简体" panose="02000603000000000000" pitchFamily="2" charset="-122"/>
                <a:ea typeface="禹卫书法行书简体" panose="02000603000000000000" pitchFamily="2" charset="-122"/>
              </a:rPr>
              <a:t>Classical</a:t>
            </a:r>
            <a:endParaRPr lang="en-US" altLang="zh-CN" sz="2800" dirty="0">
              <a:latin typeface="禹卫书法行书简体" panose="02000603000000000000" pitchFamily="2" charset="-122"/>
              <a:ea typeface="禹卫书法行书简体" panose="02000603000000000000" pitchFamily="2" charset="-122"/>
            </a:endParaRPr>
          </a:p>
          <a:p>
            <a:r>
              <a:rPr lang="en-US" altLang="zh-CN" sz="2800" dirty="0">
                <a:latin typeface="禹卫书法行书简体" panose="02000603000000000000" pitchFamily="2" charset="-122"/>
                <a:ea typeface="禹卫书法行书简体" panose="02000603000000000000" pitchFamily="2" charset="-122"/>
              </a:rPr>
              <a:t>Garden </a:t>
            </a:r>
            <a:endParaRPr lang="en-US" altLang="zh-CN" sz="2800" dirty="0">
              <a:latin typeface="禹卫书法行书简体" panose="02000603000000000000" pitchFamily="2" charset="-122"/>
              <a:ea typeface="禹卫书法行书简体" panose="02000603000000000000" pitchFamily="2" charset="-122"/>
            </a:endParaRPr>
          </a:p>
          <a:p>
            <a:endParaRPr lang="en-US" altLang="zh-CN" sz="2800" dirty="0">
              <a:latin typeface="禹卫书法行书简体" panose="02000603000000000000" pitchFamily="2" charset="-122"/>
              <a:ea typeface="禹卫书法行书简体" panose="02000603000000000000" pitchFamily="2" charset="-122"/>
            </a:endParaRPr>
          </a:p>
        </p:txBody>
      </p:sp>
      <p:sp>
        <p:nvSpPr>
          <p:cNvPr id="577" name="文本框 576"/>
          <p:cNvSpPr txBox="1"/>
          <p:nvPr/>
        </p:nvSpPr>
        <p:spPr>
          <a:xfrm>
            <a:off x="2232025" y="2847975"/>
            <a:ext cx="1406525" cy="518160"/>
          </a:xfrm>
          <a:prstGeom prst="rect">
            <a:avLst/>
          </a:prstGeom>
          <a:noFill/>
        </p:spPr>
        <p:txBody>
          <a:bodyPr wrap="square" rtlCol="0">
            <a:spAutoFit/>
          </a:bodyPr>
          <a:lstStyle/>
          <a:p>
            <a:r>
              <a:rPr lang="en-US" altLang="zh-CN" sz="2800" dirty="0">
                <a:latin typeface="禹卫书法行书简体" panose="02000603000000000000" pitchFamily="2" charset="-122"/>
                <a:ea typeface="禹卫书法行书简体" panose="02000603000000000000" pitchFamily="2" charset="-122"/>
              </a:rPr>
              <a:t>Palace</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578" name="文本框 577"/>
          <p:cNvSpPr txBox="1"/>
          <p:nvPr/>
        </p:nvSpPr>
        <p:spPr>
          <a:xfrm>
            <a:off x="7296150" y="2847975"/>
            <a:ext cx="1431925" cy="518160"/>
          </a:xfrm>
          <a:prstGeom prst="rect">
            <a:avLst/>
          </a:prstGeom>
          <a:noFill/>
        </p:spPr>
        <p:txBody>
          <a:bodyPr wrap="square" rtlCol="0">
            <a:spAutoFit/>
          </a:bodyPr>
          <a:lstStyle/>
          <a:p>
            <a:r>
              <a:rPr lang="en-US" altLang="zh-CN" sz="2800" dirty="0">
                <a:latin typeface="禹卫书法行书简体" panose="02000603000000000000" pitchFamily="2" charset="-122"/>
                <a:ea typeface="禹卫书法行书简体" panose="02000603000000000000" pitchFamily="2" charset="-122"/>
              </a:rPr>
              <a:t>Temple</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579" name="文本框 578"/>
          <p:cNvSpPr txBox="1"/>
          <p:nvPr/>
        </p:nvSpPr>
        <p:spPr>
          <a:xfrm>
            <a:off x="3804920" y="2847975"/>
            <a:ext cx="1484630" cy="518160"/>
          </a:xfrm>
          <a:prstGeom prst="rect">
            <a:avLst/>
          </a:prstGeom>
          <a:noFill/>
        </p:spPr>
        <p:txBody>
          <a:bodyPr wrap="square" rtlCol="0">
            <a:spAutoFit/>
          </a:bodyPr>
          <a:lstStyle/>
          <a:p>
            <a:r>
              <a:rPr lang="en-US" altLang="zh-CN" sz="2800" dirty="0">
                <a:latin typeface="禹卫书法行书简体" panose="02000603000000000000" pitchFamily="2" charset="-122"/>
                <a:ea typeface="禹卫书法行书简体" panose="02000603000000000000" pitchFamily="2" charset="-122"/>
              </a:rPr>
              <a:t>P</a:t>
            </a:r>
            <a:r>
              <a:rPr lang="zh-CN" altLang="en-US" sz="2800" dirty="0">
                <a:latin typeface="禹卫书法行书简体" panose="02000603000000000000" pitchFamily="2" charset="-122"/>
                <a:ea typeface="禹卫书法行书简体" panose="02000603000000000000" pitchFamily="2" charset="-122"/>
              </a:rPr>
              <a:t>agoda</a:t>
            </a:r>
            <a:endParaRPr lang="zh-CN" altLang="en-US" sz="2800" dirty="0">
              <a:latin typeface="禹卫书法行书简体" panose="02000603000000000000" pitchFamily="2" charset="-122"/>
              <a:ea typeface="禹卫书法行书简体" panose="02000603000000000000" pitchFamily="2" charset="-122"/>
            </a:endParaRPr>
          </a:p>
        </p:txBody>
      </p:sp>
      <p:sp>
        <p:nvSpPr>
          <p:cNvPr id="2" name="文本框 1"/>
          <p:cNvSpPr txBox="1"/>
          <p:nvPr/>
        </p:nvSpPr>
        <p:spPr>
          <a:xfrm>
            <a:off x="5877333" y="1951732"/>
            <a:ext cx="728821" cy="646331"/>
          </a:xfrm>
          <a:prstGeom prst="rect">
            <a:avLst/>
          </a:prstGeom>
          <a:noFill/>
        </p:spPr>
        <p:txBody>
          <a:bodyPr wrap="square" rtlCol="0">
            <a:spAutoFit/>
          </a:bodyPr>
          <a:lstStyle/>
          <a:p>
            <a:r>
              <a:rPr lang="zh-CN" altLang="en-US" sz="3600" dirty="0">
                <a:solidFill>
                  <a:schemeClr val="bg1"/>
                </a:solidFill>
                <a:latin typeface="禹卫书法行书简体" panose="02000603000000000000" pitchFamily="2" charset="-122"/>
                <a:ea typeface="禹卫书法行书简体" panose="02000603000000000000" pitchFamily="2" charset="-122"/>
              </a:rPr>
              <a:t>四</a:t>
            </a:r>
            <a:endParaRPr lang="zh-CN" altLang="en-US" sz="3600" dirty="0">
              <a:solidFill>
                <a:schemeClr val="bg1"/>
              </a:solidFill>
              <a:latin typeface="禹卫书法行书简体" panose="02000603000000000000" pitchFamily="2" charset="-122"/>
              <a:ea typeface="禹卫书法行书简体" panose="02000603000000000000" pitchFamily="2" charset="-122"/>
            </a:endParaRPr>
          </a:p>
        </p:txBody>
      </p:sp>
      <p:grpSp>
        <p:nvGrpSpPr>
          <p:cNvPr id="3" name="Group 4"/>
          <p:cNvGrpSpPr>
            <a:grpSpLocks noChangeAspect="1"/>
          </p:cNvGrpSpPr>
          <p:nvPr/>
        </p:nvGrpSpPr>
        <p:grpSpPr bwMode="auto">
          <a:xfrm>
            <a:off x="7444374" y="1820963"/>
            <a:ext cx="965072" cy="750714"/>
            <a:chOff x="3086" y="1578"/>
            <a:chExt cx="1058" cy="823"/>
          </a:xfrm>
          <a:solidFill>
            <a:srgbClr val="C00000"/>
          </a:solidFill>
        </p:grpSpPr>
        <p:sp>
          <p:nvSpPr>
            <p:cNvPr id="9" name="Freeform 9"/>
            <p:cNvSpPr>
              <a:spLocks noEditPoints="1"/>
            </p:cNvSpPr>
            <p:nvPr/>
          </p:nvSpPr>
          <p:spPr bwMode="auto">
            <a:xfrm>
              <a:off x="3096" y="1583"/>
              <a:ext cx="1010" cy="818"/>
            </a:xfrm>
            <a:custGeom>
              <a:avLst/>
              <a:gdLst>
                <a:gd name="T0" fmla="*/ 201 w 216"/>
                <a:gd name="T1" fmla="*/ 37 h 174"/>
                <a:gd name="T2" fmla="*/ 190 w 216"/>
                <a:gd name="T3" fmla="*/ 34 h 174"/>
                <a:gd name="T4" fmla="*/ 170 w 216"/>
                <a:gd name="T5" fmla="*/ 31 h 174"/>
                <a:gd name="T6" fmla="*/ 171 w 216"/>
                <a:gd name="T7" fmla="*/ 25 h 174"/>
                <a:gd name="T8" fmla="*/ 199 w 216"/>
                <a:gd name="T9" fmla="*/ 17 h 174"/>
                <a:gd name="T10" fmla="*/ 191 w 216"/>
                <a:gd name="T11" fmla="*/ 12 h 174"/>
                <a:gd name="T12" fmla="*/ 203 w 216"/>
                <a:gd name="T13" fmla="*/ 2 h 174"/>
                <a:gd name="T14" fmla="*/ 140 w 216"/>
                <a:gd name="T15" fmla="*/ 15 h 174"/>
                <a:gd name="T16" fmla="*/ 110 w 216"/>
                <a:gd name="T17" fmla="*/ 23 h 174"/>
                <a:gd name="T18" fmla="*/ 96 w 216"/>
                <a:gd name="T19" fmla="*/ 30 h 174"/>
                <a:gd name="T20" fmla="*/ 111 w 216"/>
                <a:gd name="T21" fmla="*/ 21 h 174"/>
                <a:gd name="T22" fmla="*/ 80 w 216"/>
                <a:gd name="T23" fmla="*/ 34 h 174"/>
                <a:gd name="T24" fmla="*/ 62 w 216"/>
                <a:gd name="T25" fmla="*/ 43 h 174"/>
                <a:gd name="T26" fmla="*/ 43 w 216"/>
                <a:gd name="T27" fmla="*/ 62 h 174"/>
                <a:gd name="T28" fmla="*/ 14 w 216"/>
                <a:gd name="T29" fmla="*/ 81 h 174"/>
                <a:gd name="T30" fmla="*/ 14 w 216"/>
                <a:gd name="T31" fmla="*/ 110 h 174"/>
                <a:gd name="T32" fmla="*/ 19 w 216"/>
                <a:gd name="T33" fmla="*/ 120 h 174"/>
                <a:gd name="T34" fmla="*/ 2 w 216"/>
                <a:gd name="T35" fmla="*/ 116 h 174"/>
                <a:gd name="T36" fmla="*/ 25 w 216"/>
                <a:gd name="T37" fmla="*/ 130 h 174"/>
                <a:gd name="T38" fmla="*/ 17 w 216"/>
                <a:gd name="T39" fmla="*/ 146 h 174"/>
                <a:gd name="T40" fmla="*/ 45 w 216"/>
                <a:gd name="T41" fmla="*/ 148 h 174"/>
                <a:gd name="T42" fmla="*/ 97 w 216"/>
                <a:gd name="T43" fmla="*/ 174 h 174"/>
                <a:gd name="T44" fmla="*/ 142 w 216"/>
                <a:gd name="T45" fmla="*/ 150 h 174"/>
                <a:gd name="T46" fmla="*/ 157 w 216"/>
                <a:gd name="T47" fmla="*/ 139 h 174"/>
                <a:gd name="T48" fmla="*/ 174 w 216"/>
                <a:gd name="T49" fmla="*/ 127 h 174"/>
                <a:gd name="T50" fmla="*/ 169 w 216"/>
                <a:gd name="T51" fmla="*/ 120 h 174"/>
                <a:gd name="T52" fmla="*/ 189 w 216"/>
                <a:gd name="T53" fmla="*/ 110 h 174"/>
                <a:gd name="T54" fmla="*/ 186 w 216"/>
                <a:gd name="T55" fmla="*/ 96 h 174"/>
                <a:gd name="T56" fmla="*/ 196 w 216"/>
                <a:gd name="T57" fmla="*/ 86 h 174"/>
                <a:gd name="T58" fmla="*/ 194 w 216"/>
                <a:gd name="T59" fmla="*/ 77 h 174"/>
                <a:gd name="T60" fmla="*/ 199 w 216"/>
                <a:gd name="T61" fmla="*/ 67 h 174"/>
                <a:gd name="T62" fmla="*/ 195 w 216"/>
                <a:gd name="T63" fmla="*/ 65 h 174"/>
                <a:gd name="T64" fmla="*/ 199 w 216"/>
                <a:gd name="T65" fmla="*/ 52 h 174"/>
                <a:gd name="T66" fmla="*/ 202 w 216"/>
                <a:gd name="T67" fmla="*/ 47 h 174"/>
                <a:gd name="T68" fmla="*/ 176 w 216"/>
                <a:gd name="T69" fmla="*/ 9 h 174"/>
                <a:gd name="T70" fmla="*/ 139 w 216"/>
                <a:gd name="T71" fmla="*/ 18 h 174"/>
                <a:gd name="T72" fmla="*/ 176 w 216"/>
                <a:gd name="T73" fmla="*/ 12 h 174"/>
                <a:gd name="T74" fmla="*/ 163 w 216"/>
                <a:gd name="T75" fmla="*/ 17 h 174"/>
                <a:gd name="T76" fmla="*/ 115 w 216"/>
                <a:gd name="T77" fmla="*/ 26 h 174"/>
                <a:gd name="T78" fmla="*/ 106 w 216"/>
                <a:gd name="T79" fmla="*/ 29 h 174"/>
                <a:gd name="T80" fmla="*/ 70 w 216"/>
                <a:gd name="T81" fmla="*/ 58 h 174"/>
                <a:gd name="T82" fmla="*/ 150 w 216"/>
                <a:gd name="T83" fmla="*/ 22 h 174"/>
                <a:gd name="T84" fmla="*/ 95 w 216"/>
                <a:gd name="T85" fmla="*/ 43 h 174"/>
                <a:gd name="T86" fmla="*/ 64 w 216"/>
                <a:gd name="T87" fmla="*/ 64 h 174"/>
                <a:gd name="T88" fmla="*/ 59 w 216"/>
                <a:gd name="T89" fmla="*/ 51 h 174"/>
                <a:gd name="T90" fmla="*/ 122 w 216"/>
                <a:gd name="T91" fmla="*/ 55 h 174"/>
                <a:gd name="T92" fmla="*/ 119 w 216"/>
                <a:gd name="T93" fmla="*/ 46 h 174"/>
                <a:gd name="T94" fmla="*/ 80 w 216"/>
                <a:gd name="T95" fmla="*/ 66 h 174"/>
                <a:gd name="T96" fmla="*/ 59 w 216"/>
                <a:gd name="T97" fmla="*/ 79 h 174"/>
                <a:gd name="T98" fmla="*/ 65 w 216"/>
                <a:gd name="T99" fmla="*/ 70 h 174"/>
                <a:gd name="T100" fmla="*/ 153 w 216"/>
                <a:gd name="T101" fmla="*/ 130 h 174"/>
                <a:gd name="T102" fmla="*/ 149 w 216"/>
                <a:gd name="T103" fmla="*/ 32 h 174"/>
                <a:gd name="T104" fmla="*/ 95 w 216"/>
                <a:gd name="T105" fmla="*/ 47 h 174"/>
                <a:gd name="T106" fmla="*/ 167 w 216"/>
                <a:gd name="T107" fmla="*/ 25 h 174"/>
                <a:gd name="T108" fmla="*/ 175 w 216"/>
                <a:gd name="T109" fmla="*/ 33 h 174"/>
                <a:gd name="T110" fmla="*/ 192 w 216"/>
                <a:gd name="T111" fmla="*/ 54 h 174"/>
                <a:gd name="T112" fmla="*/ 192 w 216"/>
                <a:gd name="T113" fmla="*/ 54 h 174"/>
                <a:gd name="T114" fmla="*/ 188 w 216"/>
                <a:gd name="T115" fmla="*/ 40 h 174"/>
                <a:gd name="T116" fmla="*/ 201 w 216"/>
                <a:gd name="T117" fmla="*/ 4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6" h="174">
                  <a:moveTo>
                    <a:pt x="209" y="41"/>
                  </a:moveTo>
                  <a:cubicBezTo>
                    <a:pt x="209" y="41"/>
                    <a:pt x="210" y="40"/>
                    <a:pt x="211" y="40"/>
                  </a:cubicBezTo>
                  <a:cubicBezTo>
                    <a:pt x="210" y="40"/>
                    <a:pt x="210" y="40"/>
                    <a:pt x="210" y="40"/>
                  </a:cubicBezTo>
                  <a:cubicBezTo>
                    <a:pt x="210" y="39"/>
                    <a:pt x="212" y="39"/>
                    <a:pt x="211" y="39"/>
                  </a:cubicBezTo>
                  <a:cubicBezTo>
                    <a:pt x="211" y="39"/>
                    <a:pt x="211" y="39"/>
                    <a:pt x="211" y="39"/>
                  </a:cubicBezTo>
                  <a:cubicBezTo>
                    <a:pt x="211" y="38"/>
                    <a:pt x="211" y="38"/>
                    <a:pt x="211" y="38"/>
                  </a:cubicBezTo>
                  <a:cubicBezTo>
                    <a:pt x="211" y="38"/>
                    <a:pt x="211" y="38"/>
                    <a:pt x="211" y="38"/>
                  </a:cubicBezTo>
                  <a:cubicBezTo>
                    <a:pt x="213" y="38"/>
                    <a:pt x="215" y="37"/>
                    <a:pt x="215" y="35"/>
                  </a:cubicBezTo>
                  <a:cubicBezTo>
                    <a:pt x="214" y="35"/>
                    <a:pt x="213" y="35"/>
                    <a:pt x="213" y="36"/>
                  </a:cubicBezTo>
                  <a:cubicBezTo>
                    <a:pt x="212" y="34"/>
                    <a:pt x="210" y="36"/>
                    <a:pt x="209" y="35"/>
                  </a:cubicBezTo>
                  <a:cubicBezTo>
                    <a:pt x="207" y="35"/>
                    <a:pt x="204" y="37"/>
                    <a:pt x="202" y="37"/>
                  </a:cubicBezTo>
                  <a:cubicBezTo>
                    <a:pt x="202" y="36"/>
                    <a:pt x="201" y="38"/>
                    <a:pt x="201" y="37"/>
                  </a:cubicBezTo>
                  <a:cubicBezTo>
                    <a:pt x="200" y="37"/>
                    <a:pt x="200" y="37"/>
                    <a:pt x="199" y="37"/>
                  </a:cubicBezTo>
                  <a:cubicBezTo>
                    <a:pt x="197" y="37"/>
                    <a:pt x="196" y="39"/>
                    <a:pt x="194" y="39"/>
                  </a:cubicBezTo>
                  <a:cubicBezTo>
                    <a:pt x="194" y="38"/>
                    <a:pt x="194" y="38"/>
                    <a:pt x="194" y="38"/>
                  </a:cubicBezTo>
                  <a:cubicBezTo>
                    <a:pt x="193" y="39"/>
                    <a:pt x="193" y="39"/>
                    <a:pt x="193" y="39"/>
                  </a:cubicBezTo>
                  <a:cubicBezTo>
                    <a:pt x="193" y="36"/>
                    <a:pt x="196" y="37"/>
                    <a:pt x="197" y="36"/>
                  </a:cubicBezTo>
                  <a:cubicBezTo>
                    <a:pt x="196" y="36"/>
                    <a:pt x="196" y="36"/>
                    <a:pt x="196" y="36"/>
                  </a:cubicBezTo>
                  <a:cubicBezTo>
                    <a:pt x="196" y="36"/>
                    <a:pt x="196" y="37"/>
                    <a:pt x="195" y="37"/>
                  </a:cubicBezTo>
                  <a:cubicBezTo>
                    <a:pt x="195" y="36"/>
                    <a:pt x="195" y="36"/>
                    <a:pt x="195" y="36"/>
                  </a:cubicBezTo>
                  <a:cubicBezTo>
                    <a:pt x="193" y="36"/>
                    <a:pt x="191" y="36"/>
                    <a:pt x="190" y="36"/>
                  </a:cubicBezTo>
                  <a:cubicBezTo>
                    <a:pt x="189" y="35"/>
                    <a:pt x="191" y="36"/>
                    <a:pt x="191" y="35"/>
                  </a:cubicBezTo>
                  <a:cubicBezTo>
                    <a:pt x="190" y="34"/>
                    <a:pt x="190" y="36"/>
                    <a:pt x="189" y="35"/>
                  </a:cubicBezTo>
                  <a:cubicBezTo>
                    <a:pt x="189" y="34"/>
                    <a:pt x="190" y="34"/>
                    <a:pt x="190" y="34"/>
                  </a:cubicBezTo>
                  <a:cubicBezTo>
                    <a:pt x="189" y="34"/>
                    <a:pt x="189" y="34"/>
                    <a:pt x="189" y="34"/>
                  </a:cubicBezTo>
                  <a:cubicBezTo>
                    <a:pt x="189" y="35"/>
                    <a:pt x="189" y="35"/>
                    <a:pt x="189" y="35"/>
                  </a:cubicBezTo>
                  <a:cubicBezTo>
                    <a:pt x="189" y="35"/>
                    <a:pt x="188" y="35"/>
                    <a:pt x="188" y="35"/>
                  </a:cubicBezTo>
                  <a:cubicBezTo>
                    <a:pt x="188" y="35"/>
                    <a:pt x="188" y="34"/>
                    <a:pt x="188" y="34"/>
                  </a:cubicBezTo>
                  <a:cubicBezTo>
                    <a:pt x="186" y="34"/>
                    <a:pt x="187" y="32"/>
                    <a:pt x="185" y="32"/>
                  </a:cubicBezTo>
                  <a:cubicBezTo>
                    <a:pt x="185" y="29"/>
                    <a:pt x="188" y="30"/>
                    <a:pt x="189" y="28"/>
                  </a:cubicBezTo>
                  <a:cubicBezTo>
                    <a:pt x="190" y="28"/>
                    <a:pt x="189" y="27"/>
                    <a:pt x="190" y="27"/>
                  </a:cubicBezTo>
                  <a:cubicBezTo>
                    <a:pt x="191" y="25"/>
                    <a:pt x="194" y="25"/>
                    <a:pt x="195" y="24"/>
                  </a:cubicBezTo>
                  <a:cubicBezTo>
                    <a:pt x="193" y="24"/>
                    <a:pt x="191" y="25"/>
                    <a:pt x="190" y="26"/>
                  </a:cubicBezTo>
                  <a:cubicBezTo>
                    <a:pt x="188" y="26"/>
                    <a:pt x="187" y="28"/>
                    <a:pt x="186" y="27"/>
                  </a:cubicBezTo>
                  <a:cubicBezTo>
                    <a:pt x="182" y="28"/>
                    <a:pt x="179" y="29"/>
                    <a:pt x="175" y="29"/>
                  </a:cubicBezTo>
                  <a:cubicBezTo>
                    <a:pt x="174" y="31"/>
                    <a:pt x="171" y="28"/>
                    <a:pt x="170" y="31"/>
                  </a:cubicBezTo>
                  <a:cubicBezTo>
                    <a:pt x="169" y="30"/>
                    <a:pt x="169" y="28"/>
                    <a:pt x="169" y="27"/>
                  </a:cubicBezTo>
                  <a:cubicBezTo>
                    <a:pt x="169" y="27"/>
                    <a:pt x="169" y="27"/>
                    <a:pt x="169" y="27"/>
                  </a:cubicBezTo>
                  <a:cubicBezTo>
                    <a:pt x="170" y="27"/>
                    <a:pt x="170" y="28"/>
                    <a:pt x="171" y="27"/>
                  </a:cubicBezTo>
                  <a:cubicBezTo>
                    <a:pt x="171" y="27"/>
                    <a:pt x="171" y="27"/>
                    <a:pt x="171" y="27"/>
                  </a:cubicBezTo>
                  <a:cubicBezTo>
                    <a:pt x="173" y="26"/>
                    <a:pt x="173" y="26"/>
                    <a:pt x="173" y="26"/>
                  </a:cubicBezTo>
                  <a:cubicBezTo>
                    <a:pt x="173" y="26"/>
                    <a:pt x="173" y="26"/>
                    <a:pt x="173" y="26"/>
                  </a:cubicBezTo>
                  <a:cubicBezTo>
                    <a:pt x="174" y="26"/>
                    <a:pt x="174" y="26"/>
                    <a:pt x="174" y="26"/>
                  </a:cubicBezTo>
                  <a:cubicBezTo>
                    <a:pt x="175" y="25"/>
                    <a:pt x="175" y="25"/>
                    <a:pt x="176" y="25"/>
                  </a:cubicBezTo>
                  <a:cubicBezTo>
                    <a:pt x="176" y="25"/>
                    <a:pt x="177" y="25"/>
                    <a:pt x="177" y="24"/>
                  </a:cubicBezTo>
                  <a:cubicBezTo>
                    <a:pt x="176" y="24"/>
                    <a:pt x="175" y="26"/>
                    <a:pt x="175" y="25"/>
                  </a:cubicBezTo>
                  <a:cubicBezTo>
                    <a:pt x="173" y="25"/>
                    <a:pt x="172" y="26"/>
                    <a:pt x="171" y="27"/>
                  </a:cubicBezTo>
                  <a:cubicBezTo>
                    <a:pt x="171" y="26"/>
                    <a:pt x="171" y="26"/>
                    <a:pt x="171" y="25"/>
                  </a:cubicBezTo>
                  <a:cubicBezTo>
                    <a:pt x="171" y="26"/>
                    <a:pt x="171" y="26"/>
                    <a:pt x="171" y="26"/>
                  </a:cubicBezTo>
                  <a:cubicBezTo>
                    <a:pt x="170" y="26"/>
                    <a:pt x="168" y="26"/>
                    <a:pt x="168" y="25"/>
                  </a:cubicBezTo>
                  <a:cubicBezTo>
                    <a:pt x="170" y="24"/>
                    <a:pt x="170" y="24"/>
                    <a:pt x="170" y="24"/>
                  </a:cubicBezTo>
                  <a:cubicBezTo>
                    <a:pt x="173" y="24"/>
                    <a:pt x="175" y="23"/>
                    <a:pt x="178" y="22"/>
                  </a:cubicBezTo>
                  <a:cubicBezTo>
                    <a:pt x="178" y="24"/>
                    <a:pt x="178" y="24"/>
                    <a:pt x="178" y="24"/>
                  </a:cubicBezTo>
                  <a:cubicBezTo>
                    <a:pt x="178" y="24"/>
                    <a:pt x="179" y="23"/>
                    <a:pt x="179" y="22"/>
                  </a:cubicBezTo>
                  <a:cubicBezTo>
                    <a:pt x="182" y="22"/>
                    <a:pt x="184" y="20"/>
                    <a:pt x="186" y="20"/>
                  </a:cubicBezTo>
                  <a:cubicBezTo>
                    <a:pt x="188" y="18"/>
                    <a:pt x="190" y="20"/>
                    <a:pt x="192" y="18"/>
                  </a:cubicBezTo>
                  <a:cubicBezTo>
                    <a:pt x="194" y="18"/>
                    <a:pt x="196" y="16"/>
                    <a:pt x="198" y="15"/>
                  </a:cubicBezTo>
                  <a:cubicBezTo>
                    <a:pt x="199" y="15"/>
                    <a:pt x="199" y="15"/>
                    <a:pt x="199" y="15"/>
                  </a:cubicBezTo>
                  <a:cubicBezTo>
                    <a:pt x="196" y="19"/>
                    <a:pt x="196" y="19"/>
                    <a:pt x="196" y="19"/>
                  </a:cubicBezTo>
                  <a:cubicBezTo>
                    <a:pt x="197" y="18"/>
                    <a:pt x="198" y="18"/>
                    <a:pt x="199" y="17"/>
                  </a:cubicBezTo>
                  <a:cubicBezTo>
                    <a:pt x="198" y="15"/>
                    <a:pt x="201" y="16"/>
                    <a:pt x="201" y="15"/>
                  </a:cubicBezTo>
                  <a:cubicBezTo>
                    <a:pt x="200" y="15"/>
                    <a:pt x="200" y="15"/>
                    <a:pt x="200" y="15"/>
                  </a:cubicBezTo>
                  <a:cubicBezTo>
                    <a:pt x="202" y="13"/>
                    <a:pt x="202" y="13"/>
                    <a:pt x="202" y="13"/>
                  </a:cubicBezTo>
                  <a:cubicBezTo>
                    <a:pt x="201" y="13"/>
                    <a:pt x="201" y="13"/>
                    <a:pt x="201" y="13"/>
                  </a:cubicBezTo>
                  <a:cubicBezTo>
                    <a:pt x="200" y="12"/>
                    <a:pt x="202" y="12"/>
                    <a:pt x="202" y="11"/>
                  </a:cubicBezTo>
                  <a:cubicBezTo>
                    <a:pt x="200" y="11"/>
                    <a:pt x="200" y="11"/>
                    <a:pt x="200" y="11"/>
                  </a:cubicBezTo>
                  <a:cubicBezTo>
                    <a:pt x="200" y="13"/>
                    <a:pt x="198" y="13"/>
                    <a:pt x="197" y="13"/>
                  </a:cubicBezTo>
                  <a:cubicBezTo>
                    <a:pt x="196" y="12"/>
                    <a:pt x="195" y="12"/>
                    <a:pt x="194" y="12"/>
                  </a:cubicBezTo>
                  <a:cubicBezTo>
                    <a:pt x="194" y="12"/>
                    <a:pt x="194" y="12"/>
                    <a:pt x="194" y="12"/>
                  </a:cubicBezTo>
                  <a:cubicBezTo>
                    <a:pt x="194" y="12"/>
                    <a:pt x="195" y="11"/>
                    <a:pt x="195" y="11"/>
                  </a:cubicBezTo>
                  <a:cubicBezTo>
                    <a:pt x="194" y="11"/>
                    <a:pt x="194" y="11"/>
                    <a:pt x="194" y="11"/>
                  </a:cubicBezTo>
                  <a:cubicBezTo>
                    <a:pt x="194" y="13"/>
                    <a:pt x="192" y="13"/>
                    <a:pt x="191" y="12"/>
                  </a:cubicBezTo>
                  <a:cubicBezTo>
                    <a:pt x="190" y="13"/>
                    <a:pt x="188" y="13"/>
                    <a:pt x="187" y="14"/>
                  </a:cubicBezTo>
                  <a:cubicBezTo>
                    <a:pt x="186" y="14"/>
                    <a:pt x="186" y="13"/>
                    <a:pt x="186" y="13"/>
                  </a:cubicBezTo>
                  <a:cubicBezTo>
                    <a:pt x="188" y="9"/>
                    <a:pt x="191" y="8"/>
                    <a:pt x="194" y="8"/>
                  </a:cubicBezTo>
                  <a:cubicBezTo>
                    <a:pt x="196" y="8"/>
                    <a:pt x="197" y="5"/>
                    <a:pt x="199" y="6"/>
                  </a:cubicBezTo>
                  <a:cubicBezTo>
                    <a:pt x="201" y="6"/>
                    <a:pt x="202" y="4"/>
                    <a:pt x="203" y="5"/>
                  </a:cubicBezTo>
                  <a:cubicBezTo>
                    <a:pt x="203" y="5"/>
                    <a:pt x="203" y="6"/>
                    <a:pt x="203" y="6"/>
                  </a:cubicBezTo>
                  <a:cubicBezTo>
                    <a:pt x="203" y="6"/>
                    <a:pt x="204" y="6"/>
                    <a:pt x="204" y="6"/>
                  </a:cubicBezTo>
                  <a:cubicBezTo>
                    <a:pt x="203" y="5"/>
                    <a:pt x="203" y="5"/>
                    <a:pt x="203" y="5"/>
                  </a:cubicBezTo>
                  <a:cubicBezTo>
                    <a:pt x="206" y="3"/>
                    <a:pt x="209" y="3"/>
                    <a:pt x="212" y="2"/>
                  </a:cubicBezTo>
                  <a:cubicBezTo>
                    <a:pt x="211" y="1"/>
                    <a:pt x="211" y="1"/>
                    <a:pt x="211" y="1"/>
                  </a:cubicBezTo>
                  <a:cubicBezTo>
                    <a:pt x="211" y="1"/>
                    <a:pt x="211" y="1"/>
                    <a:pt x="211" y="1"/>
                  </a:cubicBezTo>
                  <a:cubicBezTo>
                    <a:pt x="209" y="0"/>
                    <a:pt x="206" y="1"/>
                    <a:pt x="203" y="2"/>
                  </a:cubicBezTo>
                  <a:cubicBezTo>
                    <a:pt x="202" y="2"/>
                    <a:pt x="200" y="4"/>
                    <a:pt x="198" y="3"/>
                  </a:cubicBezTo>
                  <a:cubicBezTo>
                    <a:pt x="198" y="3"/>
                    <a:pt x="198" y="2"/>
                    <a:pt x="198" y="2"/>
                  </a:cubicBezTo>
                  <a:cubicBezTo>
                    <a:pt x="194" y="2"/>
                    <a:pt x="190" y="5"/>
                    <a:pt x="185" y="4"/>
                  </a:cubicBezTo>
                  <a:cubicBezTo>
                    <a:pt x="185" y="4"/>
                    <a:pt x="185" y="4"/>
                    <a:pt x="185" y="4"/>
                  </a:cubicBezTo>
                  <a:cubicBezTo>
                    <a:pt x="184" y="6"/>
                    <a:pt x="181" y="7"/>
                    <a:pt x="179" y="7"/>
                  </a:cubicBezTo>
                  <a:cubicBezTo>
                    <a:pt x="175" y="7"/>
                    <a:pt x="170" y="8"/>
                    <a:pt x="167" y="9"/>
                  </a:cubicBezTo>
                  <a:cubicBezTo>
                    <a:pt x="167" y="9"/>
                    <a:pt x="167" y="10"/>
                    <a:pt x="167" y="10"/>
                  </a:cubicBezTo>
                  <a:cubicBezTo>
                    <a:pt x="165" y="11"/>
                    <a:pt x="163" y="9"/>
                    <a:pt x="161" y="10"/>
                  </a:cubicBezTo>
                  <a:cubicBezTo>
                    <a:pt x="159" y="13"/>
                    <a:pt x="156" y="10"/>
                    <a:pt x="154" y="12"/>
                  </a:cubicBezTo>
                  <a:cubicBezTo>
                    <a:pt x="151" y="12"/>
                    <a:pt x="148" y="13"/>
                    <a:pt x="145" y="14"/>
                  </a:cubicBezTo>
                  <a:cubicBezTo>
                    <a:pt x="143" y="14"/>
                    <a:pt x="141" y="15"/>
                    <a:pt x="141" y="14"/>
                  </a:cubicBezTo>
                  <a:cubicBezTo>
                    <a:pt x="140" y="15"/>
                    <a:pt x="140" y="15"/>
                    <a:pt x="140" y="15"/>
                  </a:cubicBezTo>
                  <a:cubicBezTo>
                    <a:pt x="139" y="14"/>
                    <a:pt x="138" y="15"/>
                    <a:pt x="137" y="16"/>
                  </a:cubicBezTo>
                  <a:cubicBezTo>
                    <a:pt x="138" y="16"/>
                    <a:pt x="138" y="16"/>
                    <a:pt x="138" y="16"/>
                  </a:cubicBezTo>
                  <a:cubicBezTo>
                    <a:pt x="138" y="17"/>
                    <a:pt x="136" y="16"/>
                    <a:pt x="135" y="17"/>
                  </a:cubicBezTo>
                  <a:cubicBezTo>
                    <a:pt x="132" y="17"/>
                    <a:pt x="130" y="19"/>
                    <a:pt x="127" y="19"/>
                  </a:cubicBezTo>
                  <a:cubicBezTo>
                    <a:pt x="127" y="19"/>
                    <a:pt x="127" y="19"/>
                    <a:pt x="127" y="19"/>
                  </a:cubicBezTo>
                  <a:cubicBezTo>
                    <a:pt x="122" y="19"/>
                    <a:pt x="122" y="19"/>
                    <a:pt x="122" y="19"/>
                  </a:cubicBezTo>
                  <a:cubicBezTo>
                    <a:pt x="122" y="20"/>
                    <a:pt x="122" y="20"/>
                    <a:pt x="122" y="20"/>
                  </a:cubicBezTo>
                  <a:cubicBezTo>
                    <a:pt x="122" y="20"/>
                    <a:pt x="121" y="20"/>
                    <a:pt x="121" y="20"/>
                  </a:cubicBezTo>
                  <a:cubicBezTo>
                    <a:pt x="120" y="21"/>
                    <a:pt x="119" y="20"/>
                    <a:pt x="119" y="22"/>
                  </a:cubicBezTo>
                  <a:cubicBezTo>
                    <a:pt x="117" y="21"/>
                    <a:pt x="115" y="23"/>
                    <a:pt x="113" y="23"/>
                  </a:cubicBezTo>
                  <a:cubicBezTo>
                    <a:pt x="112" y="23"/>
                    <a:pt x="110" y="25"/>
                    <a:pt x="109" y="24"/>
                  </a:cubicBezTo>
                  <a:cubicBezTo>
                    <a:pt x="110" y="23"/>
                    <a:pt x="110" y="23"/>
                    <a:pt x="110" y="23"/>
                  </a:cubicBezTo>
                  <a:cubicBezTo>
                    <a:pt x="110" y="24"/>
                    <a:pt x="108" y="24"/>
                    <a:pt x="109" y="24"/>
                  </a:cubicBezTo>
                  <a:cubicBezTo>
                    <a:pt x="109" y="24"/>
                    <a:pt x="109" y="24"/>
                    <a:pt x="109" y="24"/>
                  </a:cubicBezTo>
                  <a:cubicBezTo>
                    <a:pt x="109" y="25"/>
                    <a:pt x="108" y="25"/>
                    <a:pt x="108" y="25"/>
                  </a:cubicBezTo>
                  <a:cubicBezTo>
                    <a:pt x="108" y="25"/>
                    <a:pt x="109" y="25"/>
                    <a:pt x="109" y="25"/>
                  </a:cubicBezTo>
                  <a:cubicBezTo>
                    <a:pt x="109" y="26"/>
                    <a:pt x="109" y="26"/>
                    <a:pt x="109" y="26"/>
                  </a:cubicBezTo>
                  <a:cubicBezTo>
                    <a:pt x="108" y="26"/>
                    <a:pt x="108" y="26"/>
                    <a:pt x="107" y="26"/>
                  </a:cubicBezTo>
                  <a:cubicBezTo>
                    <a:pt x="107" y="27"/>
                    <a:pt x="107" y="27"/>
                    <a:pt x="107" y="27"/>
                  </a:cubicBezTo>
                  <a:cubicBezTo>
                    <a:pt x="106" y="27"/>
                    <a:pt x="105" y="28"/>
                    <a:pt x="105" y="27"/>
                  </a:cubicBezTo>
                  <a:cubicBezTo>
                    <a:pt x="105" y="25"/>
                    <a:pt x="106" y="25"/>
                    <a:pt x="106" y="25"/>
                  </a:cubicBezTo>
                  <a:cubicBezTo>
                    <a:pt x="105" y="25"/>
                    <a:pt x="104" y="26"/>
                    <a:pt x="103" y="26"/>
                  </a:cubicBezTo>
                  <a:cubicBezTo>
                    <a:pt x="101" y="28"/>
                    <a:pt x="98" y="28"/>
                    <a:pt x="96" y="30"/>
                  </a:cubicBezTo>
                  <a:cubicBezTo>
                    <a:pt x="96" y="30"/>
                    <a:pt x="96" y="30"/>
                    <a:pt x="96" y="30"/>
                  </a:cubicBezTo>
                  <a:cubicBezTo>
                    <a:pt x="95" y="33"/>
                    <a:pt x="92" y="30"/>
                    <a:pt x="91" y="32"/>
                  </a:cubicBezTo>
                  <a:cubicBezTo>
                    <a:pt x="88" y="33"/>
                    <a:pt x="86" y="36"/>
                    <a:pt x="83" y="36"/>
                  </a:cubicBezTo>
                  <a:cubicBezTo>
                    <a:pt x="80" y="40"/>
                    <a:pt x="74" y="39"/>
                    <a:pt x="71" y="44"/>
                  </a:cubicBezTo>
                  <a:cubicBezTo>
                    <a:pt x="68" y="44"/>
                    <a:pt x="65" y="48"/>
                    <a:pt x="62" y="48"/>
                  </a:cubicBezTo>
                  <a:cubicBezTo>
                    <a:pt x="62" y="48"/>
                    <a:pt x="62" y="48"/>
                    <a:pt x="62" y="48"/>
                  </a:cubicBezTo>
                  <a:cubicBezTo>
                    <a:pt x="65" y="45"/>
                    <a:pt x="70" y="41"/>
                    <a:pt x="74" y="39"/>
                  </a:cubicBezTo>
                  <a:cubicBezTo>
                    <a:pt x="76" y="38"/>
                    <a:pt x="78" y="37"/>
                    <a:pt x="80" y="36"/>
                  </a:cubicBezTo>
                  <a:cubicBezTo>
                    <a:pt x="83" y="36"/>
                    <a:pt x="84" y="33"/>
                    <a:pt x="87" y="32"/>
                  </a:cubicBezTo>
                  <a:cubicBezTo>
                    <a:pt x="92" y="29"/>
                    <a:pt x="98" y="27"/>
                    <a:pt x="103" y="24"/>
                  </a:cubicBezTo>
                  <a:cubicBezTo>
                    <a:pt x="114" y="19"/>
                    <a:pt x="125" y="16"/>
                    <a:pt x="137" y="13"/>
                  </a:cubicBezTo>
                  <a:cubicBezTo>
                    <a:pt x="142" y="12"/>
                    <a:pt x="147" y="11"/>
                    <a:pt x="152" y="9"/>
                  </a:cubicBezTo>
                  <a:cubicBezTo>
                    <a:pt x="138" y="12"/>
                    <a:pt x="124" y="15"/>
                    <a:pt x="111" y="21"/>
                  </a:cubicBezTo>
                  <a:cubicBezTo>
                    <a:pt x="107" y="21"/>
                    <a:pt x="105" y="24"/>
                    <a:pt x="101" y="24"/>
                  </a:cubicBezTo>
                  <a:cubicBezTo>
                    <a:pt x="102" y="23"/>
                    <a:pt x="102" y="23"/>
                    <a:pt x="102" y="23"/>
                  </a:cubicBezTo>
                  <a:cubicBezTo>
                    <a:pt x="107" y="21"/>
                    <a:pt x="111" y="19"/>
                    <a:pt x="115" y="17"/>
                  </a:cubicBezTo>
                  <a:cubicBezTo>
                    <a:pt x="116" y="17"/>
                    <a:pt x="117" y="18"/>
                    <a:pt x="117" y="17"/>
                  </a:cubicBezTo>
                  <a:cubicBezTo>
                    <a:pt x="116" y="17"/>
                    <a:pt x="115" y="18"/>
                    <a:pt x="113" y="18"/>
                  </a:cubicBezTo>
                  <a:cubicBezTo>
                    <a:pt x="110" y="20"/>
                    <a:pt x="106" y="20"/>
                    <a:pt x="103" y="23"/>
                  </a:cubicBezTo>
                  <a:cubicBezTo>
                    <a:pt x="100" y="22"/>
                    <a:pt x="99" y="25"/>
                    <a:pt x="97" y="25"/>
                  </a:cubicBezTo>
                  <a:cubicBezTo>
                    <a:pt x="93" y="26"/>
                    <a:pt x="88" y="28"/>
                    <a:pt x="85" y="30"/>
                  </a:cubicBezTo>
                  <a:cubicBezTo>
                    <a:pt x="85" y="32"/>
                    <a:pt x="83" y="32"/>
                    <a:pt x="82" y="33"/>
                  </a:cubicBezTo>
                  <a:cubicBezTo>
                    <a:pt x="83" y="33"/>
                    <a:pt x="83" y="32"/>
                    <a:pt x="83" y="33"/>
                  </a:cubicBezTo>
                  <a:cubicBezTo>
                    <a:pt x="83" y="33"/>
                    <a:pt x="83" y="33"/>
                    <a:pt x="83" y="33"/>
                  </a:cubicBezTo>
                  <a:cubicBezTo>
                    <a:pt x="82" y="33"/>
                    <a:pt x="81" y="35"/>
                    <a:pt x="80" y="34"/>
                  </a:cubicBezTo>
                  <a:cubicBezTo>
                    <a:pt x="82" y="33"/>
                    <a:pt x="82" y="33"/>
                    <a:pt x="82" y="33"/>
                  </a:cubicBezTo>
                  <a:cubicBezTo>
                    <a:pt x="81" y="33"/>
                    <a:pt x="81" y="33"/>
                    <a:pt x="80" y="33"/>
                  </a:cubicBezTo>
                  <a:cubicBezTo>
                    <a:pt x="79" y="34"/>
                    <a:pt x="79" y="34"/>
                    <a:pt x="79" y="34"/>
                  </a:cubicBezTo>
                  <a:cubicBezTo>
                    <a:pt x="79" y="34"/>
                    <a:pt x="80" y="34"/>
                    <a:pt x="80" y="35"/>
                  </a:cubicBezTo>
                  <a:cubicBezTo>
                    <a:pt x="77" y="37"/>
                    <a:pt x="73" y="40"/>
                    <a:pt x="69" y="41"/>
                  </a:cubicBezTo>
                  <a:cubicBezTo>
                    <a:pt x="68" y="41"/>
                    <a:pt x="67" y="42"/>
                    <a:pt x="65" y="42"/>
                  </a:cubicBezTo>
                  <a:cubicBezTo>
                    <a:pt x="67" y="41"/>
                    <a:pt x="69" y="40"/>
                    <a:pt x="70" y="39"/>
                  </a:cubicBezTo>
                  <a:cubicBezTo>
                    <a:pt x="71" y="38"/>
                    <a:pt x="72" y="38"/>
                    <a:pt x="72" y="37"/>
                  </a:cubicBezTo>
                  <a:cubicBezTo>
                    <a:pt x="69" y="39"/>
                    <a:pt x="65" y="41"/>
                    <a:pt x="64" y="43"/>
                  </a:cubicBezTo>
                  <a:cubicBezTo>
                    <a:pt x="64" y="43"/>
                    <a:pt x="64" y="43"/>
                    <a:pt x="64" y="43"/>
                  </a:cubicBezTo>
                  <a:cubicBezTo>
                    <a:pt x="63" y="44"/>
                    <a:pt x="63" y="45"/>
                    <a:pt x="62" y="44"/>
                  </a:cubicBezTo>
                  <a:cubicBezTo>
                    <a:pt x="63" y="44"/>
                    <a:pt x="62" y="44"/>
                    <a:pt x="62" y="43"/>
                  </a:cubicBezTo>
                  <a:cubicBezTo>
                    <a:pt x="58" y="46"/>
                    <a:pt x="54" y="50"/>
                    <a:pt x="49" y="51"/>
                  </a:cubicBezTo>
                  <a:cubicBezTo>
                    <a:pt x="48" y="54"/>
                    <a:pt x="45" y="54"/>
                    <a:pt x="44" y="56"/>
                  </a:cubicBezTo>
                  <a:cubicBezTo>
                    <a:pt x="40" y="59"/>
                    <a:pt x="36" y="61"/>
                    <a:pt x="33" y="65"/>
                  </a:cubicBezTo>
                  <a:cubicBezTo>
                    <a:pt x="37" y="62"/>
                    <a:pt x="41" y="59"/>
                    <a:pt x="44" y="55"/>
                  </a:cubicBezTo>
                  <a:cubicBezTo>
                    <a:pt x="45" y="56"/>
                    <a:pt x="46" y="55"/>
                    <a:pt x="46" y="55"/>
                  </a:cubicBezTo>
                  <a:cubicBezTo>
                    <a:pt x="48" y="55"/>
                    <a:pt x="49" y="51"/>
                    <a:pt x="51" y="52"/>
                  </a:cubicBezTo>
                  <a:cubicBezTo>
                    <a:pt x="51" y="52"/>
                    <a:pt x="50" y="54"/>
                    <a:pt x="49" y="53"/>
                  </a:cubicBezTo>
                  <a:cubicBezTo>
                    <a:pt x="47" y="57"/>
                    <a:pt x="41" y="60"/>
                    <a:pt x="39" y="63"/>
                  </a:cubicBezTo>
                  <a:cubicBezTo>
                    <a:pt x="41" y="64"/>
                    <a:pt x="43" y="61"/>
                    <a:pt x="45" y="59"/>
                  </a:cubicBezTo>
                  <a:cubicBezTo>
                    <a:pt x="45" y="60"/>
                    <a:pt x="46" y="59"/>
                    <a:pt x="46" y="60"/>
                  </a:cubicBezTo>
                  <a:cubicBezTo>
                    <a:pt x="43" y="62"/>
                    <a:pt x="43" y="62"/>
                    <a:pt x="43" y="62"/>
                  </a:cubicBezTo>
                  <a:cubicBezTo>
                    <a:pt x="43" y="62"/>
                    <a:pt x="43" y="62"/>
                    <a:pt x="43" y="62"/>
                  </a:cubicBezTo>
                  <a:cubicBezTo>
                    <a:pt x="41" y="64"/>
                    <a:pt x="39" y="66"/>
                    <a:pt x="37" y="68"/>
                  </a:cubicBezTo>
                  <a:cubicBezTo>
                    <a:pt x="35" y="69"/>
                    <a:pt x="34" y="70"/>
                    <a:pt x="33" y="71"/>
                  </a:cubicBezTo>
                  <a:cubicBezTo>
                    <a:pt x="31" y="73"/>
                    <a:pt x="30" y="74"/>
                    <a:pt x="28" y="76"/>
                  </a:cubicBezTo>
                  <a:cubicBezTo>
                    <a:pt x="25" y="74"/>
                    <a:pt x="24" y="80"/>
                    <a:pt x="22" y="76"/>
                  </a:cubicBezTo>
                  <a:cubicBezTo>
                    <a:pt x="23" y="75"/>
                    <a:pt x="24" y="74"/>
                    <a:pt x="23" y="74"/>
                  </a:cubicBezTo>
                  <a:cubicBezTo>
                    <a:pt x="23" y="73"/>
                    <a:pt x="23" y="74"/>
                    <a:pt x="23" y="74"/>
                  </a:cubicBezTo>
                  <a:cubicBezTo>
                    <a:pt x="22" y="73"/>
                    <a:pt x="22" y="75"/>
                    <a:pt x="21" y="75"/>
                  </a:cubicBezTo>
                  <a:cubicBezTo>
                    <a:pt x="20" y="76"/>
                    <a:pt x="19" y="74"/>
                    <a:pt x="18" y="76"/>
                  </a:cubicBezTo>
                  <a:cubicBezTo>
                    <a:pt x="17" y="75"/>
                    <a:pt x="16" y="75"/>
                    <a:pt x="15" y="74"/>
                  </a:cubicBezTo>
                  <a:cubicBezTo>
                    <a:pt x="14" y="74"/>
                    <a:pt x="13" y="73"/>
                    <a:pt x="13" y="73"/>
                  </a:cubicBezTo>
                  <a:cubicBezTo>
                    <a:pt x="13" y="74"/>
                    <a:pt x="13" y="75"/>
                    <a:pt x="13" y="75"/>
                  </a:cubicBezTo>
                  <a:cubicBezTo>
                    <a:pt x="14" y="77"/>
                    <a:pt x="16" y="79"/>
                    <a:pt x="14" y="81"/>
                  </a:cubicBezTo>
                  <a:cubicBezTo>
                    <a:pt x="15" y="84"/>
                    <a:pt x="14" y="87"/>
                    <a:pt x="16" y="89"/>
                  </a:cubicBezTo>
                  <a:cubicBezTo>
                    <a:pt x="15" y="90"/>
                    <a:pt x="15" y="90"/>
                    <a:pt x="15" y="90"/>
                  </a:cubicBezTo>
                  <a:cubicBezTo>
                    <a:pt x="16" y="90"/>
                    <a:pt x="16" y="90"/>
                    <a:pt x="16" y="90"/>
                  </a:cubicBezTo>
                  <a:cubicBezTo>
                    <a:pt x="18" y="93"/>
                    <a:pt x="13" y="92"/>
                    <a:pt x="13" y="94"/>
                  </a:cubicBezTo>
                  <a:cubicBezTo>
                    <a:pt x="13" y="95"/>
                    <a:pt x="15" y="97"/>
                    <a:pt x="13" y="98"/>
                  </a:cubicBezTo>
                  <a:cubicBezTo>
                    <a:pt x="13" y="99"/>
                    <a:pt x="13" y="99"/>
                    <a:pt x="13" y="99"/>
                  </a:cubicBezTo>
                  <a:cubicBezTo>
                    <a:pt x="13" y="99"/>
                    <a:pt x="12" y="100"/>
                    <a:pt x="11" y="100"/>
                  </a:cubicBezTo>
                  <a:cubicBezTo>
                    <a:pt x="11" y="101"/>
                    <a:pt x="12" y="102"/>
                    <a:pt x="12" y="102"/>
                  </a:cubicBezTo>
                  <a:cubicBezTo>
                    <a:pt x="13" y="104"/>
                    <a:pt x="15" y="102"/>
                    <a:pt x="16" y="103"/>
                  </a:cubicBezTo>
                  <a:cubicBezTo>
                    <a:pt x="17" y="104"/>
                    <a:pt x="19" y="105"/>
                    <a:pt x="18" y="106"/>
                  </a:cubicBezTo>
                  <a:cubicBezTo>
                    <a:pt x="17" y="109"/>
                    <a:pt x="14" y="108"/>
                    <a:pt x="13" y="110"/>
                  </a:cubicBezTo>
                  <a:cubicBezTo>
                    <a:pt x="13" y="111"/>
                    <a:pt x="14" y="110"/>
                    <a:pt x="14" y="110"/>
                  </a:cubicBezTo>
                  <a:cubicBezTo>
                    <a:pt x="15" y="110"/>
                    <a:pt x="15" y="110"/>
                    <a:pt x="15" y="111"/>
                  </a:cubicBezTo>
                  <a:cubicBezTo>
                    <a:pt x="15" y="110"/>
                    <a:pt x="16" y="110"/>
                    <a:pt x="17" y="110"/>
                  </a:cubicBezTo>
                  <a:cubicBezTo>
                    <a:pt x="18" y="110"/>
                    <a:pt x="19" y="109"/>
                    <a:pt x="19" y="108"/>
                  </a:cubicBezTo>
                  <a:cubicBezTo>
                    <a:pt x="21" y="108"/>
                    <a:pt x="19" y="110"/>
                    <a:pt x="20" y="111"/>
                  </a:cubicBezTo>
                  <a:cubicBezTo>
                    <a:pt x="21" y="111"/>
                    <a:pt x="22" y="112"/>
                    <a:pt x="22" y="111"/>
                  </a:cubicBezTo>
                  <a:cubicBezTo>
                    <a:pt x="23" y="113"/>
                    <a:pt x="24" y="112"/>
                    <a:pt x="24" y="113"/>
                  </a:cubicBezTo>
                  <a:cubicBezTo>
                    <a:pt x="24" y="113"/>
                    <a:pt x="24" y="113"/>
                    <a:pt x="23" y="113"/>
                  </a:cubicBezTo>
                  <a:cubicBezTo>
                    <a:pt x="22" y="116"/>
                    <a:pt x="20" y="113"/>
                    <a:pt x="18" y="116"/>
                  </a:cubicBezTo>
                  <a:cubicBezTo>
                    <a:pt x="18" y="116"/>
                    <a:pt x="17" y="117"/>
                    <a:pt x="18" y="117"/>
                  </a:cubicBezTo>
                  <a:cubicBezTo>
                    <a:pt x="20" y="116"/>
                    <a:pt x="21" y="119"/>
                    <a:pt x="22" y="118"/>
                  </a:cubicBezTo>
                  <a:cubicBezTo>
                    <a:pt x="23" y="119"/>
                    <a:pt x="21" y="120"/>
                    <a:pt x="21" y="120"/>
                  </a:cubicBezTo>
                  <a:cubicBezTo>
                    <a:pt x="20" y="121"/>
                    <a:pt x="19" y="120"/>
                    <a:pt x="19" y="120"/>
                  </a:cubicBezTo>
                  <a:cubicBezTo>
                    <a:pt x="17" y="121"/>
                    <a:pt x="15" y="122"/>
                    <a:pt x="13" y="123"/>
                  </a:cubicBezTo>
                  <a:cubicBezTo>
                    <a:pt x="11" y="123"/>
                    <a:pt x="10" y="121"/>
                    <a:pt x="10" y="120"/>
                  </a:cubicBezTo>
                  <a:cubicBezTo>
                    <a:pt x="8" y="120"/>
                    <a:pt x="6" y="119"/>
                    <a:pt x="5" y="117"/>
                  </a:cubicBezTo>
                  <a:cubicBezTo>
                    <a:pt x="5" y="117"/>
                    <a:pt x="5" y="117"/>
                    <a:pt x="5" y="117"/>
                  </a:cubicBezTo>
                  <a:cubicBezTo>
                    <a:pt x="5" y="116"/>
                    <a:pt x="5" y="116"/>
                    <a:pt x="5" y="116"/>
                  </a:cubicBezTo>
                  <a:cubicBezTo>
                    <a:pt x="5" y="117"/>
                    <a:pt x="5" y="117"/>
                    <a:pt x="5" y="117"/>
                  </a:cubicBezTo>
                  <a:cubicBezTo>
                    <a:pt x="3" y="118"/>
                    <a:pt x="5" y="116"/>
                    <a:pt x="3" y="115"/>
                  </a:cubicBezTo>
                  <a:cubicBezTo>
                    <a:pt x="4" y="115"/>
                    <a:pt x="4" y="115"/>
                    <a:pt x="4" y="115"/>
                  </a:cubicBezTo>
                  <a:cubicBezTo>
                    <a:pt x="5" y="113"/>
                    <a:pt x="3" y="113"/>
                    <a:pt x="3" y="112"/>
                  </a:cubicBezTo>
                  <a:cubicBezTo>
                    <a:pt x="1" y="112"/>
                    <a:pt x="3" y="113"/>
                    <a:pt x="2" y="114"/>
                  </a:cubicBezTo>
                  <a:cubicBezTo>
                    <a:pt x="2" y="114"/>
                    <a:pt x="2" y="114"/>
                    <a:pt x="2" y="114"/>
                  </a:cubicBezTo>
                  <a:cubicBezTo>
                    <a:pt x="2" y="116"/>
                    <a:pt x="2" y="116"/>
                    <a:pt x="2" y="116"/>
                  </a:cubicBezTo>
                  <a:cubicBezTo>
                    <a:pt x="0" y="117"/>
                    <a:pt x="4" y="118"/>
                    <a:pt x="2" y="119"/>
                  </a:cubicBezTo>
                  <a:cubicBezTo>
                    <a:pt x="2" y="119"/>
                    <a:pt x="2" y="119"/>
                    <a:pt x="2" y="119"/>
                  </a:cubicBezTo>
                  <a:cubicBezTo>
                    <a:pt x="3" y="119"/>
                    <a:pt x="3" y="119"/>
                    <a:pt x="4" y="119"/>
                  </a:cubicBezTo>
                  <a:cubicBezTo>
                    <a:pt x="5" y="118"/>
                    <a:pt x="7" y="119"/>
                    <a:pt x="8" y="120"/>
                  </a:cubicBezTo>
                  <a:cubicBezTo>
                    <a:pt x="7" y="121"/>
                    <a:pt x="5" y="121"/>
                    <a:pt x="5" y="121"/>
                  </a:cubicBezTo>
                  <a:cubicBezTo>
                    <a:pt x="5" y="122"/>
                    <a:pt x="6" y="123"/>
                    <a:pt x="6" y="123"/>
                  </a:cubicBezTo>
                  <a:cubicBezTo>
                    <a:pt x="8" y="124"/>
                    <a:pt x="8" y="122"/>
                    <a:pt x="9" y="122"/>
                  </a:cubicBezTo>
                  <a:cubicBezTo>
                    <a:pt x="10" y="124"/>
                    <a:pt x="10" y="124"/>
                    <a:pt x="10" y="124"/>
                  </a:cubicBezTo>
                  <a:cubicBezTo>
                    <a:pt x="12" y="125"/>
                    <a:pt x="12" y="127"/>
                    <a:pt x="14" y="126"/>
                  </a:cubicBezTo>
                  <a:cubicBezTo>
                    <a:pt x="16" y="128"/>
                    <a:pt x="20" y="127"/>
                    <a:pt x="22" y="129"/>
                  </a:cubicBezTo>
                  <a:cubicBezTo>
                    <a:pt x="20" y="130"/>
                    <a:pt x="20" y="130"/>
                    <a:pt x="20" y="130"/>
                  </a:cubicBezTo>
                  <a:cubicBezTo>
                    <a:pt x="22" y="130"/>
                    <a:pt x="24" y="132"/>
                    <a:pt x="25" y="130"/>
                  </a:cubicBezTo>
                  <a:cubicBezTo>
                    <a:pt x="27" y="131"/>
                    <a:pt x="29" y="133"/>
                    <a:pt x="30" y="135"/>
                  </a:cubicBezTo>
                  <a:cubicBezTo>
                    <a:pt x="30" y="135"/>
                    <a:pt x="30" y="135"/>
                    <a:pt x="30" y="135"/>
                  </a:cubicBezTo>
                  <a:cubicBezTo>
                    <a:pt x="29" y="136"/>
                    <a:pt x="29" y="135"/>
                    <a:pt x="28" y="135"/>
                  </a:cubicBezTo>
                  <a:cubicBezTo>
                    <a:pt x="28" y="135"/>
                    <a:pt x="28" y="135"/>
                    <a:pt x="28" y="135"/>
                  </a:cubicBezTo>
                  <a:cubicBezTo>
                    <a:pt x="28" y="135"/>
                    <a:pt x="28" y="136"/>
                    <a:pt x="28" y="136"/>
                  </a:cubicBezTo>
                  <a:cubicBezTo>
                    <a:pt x="29" y="136"/>
                    <a:pt x="29" y="136"/>
                    <a:pt x="29" y="136"/>
                  </a:cubicBezTo>
                  <a:cubicBezTo>
                    <a:pt x="32" y="134"/>
                    <a:pt x="31" y="138"/>
                    <a:pt x="33" y="139"/>
                  </a:cubicBezTo>
                  <a:cubicBezTo>
                    <a:pt x="32" y="140"/>
                    <a:pt x="31" y="138"/>
                    <a:pt x="31" y="139"/>
                  </a:cubicBezTo>
                  <a:cubicBezTo>
                    <a:pt x="32" y="139"/>
                    <a:pt x="32" y="139"/>
                    <a:pt x="32" y="139"/>
                  </a:cubicBezTo>
                  <a:cubicBezTo>
                    <a:pt x="27" y="142"/>
                    <a:pt x="22" y="142"/>
                    <a:pt x="16" y="143"/>
                  </a:cubicBezTo>
                  <a:cubicBezTo>
                    <a:pt x="16" y="143"/>
                    <a:pt x="16" y="145"/>
                    <a:pt x="14" y="145"/>
                  </a:cubicBezTo>
                  <a:cubicBezTo>
                    <a:pt x="15" y="146"/>
                    <a:pt x="17" y="145"/>
                    <a:pt x="17" y="146"/>
                  </a:cubicBezTo>
                  <a:cubicBezTo>
                    <a:pt x="19" y="145"/>
                    <a:pt x="21" y="146"/>
                    <a:pt x="22" y="145"/>
                  </a:cubicBezTo>
                  <a:cubicBezTo>
                    <a:pt x="22" y="145"/>
                    <a:pt x="22" y="145"/>
                    <a:pt x="22" y="145"/>
                  </a:cubicBezTo>
                  <a:cubicBezTo>
                    <a:pt x="26" y="146"/>
                    <a:pt x="29" y="147"/>
                    <a:pt x="33" y="148"/>
                  </a:cubicBezTo>
                  <a:cubicBezTo>
                    <a:pt x="30" y="146"/>
                    <a:pt x="27" y="147"/>
                    <a:pt x="24" y="145"/>
                  </a:cubicBezTo>
                  <a:cubicBezTo>
                    <a:pt x="24" y="145"/>
                    <a:pt x="24" y="145"/>
                    <a:pt x="24" y="145"/>
                  </a:cubicBezTo>
                  <a:cubicBezTo>
                    <a:pt x="26" y="144"/>
                    <a:pt x="28" y="144"/>
                    <a:pt x="30" y="144"/>
                  </a:cubicBezTo>
                  <a:cubicBezTo>
                    <a:pt x="30" y="144"/>
                    <a:pt x="31" y="143"/>
                    <a:pt x="31" y="143"/>
                  </a:cubicBezTo>
                  <a:cubicBezTo>
                    <a:pt x="34" y="142"/>
                    <a:pt x="36" y="143"/>
                    <a:pt x="38" y="141"/>
                  </a:cubicBezTo>
                  <a:cubicBezTo>
                    <a:pt x="39" y="142"/>
                    <a:pt x="39" y="143"/>
                    <a:pt x="39" y="144"/>
                  </a:cubicBezTo>
                  <a:cubicBezTo>
                    <a:pt x="42" y="145"/>
                    <a:pt x="43" y="146"/>
                    <a:pt x="45" y="148"/>
                  </a:cubicBezTo>
                  <a:cubicBezTo>
                    <a:pt x="45" y="148"/>
                    <a:pt x="45" y="148"/>
                    <a:pt x="45" y="148"/>
                  </a:cubicBezTo>
                  <a:cubicBezTo>
                    <a:pt x="45" y="148"/>
                    <a:pt x="45" y="148"/>
                    <a:pt x="45" y="148"/>
                  </a:cubicBezTo>
                  <a:cubicBezTo>
                    <a:pt x="45" y="151"/>
                    <a:pt x="49" y="150"/>
                    <a:pt x="48" y="152"/>
                  </a:cubicBezTo>
                  <a:cubicBezTo>
                    <a:pt x="49" y="152"/>
                    <a:pt x="49" y="152"/>
                    <a:pt x="49" y="152"/>
                  </a:cubicBezTo>
                  <a:cubicBezTo>
                    <a:pt x="50" y="154"/>
                    <a:pt x="53" y="155"/>
                    <a:pt x="53" y="156"/>
                  </a:cubicBezTo>
                  <a:cubicBezTo>
                    <a:pt x="56" y="157"/>
                    <a:pt x="58" y="159"/>
                    <a:pt x="60" y="159"/>
                  </a:cubicBezTo>
                  <a:cubicBezTo>
                    <a:pt x="63" y="158"/>
                    <a:pt x="65" y="162"/>
                    <a:pt x="67" y="159"/>
                  </a:cubicBezTo>
                  <a:cubicBezTo>
                    <a:pt x="67" y="160"/>
                    <a:pt x="68" y="159"/>
                    <a:pt x="69" y="160"/>
                  </a:cubicBezTo>
                  <a:cubicBezTo>
                    <a:pt x="69" y="157"/>
                    <a:pt x="70" y="161"/>
                    <a:pt x="71" y="159"/>
                  </a:cubicBezTo>
                  <a:cubicBezTo>
                    <a:pt x="72" y="159"/>
                    <a:pt x="74" y="158"/>
                    <a:pt x="74" y="160"/>
                  </a:cubicBezTo>
                  <a:cubicBezTo>
                    <a:pt x="76" y="162"/>
                    <a:pt x="78" y="164"/>
                    <a:pt x="79" y="167"/>
                  </a:cubicBezTo>
                  <a:cubicBezTo>
                    <a:pt x="82" y="168"/>
                    <a:pt x="84" y="169"/>
                    <a:pt x="86" y="172"/>
                  </a:cubicBezTo>
                  <a:cubicBezTo>
                    <a:pt x="88" y="172"/>
                    <a:pt x="88" y="173"/>
                    <a:pt x="90" y="173"/>
                  </a:cubicBezTo>
                  <a:cubicBezTo>
                    <a:pt x="92" y="174"/>
                    <a:pt x="94" y="174"/>
                    <a:pt x="97" y="174"/>
                  </a:cubicBezTo>
                  <a:cubicBezTo>
                    <a:pt x="98" y="174"/>
                    <a:pt x="98" y="173"/>
                    <a:pt x="99" y="173"/>
                  </a:cubicBezTo>
                  <a:cubicBezTo>
                    <a:pt x="100" y="173"/>
                    <a:pt x="103" y="173"/>
                    <a:pt x="104" y="171"/>
                  </a:cubicBezTo>
                  <a:cubicBezTo>
                    <a:pt x="107" y="173"/>
                    <a:pt x="108" y="169"/>
                    <a:pt x="110" y="168"/>
                  </a:cubicBezTo>
                  <a:cubicBezTo>
                    <a:pt x="110" y="169"/>
                    <a:pt x="110" y="169"/>
                    <a:pt x="110" y="169"/>
                  </a:cubicBezTo>
                  <a:cubicBezTo>
                    <a:pt x="111" y="167"/>
                    <a:pt x="114" y="166"/>
                    <a:pt x="116" y="166"/>
                  </a:cubicBezTo>
                  <a:cubicBezTo>
                    <a:pt x="119" y="162"/>
                    <a:pt x="124" y="161"/>
                    <a:pt x="128" y="158"/>
                  </a:cubicBezTo>
                  <a:cubicBezTo>
                    <a:pt x="128" y="158"/>
                    <a:pt x="128" y="158"/>
                    <a:pt x="128" y="158"/>
                  </a:cubicBezTo>
                  <a:cubicBezTo>
                    <a:pt x="131" y="156"/>
                    <a:pt x="134" y="154"/>
                    <a:pt x="137" y="153"/>
                  </a:cubicBezTo>
                  <a:cubicBezTo>
                    <a:pt x="137" y="153"/>
                    <a:pt x="137" y="153"/>
                    <a:pt x="136" y="153"/>
                  </a:cubicBezTo>
                  <a:cubicBezTo>
                    <a:pt x="138" y="152"/>
                    <a:pt x="139" y="150"/>
                    <a:pt x="140" y="151"/>
                  </a:cubicBezTo>
                  <a:cubicBezTo>
                    <a:pt x="140" y="150"/>
                    <a:pt x="140" y="150"/>
                    <a:pt x="140" y="150"/>
                  </a:cubicBezTo>
                  <a:cubicBezTo>
                    <a:pt x="140" y="150"/>
                    <a:pt x="141" y="150"/>
                    <a:pt x="142" y="150"/>
                  </a:cubicBezTo>
                  <a:cubicBezTo>
                    <a:pt x="142" y="148"/>
                    <a:pt x="143" y="147"/>
                    <a:pt x="145" y="147"/>
                  </a:cubicBezTo>
                  <a:cubicBezTo>
                    <a:pt x="145" y="145"/>
                    <a:pt x="147" y="146"/>
                    <a:pt x="148" y="145"/>
                  </a:cubicBezTo>
                  <a:cubicBezTo>
                    <a:pt x="148" y="145"/>
                    <a:pt x="149" y="144"/>
                    <a:pt x="150" y="144"/>
                  </a:cubicBezTo>
                  <a:cubicBezTo>
                    <a:pt x="151" y="142"/>
                    <a:pt x="152" y="145"/>
                    <a:pt x="153" y="143"/>
                  </a:cubicBezTo>
                  <a:cubicBezTo>
                    <a:pt x="153" y="143"/>
                    <a:pt x="153" y="143"/>
                    <a:pt x="153" y="143"/>
                  </a:cubicBezTo>
                  <a:cubicBezTo>
                    <a:pt x="154" y="142"/>
                    <a:pt x="156" y="143"/>
                    <a:pt x="157" y="142"/>
                  </a:cubicBezTo>
                  <a:cubicBezTo>
                    <a:pt x="159" y="142"/>
                    <a:pt x="160" y="140"/>
                    <a:pt x="161" y="140"/>
                  </a:cubicBezTo>
                  <a:cubicBezTo>
                    <a:pt x="161" y="140"/>
                    <a:pt x="161" y="140"/>
                    <a:pt x="161" y="140"/>
                  </a:cubicBezTo>
                  <a:cubicBezTo>
                    <a:pt x="162" y="139"/>
                    <a:pt x="165" y="139"/>
                    <a:pt x="165" y="138"/>
                  </a:cubicBezTo>
                  <a:cubicBezTo>
                    <a:pt x="163" y="139"/>
                    <a:pt x="161" y="139"/>
                    <a:pt x="159" y="139"/>
                  </a:cubicBezTo>
                  <a:cubicBezTo>
                    <a:pt x="159" y="139"/>
                    <a:pt x="159" y="139"/>
                    <a:pt x="159" y="139"/>
                  </a:cubicBezTo>
                  <a:cubicBezTo>
                    <a:pt x="157" y="139"/>
                    <a:pt x="157" y="139"/>
                    <a:pt x="157" y="139"/>
                  </a:cubicBezTo>
                  <a:cubicBezTo>
                    <a:pt x="161" y="137"/>
                    <a:pt x="161" y="137"/>
                    <a:pt x="161" y="137"/>
                  </a:cubicBezTo>
                  <a:cubicBezTo>
                    <a:pt x="158" y="137"/>
                    <a:pt x="156" y="139"/>
                    <a:pt x="154" y="138"/>
                  </a:cubicBezTo>
                  <a:cubicBezTo>
                    <a:pt x="154" y="137"/>
                    <a:pt x="155" y="138"/>
                    <a:pt x="155" y="137"/>
                  </a:cubicBezTo>
                  <a:cubicBezTo>
                    <a:pt x="153" y="137"/>
                    <a:pt x="153" y="137"/>
                    <a:pt x="153" y="137"/>
                  </a:cubicBezTo>
                  <a:cubicBezTo>
                    <a:pt x="154" y="135"/>
                    <a:pt x="155" y="134"/>
                    <a:pt x="157" y="134"/>
                  </a:cubicBezTo>
                  <a:cubicBezTo>
                    <a:pt x="157" y="133"/>
                    <a:pt x="159" y="133"/>
                    <a:pt x="159" y="133"/>
                  </a:cubicBezTo>
                  <a:cubicBezTo>
                    <a:pt x="158" y="133"/>
                    <a:pt x="158" y="133"/>
                    <a:pt x="158" y="133"/>
                  </a:cubicBezTo>
                  <a:cubicBezTo>
                    <a:pt x="161" y="130"/>
                    <a:pt x="161" y="130"/>
                    <a:pt x="161" y="130"/>
                  </a:cubicBezTo>
                  <a:cubicBezTo>
                    <a:pt x="161" y="130"/>
                    <a:pt x="161" y="130"/>
                    <a:pt x="161" y="130"/>
                  </a:cubicBezTo>
                  <a:cubicBezTo>
                    <a:pt x="162" y="129"/>
                    <a:pt x="165" y="129"/>
                    <a:pt x="167" y="128"/>
                  </a:cubicBezTo>
                  <a:cubicBezTo>
                    <a:pt x="167" y="129"/>
                    <a:pt x="166" y="129"/>
                    <a:pt x="167" y="129"/>
                  </a:cubicBezTo>
                  <a:cubicBezTo>
                    <a:pt x="169" y="127"/>
                    <a:pt x="171" y="127"/>
                    <a:pt x="174" y="127"/>
                  </a:cubicBezTo>
                  <a:cubicBezTo>
                    <a:pt x="174" y="126"/>
                    <a:pt x="175" y="126"/>
                    <a:pt x="176" y="126"/>
                  </a:cubicBezTo>
                  <a:cubicBezTo>
                    <a:pt x="173" y="126"/>
                    <a:pt x="170" y="126"/>
                    <a:pt x="168" y="127"/>
                  </a:cubicBezTo>
                  <a:cubicBezTo>
                    <a:pt x="166" y="128"/>
                    <a:pt x="164" y="128"/>
                    <a:pt x="162" y="129"/>
                  </a:cubicBezTo>
                  <a:cubicBezTo>
                    <a:pt x="162" y="129"/>
                    <a:pt x="161" y="129"/>
                    <a:pt x="161" y="129"/>
                  </a:cubicBezTo>
                  <a:cubicBezTo>
                    <a:pt x="162" y="128"/>
                    <a:pt x="165" y="127"/>
                    <a:pt x="167" y="126"/>
                  </a:cubicBezTo>
                  <a:cubicBezTo>
                    <a:pt x="165" y="126"/>
                    <a:pt x="165" y="126"/>
                    <a:pt x="165" y="126"/>
                  </a:cubicBezTo>
                  <a:cubicBezTo>
                    <a:pt x="166" y="126"/>
                    <a:pt x="166" y="126"/>
                    <a:pt x="166" y="126"/>
                  </a:cubicBezTo>
                  <a:cubicBezTo>
                    <a:pt x="171" y="124"/>
                    <a:pt x="174" y="124"/>
                    <a:pt x="179" y="122"/>
                  </a:cubicBezTo>
                  <a:cubicBezTo>
                    <a:pt x="175" y="122"/>
                    <a:pt x="172" y="123"/>
                    <a:pt x="169" y="123"/>
                  </a:cubicBezTo>
                  <a:cubicBezTo>
                    <a:pt x="171" y="121"/>
                    <a:pt x="174" y="121"/>
                    <a:pt x="177" y="120"/>
                  </a:cubicBezTo>
                  <a:cubicBezTo>
                    <a:pt x="174" y="120"/>
                    <a:pt x="171" y="122"/>
                    <a:pt x="169" y="120"/>
                  </a:cubicBezTo>
                  <a:cubicBezTo>
                    <a:pt x="169" y="120"/>
                    <a:pt x="169" y="120"/>
                    <a:pt x="169" y="120"/>
                  </a:cubicBezTo>
                  <a:cubicBezTo>
                    <a:pt x="170" y="120"/>
                    <a:pt x="170" y="120"/>
                    <a:pt x="170" y="120"/>
                  </a:cubicBezTo>
                  <a:cubicBezTo>
                    <a:pt x="173" y="119"/>
                    <a:pt x="176" y="116"/>
                    <a:pt x="180" y="116"/>
                  </a:cubicBezTo>
                  <a:cubicBezTo>
                    <a:pt x="179" y="116"/>
                    <a:pt x="179" y="116"/>
                    <a:pt x="179" y="116"/>
                  </a:cubicBezTo>
                  <a:cubicBezTo>
                    <a:pt x="179" y="116"/>
                    <a:pt x="178" y="115"/>
                    <a:pt x="179" y="115"/>
                  </a:cubicBezTo>
                  <a:cubicBezTo>
                    <a:pt x="178" y="114"/>
                    <a:pt x="178" y="114"/>
                    <a:pt x="178" y="114"/>
                  </a:cubicBezTo>
                  <a:cubicBezTo>
                    <a:pt x="179" y="115"/>
                    <a:pt x="178" y="114"/>
                    <a:pt x="177" y="115"/>
                  </a:cubicBezTo>
                  <a:cubicBezTo>
                    <a:pt x="175" y="112"/>
                    <a:pt x="180" y="113"/>
                    <a:pt x="180" y="112"/>
                  </a:cubicBezTo>
                  <a:cubicBezTo>
                    <a:pt x="183" y="111"/>
                    <a:pt x="186" y="113"/>
                    <a:pt x="188" y="110"/>
                  </a:cubicBezTo>
                  <a:cubicBezTo>
                    <a:pt x="189" y="110"/>
                    <a:pt x="189" y="110"/>
                    <a:pt x="189" y="111"/>
                  </a:cubicBezTo>
                  <a:cubicBezTo>
                    <a:pt x="190" y="111"/>
                    <a:pt x="190" y="111"/>
                    <a:pt x="190" y="111"/>
                  </a:cubicBezTo>
                  <a:cubicBezTo>
                    <a:pt x="190" y="111"/>
                    <a:pt x="190" y="110"/>
                    <a:pt x="190" y="110"/>
                  </a:cubicBezTo>
                  <a:cubicBezTo>
                    <a:pt x="190" y="110"/>
                    <a:pt x="189" y="110"/>
                    <a:pt x="189" y="110"/>
                  </a:cubicBezTo>
                  <a:cubicBezTo>
                    <a:pt x="189" y="110"/>
                    <a:pt x="189" y="110"/>
                    <a:pt x="189" y="110"/>
                  </a:cubicBezTo>
                  <a:cubicBezTo>
                    <a:pt x="187" y="110"/>
                    <a:pt x="184" y="111"/>
                    <a:pt x="182" y="111"/>
                  </a:cubicBezTo>
                  <a:cubicBezTo>
                    <a:pt x="181" y="110"/>
                    <a:pt x="179" y="112"/>
                    <a:pt x="178" y="110"/>
                  </a:cubicBezTo>
                  <a:cubicBezTo>
                    <a:pt x="178" y="109"/>
                    <a:pt x="179" y="109"/>
                    <a:pt x="179" y="108"/>
                  </a:cubicBezTo>
                  <a:cubicBezTo>
                    <a:pt x="179" y="108"/>
                    <a:pt x="179" y="108"/>
                    <a:pt x="179" y="108"/>
                  </a:cubicBezTo>
                  <a:cubicBezTo>
                    <a:pt x="180" y="106"/>
                    <a:pt x="181" y="104"/>
                    <a:pt x="183" y="103"/>
                  </a:cubicBezTo>
                  <a:cubicBezTo>
                    <a:pt x="184" y="101"/>
                    <a:pt x="187" y="101"/>
                    <a:pt x="189" y="100"/>
                  </a:cubicBezTo>
                  <a:cubicBezTo>
                    <a:pt x="188" y="99"/>
                    <a:pt x="188" y="100"/>
                    <a:pt x="187" y="99"/>
                  </a:cubicBezTo>
                  <a:cubicBezTo>
                    <a:pt x="188" y="99"/>
                    <a:pt x="188" y="99"/>
                    <a:pt x="188" y="98"/>
                  </a:cubicBezTo>
                  <a:cubicBezTo>
                    <a:pt x="187" y="98"/>
                    <a:pt x="187" y="98"/>
                    <a:pt x="187" y="98"/>
                  </a:cubicBezTo>
                  <a:cubicBezTo>
                    <a:pt x="187" y="98"/>
                    <a:pt x="187" y="97"/>
                    <a:pt x="188" y="97"/>
                  </a:cubicBezTo>
                  <a:cubicBezTo>
                    <a:pt x="187" y="97"/>
                    <a:pt x="186" y="97"/>
                    <a:pt x="186" y="96"/>
                  </a:cubicBezTo>
                  <a:cubicBezTo>
                    <a:pt x="187" y="95"/>
                    <a:pt x="189" y="95"/>
                    <a:pt x="191" y="94"/>
                  </a:cubicBezTo>
                  <a:cubicBezTo>
                    <a:pt x="192" y="94"/>
                    <a:pt x="193" y="92"/>
                    <a:pt x="195" y="93"/>
                  </a:cubicBezTo>
                  <a:cubicBezTo>
                    <a:pt x="198" y="92"/>
                    <a:pt x="203" y="92"/>
                    <a:pt x="207" y="92"/>
                  </a:cubicBezTo>
                  <a:cubicBezTo>
                    <a:pt x="208" y="91"/>
                    <a:pt x="208" y="91"/>
                    <a:pt x="208" y="91"/>
                  </a:cubicBezTo>
                  <a:cubicBezTo>
                    <a:pt x="205" y="91"/>
                    <a:pt x="202" y="91"/>
                    <a:pt x="199" y="91"/>
                  </a:cubicBezTo>
                  <a:cubicBezTo>
                    <a:pt x="200" y="90"/>
                    <a:pt x="200" y="90"/>
                    <a:pt x="200" y="90"/>
                  </a:cubicBezTo>
                  <a:cubicBezTo>
                    <a:pt x="198" y="90"/>
                    <a:pt x="198" y="90"/>
                    <a:pt x="198" y="90"/>
                  </a:cubicBezTo>
                  <a:cubicBezTo>
                    <a:pt x="199" y="91"/>
                    <a:pt x="200" y="88"/>
                    <a:pt x="200" y="89"/>
                  </a:cubicBezTo>
                  <a:cubicBezTo>
                    <a:pt x="200" y="88"/>
                    <a:pt x="200" y="88"/>
                    <a:pt x="200" y="88"/>
                  </a:cubicBezTo>
                  <a:cubicBezTo>
                    <a:pt x="198" y="89"/>
                    <a:pt x="195" y="89"/>
                    <a:pt x="193" y="90"/>
                  </a:cubicBezTo>
                  <a:cubicBezTo>
                    <a:pt x="193" y="89"/>
                    <a:pt x="193" y="89"/>
                    <a:pt x="193" y="89"/>
                  </a:cubicBezTo>
                  <a:cubicBezTo>
                    <a:pt x="192" y="86"/>
                    <a:pt x="195" y="87"/>
                    <a:pt x="196" y="86"/>
                  </a:cubicBezTo>
                  <a:cubicBezTo>
                    <a:pt x="195" y="86"/>
                    <a:pt x="193" y="88"/>
                    <a:pt x="191" y="86"/>
                  </a:cubicBezTo>
                  <a:cubicBezTo>
                    <a:pt x="192" y="86"/>
                    <a:pt x="192" y="86"/>
                    <a:pt x="192" y="86"/>
                  </a:cubicBezTo>
                  <a:cubicBezTo>
                    <a:pt x="192" y="85"/>
                    <a:pt x="193" y="84"/>
                    <a:pt x="193" y="86"/>
                  </a:cubicBezTo>
                  <a:cubicBezTo>
                    <a:pt x="193" y="85"/>
                    <a:pt x="193" y="84"/>
                    <a:pt x="194" y="84"/>
                  </a:cubicBezTo>
                  <a:cubicBezTo>
                    <a:pt x="196" y="85"/>
                    <a:pt x="197" y="82"/>
                    <a:pt x="198" y="84"/>
                  </a:cubicBezTo>
                  <a:cubicBezTo>
                    <a:pt x="198" y="83"/>
                    <a:pt x="199" y="82"/>
                    <a:pt x="200" y="82"/>
                  </a:cubicBezTo>
                  <a:cubicBezTo>
                    <a:pt x="196" y="82"/>
                    <a:pt x="196" y="82"/>
                    <a:pt x="196" y="82"/>
                  </a:cubicBezTo>
                  <a:cubicBezTo>
                    <a:pt x="197" y="81"/>
                    <a:pt x="197" y="81"/>
                    <a:pt x="197" y="81"/>
                  </a:cubicBezTo>
                  <a:cubicBezTo>
                    <a:pt x="196" y="81"/>
                    <a:pt x="195" y="79"/>
                    <a:pt x="194" y="80"/>
                  </a:cubicBezTo>
                  <a:cubicBezTo>
                    <a:pt x="193" y="79"/>
                    <a:pt x="193" y="79"/>
                    <a:pt x="193" y="79"/>
                  </a:cubicBezTo>
                  <a:cubicBezTo>
                    <a:pt x="192" y="78"/>
                    <a:pt x="195" y="78"/>
                    <a:pt x="195" y="77"/>
                  </a:cubicBezTo>
                  <a:cubicBezTo>
                    <a:pt x="195" y="77"/>
                    <a:pt x="194" y="77"/>
                    <a:pt x="194" y="77"/>
                  </a:cubicBezTo>
                  <a:cubicBezTo>
                    <a:pt x="195" y="76"/>
                    <a:pt x="196" y="76"/>
                    <a:pt x="197" y="75"/>
                  </a:cubicBezTo>
                  <a:cubicBezTo>
                    <a:pt x="201" y="75"/>
                    <a:pt x="203" y="73"/>
                    <a:pt x="205" y="71"/>
                  </a:cubicBezTo>
                  <a:cubicBezTo>
                    <a:pt x="205" y="71"/>
                    <a:pt x="205" y="71"/>
                    <a:pt x="205" y="71"/>
                  </a:cubicBezTo>
                  <a:cubicBezTo>
                    <a:pt x="206" y="70"/>
                    <a:pt x="207" y="70"/>
                    <a:pt x="208" y="69"/>
                  </a:cubicBezTo>
                  <a:cubicBezTo>
                    <a:pt x="205" y="69"/>
                    <a:pt x="203" y="71"/>
                    <a:pt x="201" y="72"/>
                  </a:cubicBezTo>
                  <a:cubicBezTo>
                    <a:pt x="199" y="72"/>
                    <a:pt x="196" y="74"/>
                    <a:pt x="193" y="72"/>
                  </a:cubicBezTo>
                  <a:cubicBezTo>
                    <a:pt x="193" y="72"/>
                    <a:pt x="194" y="72"/>
                    <a:pt x="194" y="72"/>
                  </a:cubicBezTo>
                  <a:cubicBezTo>
                    <a:pt x="193" y="72"/>
                    <a:pt x="193" y="72"/>
                    <a:pt x="193" y="72"/>
                  </a:cubicBezTo>
                  <a:cubicBezTo>
                    <a:pt x="193" y="70"/>
                    <a:pt x="195" y="71"/>
                    <a:pt x="196" y="70"/>
                  </a:cubicBezTo>
                  <a:cubicBezTo>
                    <a:pt x="198" y="68"/>
                    <a:pt x="200" y="69"/>
                    <a:pt x="202" y="67"/>
                  </a:cubicBezTo>
                  <a:cubicBezTo>
                    <a:pt x="202" y="67"/>
                    <a:pt x="202" y="67"/>
                    <a:pt x="202" y="67"/>
                  </a:cubicBezTo>
                  <a:cubicBezTo>
                    <a:pt x="201" y="67"/>
                    <a:pt x="200" y="67"/>
                    <a:pt x="199" y="67"/>
                  </a:cubicBezTo>
                  <a:cubicBezTo>
                    <a:pt x="200" y="66"/>
                    <a:pt x="201" y="66"/>
                    <a:pt x="202" y="65"/>
                  </a:cubicBezTo>
                  <a:cubicBezTo>
                    <a:pt x="200" y="65"/>
                    <a:pt x="198" y="67"/>
                    <a:pt x="196" y="67"/>
                  </a:cubicBezTo>
                  <a:cubicBezTo>
                    <a:pt x="198" y="66"/>
                    <a:pt x="198" y="66"/>
                    <a:pt x="198" y="66"/>
                  </a:cubicBezTo>
                  <a:cubicBezTo>
                    <a:pt x="197" y="65"/>
                    <a:pt x="196" y="67"/>
                    <a:pt x="196" y="67"/>
                  </a:cubicBezTo>
                  <a:cubicBezTo>
                    <a:pt x="197" y="67"/>
                    <a:pt x="197" y="67"/>
                    <a:pt x="197" y="67"/>
                  </a:cubicBezTo>
                  <a:cubicBezTo>
                    <a:pt x="196" y="68"/>
                    <a:pt x="196" y="68"/>
                    <a:pt x="196" y="68"/>
                  </a:cubicBezTo>
                  <a:cubicBezTo>
                    <a:pt x="197" y="68"/>
                    <a:pt x="198" y="66"/>
                    <a:pt x="199" y="67"/>
                  </a:cubicBezTo>
                  <a:cubicBezTo>
                    <a:pt x="197" y="69"/>
                    <a:pt x="195" y="69"/>
                    <a:pt x="193" y="69"/>
                  </a:cubicBezTo>
                  <a:cubicBezTo>
                    <a:pt x="192" y="69"/>
                    <a:pt x="191" y="69"/>
                    <a:pt x="192" y="68"/>
                  </a:cubicBezTo>
                  <a:cubicBezTo>
                    <a:pt x="193" y="67"/>
                    <a:pt x="193" y="65"/>
                    <a:pt x="194" y="66"/>
                  </a:cubicBezTo>
                  <a:cubicBezTo>
                    <a:pt x="194" y="66"/>
                    <a:pt x="194" y="66"/>
                    <a:pt x="194" y="66"/>
                  </a:cubicBezTo>
                  <a:cubicBezTo>
                    <a:pt x="194" y="65"/>
                    <a:pt x="195" y="65"/>
                    <a:pt x="195" y="65"/>
                  </a:cubicBezTo>
                  <a:cubicBezTo>
                    <a:pt x="193" y="64"/>
                    <a:pt x="191" y="67"/>
                    <a:pt x="190" y="65"/>
                  </a:cubicBezTo>
                  <a:cubicBezTo>
                    <a:pt x="190" y="64"/>
                    <a:pt x="191" y="64"/>
                    <a:pt x="191" y="63"/>
                  </a:cubicBezTo>
                  <a:cubicBezTo>
                    <a:pt x="190" y="63"/>
                    <a:pt x="189" y="63"/>
                    <a:pt x="188" y="63"/>
                  </a:cubicBezTo>
                  <a:cubicBezTo>
                    <a:pt x="190" y="61"/>
                    <a:pt x="192" y="59"/>
                    <a:pt x="195" y="59"/>
                  </a:cubicBezTo>
                  <a:cubicBezTo>
                    <a:pt x="195" y="57"/>
                    <a:pt x="199" y="59"/>
                    <a:pt x="199" y="57"/>
                  </a:cubicBezTo>
                  <a:cubicBezTo>
                    <a:pt x="198" y="57"/>
                    <a:pt x="197" y="58"/>
                    <a:pt x="196" y="57"/>
                  </a:cubicBezTo>
                  <a:cubicBezTo>
                    <a:pt x="197" y="57"/>
                    <a:pt x="198" y="56"/>
                    <a:pt x="199" y="55"/>
                  </a:cubicBezTo>
                  <a:cubicBezTo>
                    <a:pt x="198" y="55"/>
                    <a:pt x="198" y="56"/>
                    <a:pt x="197" y="55"/>
                  </a:cubicBezTo>
                  <a:cubicBezTo>
                    <a:pt x="198" y="54"/>
                    <a:pt x="200" y="53"/>
                    <a:pt x="201" y="53"/>
                  </a:cubicBezTo>
                  <a:cubicBezTo>
                    <a:pt x="200" y="53"/>
                    <a:pt x="199" y="53"/>
                    <a:pt x="199" y="53"/>
                  </a:cubicBezTo>
                  <a:cubicBezTo>
                    <a:pt x="200" y="52"/>
                    <a:pt x="200" y="52"/>
                    <a:pt x="200" y="52"/>
                  </a:cubicBezTo>
                  <a:cubicBezTo>
                    <a:pt x="199" y="52"/>
                    <a:pt x="199" y="52"/>
                    <a:pt x="199" y="52"/>
                  </a:cubicBezTo>
                  <a:cubicBezTo>
                    <a:pt x="200" y="51"/>
                    <a:pt x="202" y="51"/>
                    <a:pt x="203" y="51"/>
                  </a:cubicBezTo>
                  <a:cubicBezTo>
                    <a:pt x="206" y="48"/>
                    <a:pt x="210" y="48"/>
                    <a:pt x="214" y="45"/>
                  </a:cubicBezTo>
                  <a:cubicBezTo>
                    <a:pt x="212" y="46"/>
                    <a:pt x="209" y="46"/>
                    <a:pt x="208" y="47"/>
                  </a:cubicBezTo>
                  <a:cubicBezTo>
                    <a:pt x="205" y="47"/>
                    <a:pt x="203" y="50"/>
                    <a:pt x="200" y="49"/>
                  </a:cubicBezTo>
                  <a:cubicBezTo>
                    <a:pt x="200" y="49"/>
                    <a:pt x="200" y="50"/>
                    <a:pt x="199" y="50"/>
                  </a:cubicBezTo>
                  <a:cubicBezTo>
                    <a:pt x="195" y="51"/>
                    <a:pt x="191" y="53"/>
                    <a:pt x="188" y="53"/>
                  </a:cubicBezTo>
                  <a:cubicBezTo>
                    <a:pt x="189" y="52"/>
                    <a:pt x="189" y="52"/>
                    <a:pt x="189" y="52"/>
                  </a:cubicBezTo>
                  <a:cubicBezTo>
                    <a:pt x="189" y="52"/>
                    <a:pt x="189" y="52"/>
                    <a:pt x="189" y="52"/>
                  </a:cubicBezTo>
                  <a:cubicBezTo>
                    <a:pt x="190" y="51"/>
                    <a:pt x="192" y="50"/>
                    <a:pt x="193" y="50"/>
                  </a:cubicBezTo>
                  <a:cubicBezTo>
                    <a:pt x="194" y="49"/>
                    <a:pt x="195" y="48"/>
                    <a:pt x="197" y="48"/>
                  </a:cubicBezTo>
                  <a:cubicBezTo>
                    <a:pt x="198" y="46"/>
                    <a:pt x="201" y="48"/>
                    <a:pt x="202" y="47"/>
                  </a:cubicBezTo>
                  <a:cubicBezTo>
                    <a:pt x="202" y="47"/>
                    <a:pt x="202" y="47"/>
                    <a:pt x="202" y="47"/>
                  </a:cubicBezTo>
                  <a:cubicBezTo>
                    <a:pt x="203" y="47"/>
                    <a:pt x="203" y="46"/>
                    <a:pt x="204" y="46"/>
                  </a:cubicBezTo>
                  <a:cubicBezTo>
                    <a:pt x="204" y="47"/>
                    <a:pt x="204" y="47"/>
                    <a:pt x="204" y="47"/>
                  </a:cubicBezTo>
                  <a:cubicBezTo>
                    <a:pt x="206" y="46"/>
                    <a:pt x="206" y="46"/>
                    <a:pt x="206" y="46"/>
                  </a:cubicBezTo>
                  <a:cubicBezTo>
                    <a:pt x="206" y="46"/>
                    <a:pt x="206" y="46"/>
                    <a:pt x="206" y="45"/>
                  </a:cubicBezTo>
                  <a:cubicBezTo>
                    <a:pt x="206" y="45"/>
                    <a:pt x="207" y="45"/>
                    <a:pt x="207" y="46"/>
                  </a:cubicBezTo>
                  <a:cubicBezTo>
                    <a:pt x="206" y="45"/>
                    <a:pt x="206" y="45"/>
                    <a:pt x="206" y="45"/>
                  </a:cubicBezTo>
                  <a:cubicBezTo>
                    <a:pt x="207" y="45"/>
                    <a:pt x="207" y="45"/>
                    <a:pt x="207" y="45"/>
                  </a:cubicBezTo>
                  <a:cubicBezTo>
                    <a:pt x="206" y="44"/>
                    <a:pt x="205" y="46"/>
                    <a:pt x="205" y="45"/>
                  </a:cubicBezTo>
                  <a:cubicBezTo>
                    <a:pt x="208" y="43"/>
                    <a:pt x="212" y="42"/>
                    <a:pt x="216" y="40"/>
                  </a:cubicBezTo>
                  <a:cubicBezTo>
                    <a:pt x="213" y="40"/>
                    <a:pt x="211" y="42"/>
                    <a:pt x="209" y="41"/>
                  </a:cubicBezTo>
                  <a:close/>
                  <a:moveTo>
                    <a:pt x="182" y="8"/>
                  </a:moveTo>
                  <a:cubicBezTo>
                    <a:pt x="180" y="8"/>
                    <a:pt x="178" y="9"/>
                    <a:pt x="176" y="9"/>
                  </a:cubicBezTo>
                  <a:cubicBezTo>
                    <a:pt x="178" y="9"/>
                    <a:pt x="180" y="8"/>
                    <a:pt x="182" y="8"/>
                  </a:cubicBezTo>
                  <a:close/>
                  <a:moveTo>
                    <a:pt x="174" y="10"/>
                  </a:moveTo>
                  <a:cubicBezTo>
                    <a:pt x="173" y="10"/>
                    <a:pt x="173" y="10"/>
                    <a:pt x="172" y="10"/>
                  </a:cubicBezTo>
                  <a:cubicBezTo>
                    <a:pt x="173" y="10"/>
                    <a:pt x="173" y="10"/>
                    <a:pt x="174" y="10"/>
                  </a:cubicBezTo>
                  <a:close/>
                  <a:moveTo>
                    <a:pt x="138" y="17"/>
                  </a:moveTo>
                  <a:cubicBezTo>
                    <a:pt x="146" y="16"/>
                    <a:pt x="154" y="14"/>
                    <a:pt x="161" y="13"/>
                  </a:cubicBezTo>
                  <a:cubicBezTo>
                    <a:pt x="165" y="12"/>
                    <a:pt x="167" y="11"/>
                    <a:pt x="171" y="10"/>
                  </a:cubicBezTo>
                  <a:cubicBezTo>
                    <a:pt x="171" y="11"/>
                    <a:pt x="171" y="11"/>
                    <a:pt x="171" y="11"/>
                  </a:cubicBezTo>
                  <a:cubicBezTo>
                    <a:pt x="168" y="11"/>
                    <a:pt x="165" y="12"/>
                    <a:pt x="162" y="13"/>
                  </a:cubicBezTo>
                  <a:cubicBezTo>
                    <a:pt x="159" y="14"/>
                    <a:pt x="155" y="15"/>
                    <a:pt x="152" y="15"/>
                  </a:cubicBezTo>
                  <a:cubicBezTo>
                    <a:pt x="150" y="16"/>
                    <a:pt x="148" y="16"/>
                    <a:pt x="146" y="17"/>
                  </a:cubicBezTo>
                  <a:cubicBezTo>
                    <a:pt x="143" y="16"/>
                    <a:pt x="141" y="19"/>
                    <a:pt x="139" y="18"/>
                  </a:cubicBezTo>
                  <a:cubicBezTo>
                    <a:pt x="137" y="19"/>
                    <a:pt x="135" y="20"/>
                    <a:pt x="133" y="20"/>
                  </a:cubicBezTo>
                  <a:cubicBezTo>
                    <a:pt x="134" y="18"/>
                    <a:pt x="137" y="19"/>
                    <a:pt x="138" y="17"/>
                  </a:cubicBezTo>
                  <a:close/>
                  <a:moveTo>
                    <a:pt x="133" y="21"/>
                  </a:moveTo>
                  <a:cubicBezTo>
                    <a:pt x="133" y="21"/>
                    <a:pt x="133" y="22"/>
                    <a:pt x="134" y="22"/>
                  </a:cubicBezTo>
                  <a:cubicBezTo>
                    <a:pt x="134" y="22"/>
                    <a:pt x="134" y="22"/>
                    <a:pt x="135" y="21"/>
                  </a:cubicBezTo>
                  <a:cubicBezTo>
                    <a:pt x="136" y="22"/>
                    <a:pt x="137" y="20"/>
                    <a:pt x="138" y="20"/>
                  </a:cubicBezTo>
                  <a:cubicBezTo>
                    <a:pt x="143" y="20"/>
                    <a:pt x="147" y="18"/>
                    <a:pt x="151" y="18"/>
                  </a:cubicBezTo>
                  <a:cubicBezTo>
                    <a:pt x="152" y="17"/>
                    <a:pt x="152" y="17"/>
                    <a:pt x="153" y="17"/>
                  </a:cubicBezTo>
                  <a:cubicBezTo>
                    <a:pt x="157" y="16"/>
                    <a:pt x="161" y="16"/>
                    <a:pt x="164" y="15"/>
                  </a:cubicBezTo>
                  <a:cubicBezTo>
                    <a:pt x="165" y="15"/>
                    <a:pt x="166" y="15"/>
                    <a:pt x="167" y="14"/>
                  </a:cubicBezTo>
                  <a:cubicBezTo>
                    <a:pt x="168" y="14"/>
                    <a:pt x="170" y="14"/>
                    <a:pt x="170" y="13"/>
                  </a:cubicBezTo>
                  <a:cubicBezTo>
                    <a:pt x="172" y="14"/>
                    <a:pt x="174" y="12"/>
                    <a:pt x="176" y="12"/>
                  </a:cubicBezTo>
                  <a:cubicBezTo>
                    <a:pt x="174" y="13"/>
                    <a:pt x="170" y="14"/>
                    <a:pt x="167" y="15"/>
                  </a:cubicBezTo>
                  <a:cubicBezTo>
                    <a:pt x="157" y="18"/>
                    <a:pt x="147" y="20"/>
                    <a:pt x="137" y="22"/>
                  </a:cubicBezTo>
                  <a:cubicBezTo>
                    <a:pt x="135" y="23"/>
                    <a:pt x="133" y="23"/>
                    <a:pt x="131" y="24"/>
                  </a:cubicBezTo>
                  <a:cubicBezTo>
                    <a:pt x="131" y="24"/>
                    <a:pt x="131" y="24"/>
                    <a:pt x="131" y="24"/>
                  </a:cubicBezTo>
                  <a:cubicBezTo>
                    <a:pt x="131" y="24"/>
                    <a:pt x="131" y="24"/>
                    <a:pt x="131" y="24"/>
                  </a:cubicBezTo>
                  <a:cubicBezTo>
                    <a:pt x="131" y="23"/>
                    <a:pt x="131" y="23"/>
                    <a:pt x="131" y="23"/>
                  </a:cubicBezTo>
                  <a:cubicBezTo>
                    <a:pt x="130" y="22"/>
                    <a:pt x="133" y="22"/>
                    <a:pt x="133" y="21"/>
                  </a:cubicBezTo>
                  <a:close/>
                  <a:moveTo>
                    <a:pt x="164" y="17"/>
                  </a:moveTo>
                  <a:cubicBezTo>
                    <a:pt x="163" y="18"/>
                    <a:pt x="163" y="18"/>
                    <a:pt x="163" y="18"/>
                  </a:cubicBezTo>
                  <a:cubicBezTo>
                    <a:pt x="163" y="18"/>
                    <a:pt x="163" y="18"/>
                    <a:pt x="163" y="18"/>
                  </a:cubicBezTo>
                  <a:cubicBezTo>
                    <a:pt x="163" y="18"/>
                    <a:pt x="162" y="18"/>
                    <a:pt x="163" y="18"/>
                  </a:cubicBezTo>
                  <a:cubicBezTo>
                    <a:pt x="163" y="18"/>
                    <a:pt x="163" y="18"/>
                    <a:pt x="163" y="17"/>
                  </a:cubicBezTo>
                  <a:lnTo>
                    <a:pt x="164" y="17"/>
                  </a:lnTo>
                  <a:close/>
                  <a:moveTo>
                    <a:pt x="127" y="21"/>
                  </a:moveTo>
                  <a:cubicBezTo>
                    <a:pt x="127" y="21"/>
                    <a:pt x="127" y="21"/>
                    <a:pt x="128" y="21"/>
                  </a:cubicBezTo>
                  <a:cubicBezTo>
                    <a:pt x="128" y="21"/>
                    <a:pt x="128" y="20"/>
                    <a:pt x="128" y="21"/>
                  </a:cubicBezTo>
                  <a:cubicBezTo>
                    <a:pt x="129" y="21"/>
                    <a:pt x="129" y="21"/>
                    <a:pt x="129" y="21"/>
                  </a:cubicBezTo>
                  <a:cubicBezTo>
                    <a:pt x="130" y="20"/>
                    <a:pt x="131" y="21"/>
                    <a:pt x="132" y="21"/>
                  </a:cubicBezTo>
                  <a:cubicBezTo>
                    <a:pt x="130" y="22"/>
                    <a:pt x="127" y="22"/>
                    <a:pt x="125" y="22"/>
                  </a:cubicBezTo>
                  <a:cubicBezTo>
                    <a:pt x="125" y="21"/>
                    <a:pt x="126" y="21"/>
                    <a:pt x="127" y="21"/>
                  </a:cubicBezTo>
                  <a:close/>
                  <a:moveTo>
                    <a:pt x="117" y="25"/>
                  </a:moveTo>
                  <a:cubicBezTo>
                    <a:pt x="117" y="26"/>
                    <a:pt x="116" y="26"/>
                    <a:pt x="116" y="26"/>
                  </a:cubicBezTo>
                  <a:cubicBezTo>
                    <a:pt x="116" y="26"/>
                    <a:pt x="116" y="25"/>
                    <a:pt x="117" y="25"/>
                  </a:cubicBezTo>
                  <a:close/>
                  <a:moveTo>
                    <a:pt x="115" y="26"/>
                  </a:moveTo>
                  <a:cubicBezTo>
                    <a:pt x="115" y="27"/>
                    <a:pt x="114" y="27"/>
                    <a:pt x="114" y="27"/>
                  </a:cubicBezTo>
                  <a:cubicBezTo>
                    <a:pt x="114" y="26"/>
                    <a:pt x="114" y="26"/>
                    <a:pt x="115" y="26"/>
                  </a:cubicBezTo>
                  <a:close/>
                  <a:moveTo>
                    <a:pt x="112" y="27"/>
                  </a:moveTo>
                  <a:cubicBezTo>
                    <a:pt x="112" y="27"/>
                    <a:pt x="112" y="27"/>
                    <a:pt x="113" y="27"/>
                  </a:cubicBezTo>
                  <a:cubicBezTo>
                    <a:pt x="113" y="27"/>
                    <a:pt x="113" y="27"/>
                    <a:pt x="113" y="27"/>
                  </a:cubicBezTo>
                  <a:cubicBezTo>
                    <a:pt x="113" y="27"/>
                    <a:pt x="113" y="27"/>
                    <a:pt x="113" y="27"/>
                  </a:cubicBezTo>
                  <a:cubicBezTo>
                    <a:pt x="113" y="27"/>
                    <a:pt x="113" y="27"/>
                    <a:pt x="113" y="27"/>
                  </a:cubicBezTo>
                  <a:cubicBezTo>
                    <a:pt x="112" y="27"/>
                    <a:pt x="112" y="27"/>
                    <a:pt x="112" y="27"/>
                  </a:cubicBezTo>
                  <a:close/>
                  <a:moveTo>
                    <a:pt x="106" y="29"/>
                  </a:moveTo>
                  <a:cubicBezTo>
                    <a:pt x="106" y="29"/>
                    <a:pt x="106" y="29"/>
                    <a:pt x="106" y="29"/>
                  </a:cubicBezTo>
                  <a:cubicBezTo>
                    <a:pt x="104" y="30"/>
                    <a:pt x="102" y="31"/>
                    <a:pt x="100" y="31"/>
                  </a:cubicBezTo>
                  <a:cubicBezTo>
                    <a:pt x="102" y="30"/>
                    <a:pt x="104" y="30"/>
                    <a:pt x="106" y="29"/>
                  </a:cubicBezTo>
                  <a:close/>
                  <a:moveTo>
                    <a:pt x="108" y="32"/>
                  </a:moveTo>
                  <a:cubicBezTo>
                    <a:pt x="110" y="33"/>
                    <a:pt x="112" y="31"/>
                    <a:pt x="115" y="30"/>
                  </a:cubicBezTo>
                  <a:cubicBezTo>
                    <a:pt x="117" y="30"/>
                    <a:pt x="119" y="28"/>
                    <a:pt x="122" y="28"/>
                  </a:cubicBezTo>
                  <a:cubicBezTo>
                    <a:pt x="123" y="27"/>
                    <a:pt x="125" y="27"/>
                    <a:pt x="127" y="26"/>
                  </a:cubicBezTo>
                  <a:cubicBezTo>
                    <a:pt x="135" y="24"/>
                    <a:pt x="142" y="23"/>
                    <a:pt x="151" y="20"/>
                  </a:cubicBezTo>
                  <a:cubicBezTo>
                    <a:pt x="154" y="20"/>
                    <a:pt x="158" y="18"/>
                    <a:pt x="161" y="18"/>
                  </a:cubicBezTo>
                  <a:cubicBezTo>
                    <a:pt x="154" y="20"/>
                    <a:pt x="148" y="22"/>
                    <a:pt x="141" y="23"/>
                  </a:cubicBezTo>
                  <a:cubicBezTo>
                    <a:pt x="126" y="26"/>
                    <a:pt x="113" y="31"/>
                    <a:pt x="99" y="37"/>
                  </a:cubicBezTo>
                  <a:cubicBezTo>
                    <a:pt x="102" y="35"/>
                    <a:pt x="106" y="35"/>
                    <a:pt x="108" y="32"/>
                  </a:cubicBezTo>
                  <a:close/>
                  <a:moveTo>
                    <a:pt x="66" y="61"/>
                  </a:moveTo>
                  <a:cubicBezTo>
                    <a:pt x="68" y="61"/>
                    <a:pt x="69" y="60"/>
                    <a:pt x="70" y="59"/>
                  </a:cubicBezTo>
                  <a:cubicBezTo>
                    <a:pt x="70" y="58"/>
                    <a:pt x="70" y="58"/>
                    <a:pt x="70" y="58"/>
                  </a:cubicBezTo>
                  <a:cubicBezTo>
                    <a:pt x="70" y="58"/>
                    <a:pt x="70" y="58"/>
                    <a:pt x="70" y="58"/>
                  </a:cubicBezTo>
                  <a:cubicBezTo>
                    <a:pt x="70" y="57"/>
                    <a:pt x="69" y="59"/>
                    <a:pt x="68" y="57"/>
                  </a:cubicBezTo>
                  <a:cubicBezTo>
                    <a:pt x="70" y="56"/>
                    <a:pt x="72" y="53"/>
                    <a:pt x="75" y="53"/>
                  </a:cubicBezTo>
                  <a:cubicBezTo>
                    <a:pt x="77" y="51"/>
                    <a:pt x="78" y="50"/>
                    <a:pt x="80" y="49"/>
                  </a:cubicBezTo>
                  <a:cubicBezTo>
                    <a:pt x="81" y="50"/>
                    <a:pt x="82" y="49"/>
                    <a:pt x="82" y="48"/>
                  </a:cubicBezTo>
                  <a:cubicBezTo>
                    <a:pt x="84" y="46"/>
                    <a:pt x="87" y="44"/>
                    <a:pt x="89" y="44"/>
                  </a:cubicBezTo>
                  <a:cubicBezTo>
                    <a:pt x="92" y="42"/>
                    <a:pt x="95" y="41"/>
                    <a:pt x="98" y="40"/>
                  </a:cubicBezTo>
                  <a:cubicBezTo>
                    <a:pt x="99" y="38"/>
                    <a:pt x="101" y="39"/>
                    <a:pt x="103" y="37"/>
                  </a:cubicBezTo>
                  <a:cubicBezTo>
                    <a:pt x="102" y="37"/>
                    <a:pt x="102" y="37"/>
                    <a:pt x="102" y="37"/>
                  </a:cubicBezTo>
                  <a:cubicBezTo>
                    <a:pt x="115" y="31"/>
                    <a:pt x="129" y="27"/>
                    <a:pt x="143" y="24"/>
                  </a:cubicBezTo>
                  <a:cubicBezTo>
                    <a:pt x="144" y="24"/>
                    <a:pt x="144" y="24"/>
                    <a:pt x="144" y="24"/>
                  </a:cubicBezTo>
                  <a:cubicBezTo>
                    <a:pt x="146" y="24"/>
                    <a:pt x="148" y="23"/>
                    <a:pt x="150" y="22"/>
                  </a:cubicBezTo>
                  <a:cubicBezTo>
                    <a:pt x="151" y="22"/>
                    <a:pt x="151" y="22"/>
                    <a:pt x="152" y="22"/>
                  </a:cubicBezTo>
                  <a:cubicBezTo>
                    <a:pt x="154" y="22"/>
                    <a:pt x="156" y="21"/>
                    <a:pt x="158" y="21"/>
                  </a:cubicBezTo>
                  <a:cubicBezTo>
                    <a:pt x="157" y="23"/>
                    <a:pt x="155" y="22"/>
                    <a:pt x="153" y="23"/>
                  </a:cubicBezTo>
                  <a:cubicBezTo>
                    <a:pt x="152" y="24"/>
                    <a:pt x="151" y="23"/>
                    <a:pt x="151" y="23"/>
                  </a:cubicBezTo>
                  <a:cubicBezTo>
                    <a:pt x="148" y="24"/>
                    <a:pt x="145" y="26"/>
                    <a:pt x="142" y="26"/>
                  </a:cubicBezTo>
                  <a:cubicBezTo>
                    <a:pt x="142" y="26"/>
                    <a:pt x="141" y="27"/>
                    <a:pt x="142" y="27"/>
                  </a:cubicBezTo>
                  <a:cubicBezTo>
                    <a:pt x="138" y="29"/>
                    <a:pt x="133" y="29"/>
                    <a:pt x="129" y="31"/>
                  </a:cubicBezTo>
                  <a:cubicBezTo>
                    <a:pt x="127" y="32"/>
                    <a:pt x="125" y="32"/>
                    <a:pt x="123" y="33"/>
                  </a:cubicBezTo>
                  <a:cubicBezTo>
                    <a:pt x="122" y="33"/>
                    <a:pt x="120" y="34"/>
                    <a:pt x="118" y="33"/>
                  </a:cubicBezTo>
                  <a:cubicBezTo>
                    <a:pt x="116" y="35"/>
                    <a:pt x="113" y="35"/>
                    <a:pt x="111" y="37"/>
                  </a:cubicBezTo>
                  <a:cubicBezTo>
                    <a:pt x="109" y="36"/>
                    <a:pt x="109" y="38"/>
                    <a:pt x="107" y="37"/>
                  </a:cubicBezTo>
                  <a:cubicBezTo>
                    <a:pt x="103" y="38"/>
                    <a:pt x="100" y="41"/>
                    <a:pt x="95" y="43"/>
                  </a:cubicBezTo>
                  <a:cubicBezTo>
                    <a:pt x="94" y="44"/>
                    <a:pt x="92" y="45"/>
                    <a:pt x="90" y="46"/>
                  </a:cubicBezTo>
                  <a:cubicBezTo>
                    <a:pt x="89" y="47"/>
                    <a:pt x="87" y="47"/>
                    <a:pt x="86" y="48"/>
                  </a:cubicBezTo>
                  <a:cubicBezTo>
                    <a:pt x="88" y="49"/>
                    <a:pt x="89" y="48"/>
                    <a:pt x="90" y="47"/>
                  </a:cubicBezTo>
                  <a:cubicBezTo>
                    <a:pt x="91" y="47"/>
                    <a:pt x="91" y="47"/>
                    <a:pt x="92" y="47"/>
                  </a:cubicBezTo>
                  <a:cubicBezTo>
                    <a:pt x="91" y="47"/>
                    <a:pt x="91" y="47"/>
                    <a:pt x="90" y="47"/>
                  </a:cubicBezTo>
                  <a:cubicBezTo>
                    <a:pt x="88" y="48"/>
                    <a:pt x="85" y="51"/>
                    <a:pt x="82" y="52"/>
                  </a:cubicBezTo>
                  <a:cubicBezTo>
                    <a:pt x="82" y="52"/>
                    <a:pt x="82" y="53"/>
                    <a:pt x="81" y="53"/>
                  </a:cubicBezTo>
                  <a:cubicBezTo>
                    <a:pt x="82" y="52"/>
                    <a:pt x="81" y="51"/>
                    <a:pt x="81" y="50"/>
                  </a:cubicBezTo>
                  <a:cubicBezTo>
                    <a:pt x="81" y="50"/>
                    <a:pt x="80" y="50"/>
                    <a:pt x="80" y="51"/>
                  </a:cubicBezTo>
                  <a:cubicBezTo>
                    <a:pt x="80" y="51"/>
                    <a:pt x="80" y="52"/>
                    <a:pt x="80" y="52"/>
                  </a:cubicBezTo>
                  <a:cubicBezTo>
                    <a:pt x="80" y="54"/>
                    <a:pt x="77" y="56"/>
                    <a:pt x="75" y="56"/>
                  </a:cubicBezTo>
                  <a:cubicBezTo>
                    <a:pt x="72" y="59"/>
                    <a:pt x="68" y="62"/>
                    <a:pt x="64" y="64"/>
                  </a:cubicBezTo>
                  <a:cubicBezTo>
                    <a:pt x="67" y="62"/>
                    <a:pt x="67" y="62"/>
                    <a:pt x="67" y="62"/>
                  </a:cubicBezTo>
                  <a:cubicBezTo>
                    <a:pt x="67" y="61"/>
                    <a:pt x="67" y="61"/>
                    <a:pt x="66" y="61"/>
                  </a:cubicBezTo>
                  <a:close/>
                  <a:moveTo>
                    <a:pt x="147" y="26"/>
                  </a:moveTo>
                  <a:cubicBezTo>
                    <a:pt x="144" y="26"/>
                    <a:pt x="144" y="26"/>
                    <a:pt x="144" y="26"/>
                  </a:cubicBezTo>
                  <a:cubicBezTo>
                    <a:pt x="145" y="26"/>
                    <a:pt x="146" y="25"/>
                    <a:pt x="147" y="26"/>
                  </a:cubicBezTo>
                  <a:close/>
                  <a:moveTo>
                    <a:pt x="95" y="45"/>
                  </a:moveTo>
                  <a:cubicBezTo>
                    <a:pt x="95" y="45"/>
                    <a:pt x="95" y="45"/>
                    <a:pt x="95" y="45"/>
                  </a:cubicBezTo>
                  <a:cubicBezTo>
                    <a:pt x="94" y="45"/>
                    <a:pt x="94" y="45"/>
                    <a:pt x="94" y="45"/>
                  </a:cubicBezTo>
                  <a:lnTo>
                    <a:pt x="95" y="45"/>
                  </a:lnTo>
                  <a:close/>
                  <a:moveTo>
                    <a:pt x="59" y="50"/>
                  </a:moveTo>
                  <a:cubicBezTo>
                    <a:pt x="60" y="50"/>
                    <a:pt x="60" y="50"/>
                    <a:pt x="60" y="50"/>
                  </a:cubicBezTo>
                  <a:cubicBezTo>
                    <a:pt x="60" y="50"/>
                    <a:pt x="59" y="50"/>
                    <a:pt x="59" y="51"/>
                  </a:cubicBezTo>
                  <a:cubicBezTo>
                    <a:pt x="59" y="50"/>
                    <a:pt x="59" y="50"/>
                    <a:pt x="59" y="50"/>
                  </a:cubicBezTo>
                  <a:close/>
                  <a:moveTo>
                    <a:pt x="59" y="51"/>
                  </a:moveTo>
                  <a:cubicBezTo>
                    <a:pt x="58" y="51"/>
                    <a:pt x="58" y="51"/>
                    <a:pt x="58" y="51"/>
                  </a:cubicBezTo>
                  <a:cubicBezTo>
                    <a:pt x="58" y="51"/>
                    <a:pt x="58" y="51"/>
                    <a:pt x="59" y="51"/>
                  </a:cubicBezTo>
                  <a:close/>
                  <a:moveTo>
                    <a:pt x="90" y="63"/>
                  </a:moveTo>
                  <a:cubicBezTo>
                    <a:pt x="90" y="63"/>
                    <a:pt x="91" y="62"/>
                    <a:pt x="91" y="63"/>
                  </a:cubicBezTo>
                  <a:cubicBezTo>
                    <a:pt x="91" y="63"/>
                    <a:pt x="91" y="63"/>
                    <a:pt x="90" y="63"/>
                  </a:cubicBezTo>
                  <a:close/>
                  <a:moveTo>
                    <a:pt x="115" y="57"/>
                  </a:moveTo>
                  <a:cubicBezTo>
                    <a:pt x="117" y="57"/>
                    <a:pt x="118" y="55"/>
                    <a:pt x="121" y="55"/>
                  </a:cubicBezTo>
                  <a:cubicBezTo>
                    <a:pt x="119" y="55"/>
                    <a:pt x="117" y="58"/>
                    <a:pt x="115" y="57"/>
                  </a:cubicBezTo>
                  <a:close/>
                  <a:moveTo>
                    <a:pt x="122" y="55"/>
                  </a:moveTo>
                  <a:cubicBezTo>
                    <a:pt x="122" y="55"/>
                    <a:pt x="122" y="55"/>
                    <a:pt x="122" y="55"/>
                  </a:cubicBezTo>
                  <a:cubicBezTo>
                    <a:pt x="122" y="55"/>
                    <a:pt x="122" y="55"/>
                    <a:pt x="122" y="55"/>
                  </a:cubicBezTo>
                  <a:cubicBezTo>
                    <a:pt x="122" y="55"/>
                    <a:pt x="122" y="55"/>
                    <a:pt x="122" y="55"/>
                  </a:cubicBezTo>
                  <a:close/>
                  <a:moveTo>
                    <a:pt x="149" y="132"/>
                  </a:moveTo>
                  <a:cubicBezTo>
                    <a:pt x="149" y="132"/>
                    <a:pt x="149" y="132"/>
                    <a:pt x="149" y="132"/>
                  </a:cubicBezTo>
                  <a:cubicBezTo>
                    <a:pt x="150" y="132"/>
                    <a:pt x="150" y="132"/>
                    <a:pt x="150" y="132"/>
                  </a:cubicBezTo>
                  <a:lnTo>
                    <a:pt x="149" y="132"/>
                  </a:lnTo>
                  <a:close/>
                  <a:moveTo>
                    <a:pt x="143" y="37"/>
                  </a:moveTo>
                  <a:cubicBezTo>
                    <a:pt x="143" y="38"/>
                    <a:pt x="142" y="37"/>
                    <a:pt x="141" y="38"/>
                  </a:cubicBezTo>
                  <a:cubicBezTo>
                    <a:pt x="140" y="38"/>
                    <a:pt x="138" y="38"/>
                    <a:pt x="138" y="39"/>
                  </a:cubicBezTo>
                  <a:cubicBezTo>
                    <a:pt x="137" y="39"/>
                    <a:pt x="136" y="40"/>
                    <a:pt x="135" y="40"/>
                  </a:cubicBezTo>
                  <a:cubicBezTo>
                    <a:pt x="131" y="39"/>
                    <a:pt x="130" y="44"/>
                    <a:pt x="126" y="44"/>
                  </a:cubicBezTo>
                  <a:cubicBezTo>
                    <a:pt x="124" y="45"/>
                    <a:pt x="121" y="46"/>
                    <a:pt x="119" y="46"/>
                  </a:cubicBezTo>
                  <a:cubicBezTo>
                    <a:pt x="117" y="47"/>
                    <a:pt x="115" y="50"/>
                    <a:pt x="112" y="50"/>
                  </a:cubicBezTo>
                  <a:cubicBezTo>
                    <a:pt x="112" y="52"/>
                    <a:pt x="110" y="51"/>
                    <a:pt x="110" y="53"/>
                  </a:cubicBezTo>
                  <a:cubicBezTo>
                    <a:pt x="106" y="53"/>
                    <a:pt x="104" y="57"/>
                    <a:pt x="100" y="57"/>
                  </a:cubicBezTo>
                  <a:cubicBezTo>
                    <a:pt x="98" y="58"/>
                    <a:pt x="98" y="58"/>
                    <a:pt x="97" y="59"/>
                  </a:cubicBezTo>
                  <a:cubicBezTo>
                    <a:pt x="95" y="59"/>
                    <a:pt x="95" y="61"/>
                    <a:pt x="93" y="61"/>
                  </a:cubicBezTo>
                  <a:cubicBezTo>
                    <a:pt x="92" y="61"/>
                    <a:pt x="90" y="62"/>
                    <a:pt x="89" y="63"/>
                  </a:cubicBezTo>
                  <a:cubicBezTo>
                    <a:pt x="90" y="63"/>
                    <a:pt x="90" y="63"/>
                    <a:pt x="90" y="63"/>
                  </a:cubicBezTo>
                  <a:cubicBezTo>
                    <a:pt x="89" y="64"/>
                    <a:pt x="88" y="66"/>
                    <a:pt x="86" y="65"/>
                  </a:cubicBezTo>
                  <a:cubicBezTo>
                    <a:pt x="87" y="63"/>
                    <a:pt x="90" y="62"/>
                    <a:pt x="92" y="61"/>
                  </a:cubicBezTo>
                  <a:cubicBezTo>
                    <a:pt x="91" y="60"/>
                    <a:pt x="90" y="61"/>
                    <a:pt x="89" y="61"/>
                  </a:cubicBezTo>
                  <a:cubicBezTo>
                    <a:pt x="88" y="61"/>
                    <a:pt x="88" y="61"/>
                    <a:pt x="88" y="61"/>
                  </a:cubicBezTo>
                  <a:cubicBezTo>
                    <a:pt x="86" y="63"/>
                    <a:pt x="82" y="64"/>
                    <a:pt x="80" y="66"/>
                  </a:cubicBezTo>
                  <a:cubicBezTo>
                    <a:pt x="79" y="66"/>
                    <a:pt x="77" y="67"/>
                    <a:pt x="78" y="68"/>
                  </a:cubicBezTo>
                  <a:cubicBezTo>
                    <a:pt x="76" y="69"/>
                    <a:pt x="76" y="69"/>
                    <a:pt x="76" y="69"/>
                  </a:cubicBezTo>
                  <a:cubicBezTo>
                    <a:pt x="76" y="69"/>
                    <a:pt x="75" y="69"/>
                    <a:pt x="75" y="68"/>
                  </a:cubicBezTo>
                  <a:cubicBezTo>
                    <a:pt x="75" y="70"/>
                    <a:pt x="73" y="68"/>
                    <a:pt x="74" y="70"/>
                  </a:cubicBezTo>
                  <a:cubicBezTo>
                    <a:pt x="74" y="70"/>
                    <a:pt x="74" y="70"/>
                    <a:pt x="73" y="70"/>
                  </a:cubicBezTo>
                  <a:cubicBezTo>
                    <a:pt x="74" y="71"/>
                    <a:pt x="72" y="71"/>
                    <a:pt x="72" y="71"/>
                  </a:cubicBezTo>
                  <a:cubicBezTo>
                    <a:pt x="72" y="71"/>
                    <a:pt x="72" y="71"/>
                    <a:pt x="72" y="71"/>
                  </a:cubicBezTo>
                  <a:cubicBezTo>
                    <a:pt x="71" y="71"/>
                    <a:pt x="72" y="72"/>
                    <a:pt x="71" y="72"/>
                  </a:cubicBezTo>
                  <a:cubicBezTo>
                    <a:pt x="70" y="75"/>
                    <a:pt x="65" y="74"/>
                    <a:pt x="64" y="77"/>
                  </a:cubicBezTo>
                  <a:cubicBezTo>
                    <a:pt x="62" y="78"/>
                    <a:pt x="61" y="79"/>
                    <a:pt x="59" y="79"/>
                  </a:cubicBezTo>
                  <a:cubicBezTo>
                    <a:pt x="59" y="80"/>
                    <a:pt x="57" y="81"/>
                    <a:pt x="56" y="80"/>
                  </a:cubicBezTo>
                  <a:cubicBezTo>
                    <a:pt x="57" y="79"/>
                    <a:pt x="58" y="78"/>
                    <a:pt x="59" y="79"/>
                  </a:cubicBezTo>
                  <a:cubicBezTo>
                    <a:pt x="59" y="78"/>
                    <a:pt x="59" y="77"/>
                    <a:pt x="59" y="75"/>
                  </a:cubicBezTo>
                  <a:cubicBezTo>
                    <a:pt x="60" y="75"/>
                    <a:pt x="60" y="75"/>
                    <a:pt x="60" y="75"/>
                  </a:cubicBezTo>
                  <a:cubicBezTo>
                    <a:pt x="60" y="75"/>
                    <a:pt x="59" y="75"/>
                    <a:pt x="59" y="75"/>
                  </a:cubicBezTo>
                  <a:cubicBezTo>
                    <a:pt x="60" y="76"/>
                    <a:pt x="60" y="76"/>
                    <a:pt x="60" y="76"/>
                  </a:cubicBezTo>
                  <a:cubicBezTo>
                    <a:pt x="61" y="75"/>
                    <a:pt x="61" y="75"/>
                    <a:pt x="61" y="75"/>
                  </a:cubicBezTo>
                  <a:cubicBezTo>
                    <a:pt x="61" y="75"/>
                    <a:pt x="61" y="75"/>
                    <a:pt x="61" y="75"/>
                  </a:cubicBezTo>
                  <a:cubicBezTo>
                    <a:pt x="61" y="75"/>
                    <a:pt x="59" y="76"/>
                    <a:pt x="61" y="76"/>
                  </a:cubicBezTo>
                  <a:cubicBezTo>
                    <a:pt x="62" y="76"/>
                    <a:pt x="62" y="75"/>
                    <a:pt x="62" y="74"/>
                  </a:cubicBezTo>
                  <a:cubicBezTo>
                    <a:pt x="62" y="74"/>
                    <a:pt x="62" y="74"/>
                    <a:pt x="61" y="74"/>
                  </a:cubicBezTo>
                  <a:cubicBezTo>
                    <a:pt x="61" y="73"/>
                    <a:pt x="61" y="73"/>
                    <a:pt x="61" y="73"/>
                  </a:cubicBezTo>
                  <a:cubicBezTo>
                    <a:pt x="62" y="73"/>
                    <a:pt x="62" y="73"/>
                    <a:pt x="62" y="72"/>
                  </a:cubicBezTo>
                  <a:cubicBezTo>
                    <a:pt x="63" y="72"/>
                    <a:pt x="65" y="71"/>
                    <a:pt x="65" y="70"/>
                  </a:cubicBezTo>
                  <a:cubicBezTo>
                    <a:pt x="78" y="61"/>
                    <a:pt x="92" y="50"/>
                    <a:pt x="107" y="46"/>
                  </a:cubicBezTo>
                  <a:cubicBezTo>
                    <a:pt x="109" y="45"/>
                    <a:pt x="110" y="44"/>
                    <a:pt x="113" y="43"/>
                  </a:cubicBezTo>
                  <a:cubicBezTo>
                    <a:pt x="114" y="44"/>
                    <a:pt x="114" y="42"/>
                    <a:pt x="115" y="43"/>
                  </a:cubicBezTo>
                  <a:cubicBezTo>
                    <a:pt x="116" y="42"/>
                    <a:pt x="118" y="42"/>
                    <a:pt x="119" y="42"/>
                  </a:cubicBezTo>
                  <a:cubicBezTo>
                    <a:pt x="128" y="37"/>
                    <a:pt x="139" y="37"/>
                    <a:pt x="148" y="33"/>
                  </a:cubicBezTo>
                  <a:cubicBezTo>
                    <a:pt x="148" y="34"/>
                    <a:pt x="147" y="34"/>
                    <a:pt x="146" y="35"/>
                  </a:cubicBezTo>
                  <a:cubicBezTo>
                    <a:pt x="148" y="35"/>
                    <a:pt x="150" y="34"/>
                    <a:pt x="152" y="34"/>
                  </a:cubicBezTo>
                  <a:cubicBezTo>
                    <a:pt x="149" y="35"/>
                    <a:pt x="147" y="36"/>
                    <a:pt x="143" y="37"/>
                  </a:cubicBezTo>
                  <a:close/>
                  <a:moveTo>
                    <a:pt x="153" y="130"/>
                  </a:moveTo>
                  <a:cubicBezTo>
                    <a:pt x="152" y="130"/>
                    <a:pt x="152" y="130"/>
                    <a:pt x="152" y="130"/>
                  </a:cubicBezTo>
                  <a:cubicBezTo>
                    <a:pt x="154" y="130"/>
                    <a:pt x="154" y="130"/>
                    <a:pt x="154" y="130"/>
                  </a:cubicBezTo>
                  <a:lnTo>
                    <a:pt x="153" y="130"/>
                  </a:lnTo>
                  <a:close/>
                  <a:moveTo>
                    <a:pt x="155" y="130"/>
                  </a:moveTo>
                  <a:cubicBezTo>
                    <a:pt x="155" y="130"/>
                    <a:pt x="155" y="130"/>
                    <a:pt x="155" y="130"/>
                  </a:cubicBezTo>
                  <a:cubicBezTo>
                    <a:pt x="155" y="130"/>
                    <a:pt x="155" y="130"/>
                    <a:pt x="155" y="130"/>
                  </a:cubicBezTo>
                  <a:close/>
                  <a:moveTo>
                    <a:pt x="155" y="129"/>
                  </a:moveTo>
                  <a:cubicBezTo>
                    <a:pt x="156" y="129"/>
                    <a:pt x="157" y="128"/>
                    <a:pt x="158" y="128"/>
                  </a:cubicBezTo>
                  <a:cubicBezTo>
                    <a:pt x="158" y="129"/>
                    <a:pt x="156" y="129"/>
                    <a:pt x="155" y="129"/>
                  </a:cubicBezTo>
                  <a:close/>
                  <a:moveTo>
                    <a:pt x="167" y="27"/>
                  </a:moveTo>
                  <a:cubicBezTo>
                    <a:pt x="165" y="27"/>
                    <a:pt x="166" y="29"/>
                    <a:pt x="164" y="28"/>
                  </a:cubicBezTo>
                  <a:cubicBezTo>
                    <a:pt x="163" y="27"/>
                    <a:pt x="163" y="28"/>
                    <a:pt x="163" y="28"/>
                  </a:cubicBezTo>
                  <a:cubicBezTo>
                    <a:pt x="160" y="30"/>
                    <a:pt x="157" y="33"/>
                    <a:pt x="154" y="31"/>
                  </a:cubicBezTo>
                  <a:cubicBezTo>
                    <a:pt x="154" y="31"/>
                    <a:pt x="155" y="31"/>
                    <a:pt x="155" y="30"/>
                  </a:cubicBezTo>
                  <a:cubicBezTo>
                    <a:pt x="153" y="30"/>
                    <a:pt x="152" y="32"/>
                    <a:pt x="149" y="32"/>
                  </a:cubicBezTo>
                  <a:cubicBezTo>
                    <a:pt x="136" y="35"/>
                    <a:pt x="122" y="39"/>
                    <a:pt x="109" y="43"/>
                  </a:cubicBezTo>
                  <a:cubicBezTo>
                    <a:pt x="109" y="42"/>
                    <a:pt x="109" y="42"/>
                    <a:pt x="109" y="42"/>
                  </a:cubicBezTo>
                  <a:cubicBezTo>
                    <a:pt x="107" y="44"/>
                    <a:pt x="106" y="42"/>
                    <a:pt x="104" y="44"/>
                  </a:cubicBezTo>
                  <a:cubicBezTo>
                    <a:pt x="101" y="44"/>
                    <a:pt x="98" y="47"/>
                    <a:pt x="95" y="48"/>
                  </a:cubicBezTo>
                  <a:cubicBezTo>
                    <a:pt x="93" y="50"/>
                    <a:pt x="91" y="50"/>
                    <a:pt x="89" y="52"/>
                  </a:cubicBezTo>
                  <a:cubicBezTo>
                    <a:pt x="86" y="53"/>
                    <a:pt x="84" y="55"/>
                    <a:pt x="81" y="56"/>
                  </a:cubicBezTo>
                  <a:cubicBezTo>
                    <a:pt x="80" y="56"/>
                    <a:pt x="80" y="58"/>
                    <a:pt x="79" y="57"/>
                  </a:cubicBezTo>
                  <a:cubicBezTo>
                    <a:pt x="76" y="61"/>
                    <a:pt x="71" y="61"/>
                    <a:pt x="68" y="65"/>
                  </a:cubicBezTo>
                  <a:cubicBezTo>
                    <a:pt x="67" y="65"/>
                    <a:pt x="67" y="65"/>
                    <a:pt x="67" y="65"/>
                  </a:cubicBezTo>
                  <a:cubicBezTo>
                    <a:pt x="67" y="65"/>
                    <a:pt x="66" y="65"/>
                    <a:pt x="66" y="65"/>
                  </a:cubicBezTo>
                  <a:cubicBezTo>
                    <a:pt x="72" y="61"/>
                    <a:pt x="77" y="56"/>
                    <a:pt x="83" y="53"/>
                  </a:cubicBezTo>
                  <a:cubicBezTo>
                    <a:pt x="87" y="51"/>
                    <a:pt x="91" y="49"/>
                    <a:pt x="95" y="47"/>
                  </a:cubicBezTo>
                  <a:cubicBezTo>
                    <a:pt x="96" y="46"/>
                    <a:pt x="97" y="45"/>
                    <a:pt x="98" y="45"/>
                  </a:cubicBezTo>
                  <a:cubicBezTo>
                    <a:pt x="100" y="44"/>
                    <a:pt x="100" y="44"/>
                    <a:pt x="100" y="44"/>
                  </a:cubicBezTo>
                  <a:cubicBezTo>
                    <a:pt x="100" y="45"/>
                    <a:pt x="100" y="45"/>
                    <a:pt x="100" y="45"/>
                  </a:cubicBezTo>
                  <a:cubicBezTo>
                    <a:pt x="102" y="42"/>
                    <a:pt x="106" y="41"/>
                    <a:pt x="109" y="40"/>
                  </a:cubicBezTo>
                  <a:cubicBezTo>
                    <a:pt x="111" y="39"/>
                    <a:pt x="114" y="37"/>
                    <a:pt x="117" y="37"/>
                  </a:cubicBezTo>
                  <a:cubicBezTo>
                    <a:pt x="118" y="34"/>
                    <a:pt x="121" y="37"/>
                    <a:pt x="122" y="35"/>
                  </a:cubicBezTo>
                  <a:cubicBezTo>
                    <a:pt x="131" y="31"/>
                    <a:pt x="142" y="31"/>
                    <a:pt x="151" y="28"/>
                  </a:cubicBezTo>
                  <a:cubicBezTo>
                    <a:pt x="151" y="28"/>
                    <a:pt x="151" y="28"/>
                    <a:pt x="151" y="28"/>
                  </a:cubicBezTo>
                  <a:cubicBezTo>
                    <a:pt x="152" y="28"/>
                    <a:pt x="153" y="27"/>
                    <a:pt x="154" y="28"/>
                  </a:cubicBezTo>
                  <a:cubicBezTo>
                    <a:pt x="153" y="28"/>
                    <a:pt x="153" y="28"/>
                    <a:pt x="152" y="29"/>
                  </a:cubicBezTo>
                  <a:cubicBezTo>
                    <a:pt x="154" y="30"/>
                    <a:pt x="154" y="27"/>
                    <a:pt x="155" y="27"/>
                  </a:cubicBezTo>
                  <a:cubicBezTo>
                    <a:pt x="160" y="28"/>
                    <a:pt x="162" y="25"/>
                    <a:pt x="167" y="25"/>
                  </a:cubicBezTo>
                  <a:cubicBezTo>
                    <a:pt x="167" y="26"/>
                    <a:pt x="167" y="26"/>
                    <a:pt x="167" y="27"/>
                  </a:cubicBezTo>
                  <a:close/>
                  <a:moveTo>
                    <a:pt x="172" y="34"/>
                  </a:moveTo>
                  <a:cubicBezTo>
                    <a:pt x="172" y="33"/>
                    <a:pt x="172" y="33"/>
                    <a:pt x="172" y="33"/>
                  </a:cubicBezTo>
                  <a:cubicBezTo>
                    <a:pt x="173" y="33"/>
                    <a:pt x="173" y="33"/>
                    <a:pt x="173" y="33"/>
                  </a:cubicBezTo>
                  <a:lnTo>
                    <a:pt x="172" y="34"/>
                  </a:lnTo>
                  <a:close/>
                  <a:moveTo>
                    <a:pt x="203" y="72"/>
                  </a:moveTo>
                  <a:cubicBezTo>
                    <a:pt x="203" y="72"/>
                    <a:pt x="203" y="72"/>
                    <a:pt x="202" y="72"/>
                  </a:cubicBezTo>
                  <a:cubicBezTo>
                    <a:pt x="202" y="72"/>
                    <a:pt x="203" y="71"/>
                    <a:pt x="203" y="72"/>
                  </a:cubicBezTo>
                  <a:close/>
                  <a:moveTo>
                    <a:pt x="193" y="39"/>
                  </a:moveTo>
                  <a:cubicBezTo>
                    <a:pt x="192" y="39"/>
                    <a:pt x="192" y="40"/>
                    <a:pt x="191" y="39"/>
                  </a:cubicBezTo>
                  <a:cubicBezTo>
                    <a:pt x="192" y="39"/>
                    <a:pt x="192" y="38"/>
                    <a:pt x="193" y="39"/>
                  </a:cubicBezTo>
                  <a:close/>
                  <a:moveTo>
                    <a:pt x="175" y="33"/>
                  </a:moveTo>
                  <a:cubicBezTo>
                    <a:pt x="175" y="33"/>
                    <a:pt x="175" y="33"/>
                    <a:pt x="175" y="33"/>
                  </a:cubicBezTo>
                  <a:cubicBezTo>
                    <a:pt x="176" y="32"/>
                    <a:pt x="178" y="32"/>
                    <a:pt x="179" y="31"/>
                  </a:cubicBezTo>
                  <a:cubicBezTo>
                    <a:pt x="181" y="31"/>
                    <a:pt x="183" y="31"/>
                    <a:pt x="184" y="30"/>
                  </a:cubicBezTo>
                  <a:cubicBezTo>
                    <a:pt x="184" y="30"/>
                    <a:pt x="185" y="29"/>
                    <a:pt x="185" y="30"/>
                  </a:cubicBezTo>
                  <a:cubicBezTo>
                    <a:pt x="184" y="31"/>
                    <a:pt x="183" y="32"/>
                    <a:pt x="181" y="33"/>
                  </a:cubicBezTo>
                  <a:cubicBezTo>
                    <a:pt x="181" y="32"/>
                    <a:pt x="180" y="34"/>
                    <a:pt x="179" y="34"/>
                  </a:cubicBezTo>
                  <a:cubicBezTo>
                    <a:pt x="178" y="34"/>
                    <a:pt x="177" y="33"/>
                    <a:pt x="175" y="33"/>
                  </a:cubicBezTo>
                  <a:close/>
                  <a:moveTo>
                    <a:pt x="178" y="115"/>
                  </a:moveTo>
                  <a:cubicBezTo>
                    <a:pt x="178" y="115"/>
                    <a:pt x="178" y="115"/>
                    <a:pt x="178" y="115"/>
                  </a:cubicBezTo>
                  <a:cubicBezTo>
                    <a:pt x="176" y="116"/>
                    <a:pt x="176" y="116"/>
                    <a:pt x="176" y="116"/>
                  </a:cubicBezTo>
                  <a:lnTo>
                    <a:pt x="178" y="115"/>
                  </a:lnTo>
                  <a:close/>
                  <a:moveTo>
                    <a:pt x="192" y="54"/>
                  </a:moveTo>
                  <a:cubicBezTo>
                    <a:pt x="193" y="55"/>
                    <a:pt x="193" y="55"/>
                    <a:pt x="193" y="55"/>
                  </a:cubicBezTo>
                  <a:cubicBezTo>
                    <a:pt x="193" y="52"/>
                    <a:pt x="196" y="54"/>
                    <a:pt x="198" y="52"/>
                  </a:cubicBezTo>
                  <a:cubicBezTo>
                    <a:pt x="198" y="53"/>
                    <a:pt x="198" y="53"/>
                    <a:pt x="198" y="53"/>
                  </a:cubicBezTo>
                  <a:cubicBezTo>
                    <a:pt x="197" y="53"/>
                    <a:pt x="196" y="55"/>
                    <a:pt x="194" y="54"/>
                  </a:cubicBezTo>
                  <a:cubicBezTo>
                    <a:pt x="191" y="57"/>
                    <a:pt x="186" y="57"/>
                    <a:pt x="182" y="59"/>
                  </a:cubicBezTo>
                  <a:cubicBezTo>
                    <a:pt x="181" y="60"/>
                    <a:pt x="179" y="60"/>
                    <a:pt x="178" y="61"/>
                  </a:cubicBezTo>
                  <a:cubicBezTo>
                    <a:pt x="177" y="61"/>
                    <a:pt x="177" y="61"/>
                    <a:pt x="176" y="61"/>
                  </a:cubicBezTo>
                  <a:cubicBezTo>
                    <a:pt x="179" y="59"/>
                    <a:pt x="182" y="58"/>
                    <a:pt x="185" y="57"/>
                  </a:cubicBezTo>
                  <a:cubicBezTo>
                    <a:pt x="184" y="57"/>
                    <a:pt x="184" y="57"/>
                    <a:pt x="184" y="57"/>
                  </a:cubicBezTo>
                  <a:cubicBezTo>
                    <a:pt x="185" y="58"/>
                    <a:pt x="187" y="56"/>
                    <a:pt x="188" y="56"/>
                  </a:cubicBezTo>
                  <a:cubicBezTo>
                    <a:pt x="187" y="56"/>
                    <a:pt x="187" y="56"/>
                    <a:pt x="187" y="56"/>
                  </a:cubicBezTo>
                  <a:cubicBezTo>
                    <a:pt x="189" y="55"/>
                    <a:pt x="191" y="56"/>
                    <a:pt x="192" y="54"/>
                  </a:cubicBezTo>
                  <a:close/>
                  <a:moveTo>
                    <a:pt x="194" y="45"/>
                  </a:moveTo>
                  <a:cubicBezTo>
                    <a:pt x="192" y="47"/>
                    <a:pt x="189" y="46"/>
                    <a:pt x="187" y="47"/>
                  </a:cubicBezTo>
                  <a:cubicBezTo>
                    <a:pt x="187" y="46"/>
                    <a:pt x="187" y="46"/>
                    <a:pt x="187" y="46"/>
                  </a:cubicBezTo>
                  <a:cubicBezTo>
                    <a:pt x="186" y="46"/>
                    <a:pt x="185" y="45"/>
                    <a:pt x="184" y="45"/>
                  </a:cubicBezTo>
                  <a:cubicBezTo>
                    <a:pt x="184" y="45"/>
                    <a:pt x="184" y="45"/>
                    <a:pt x="185" y="44"/>
                  </a:cubicBezTo>
                  <a:cubicBezTo>
                    <a:pt x="185" y="44"/>
                    <a:pt x="184" y="44"/>
                    <a:pt x="184" y="44"/>
                  </a:cubicBezTo>
                  <a:cubicBezTo>
                    <a:pt x="184" y="44"/>
                    <a:pt x="184" y="44"/>
                    <a:pt x="184" y="43"/>
                  </a:cubicBezTo>
                  <a:cubicBezTo>
                    <a:pt x="183" y="42"/>
                    <a:pt x="183" y="42"/>
                    <a:pt x="183" y="42"/>
                  </a:cubicBezTo>
                  <a:cubicBezTo>
                    <a:pt x="185" y="42"/>
                    <a:pt x="185" y="41"/>
                    <a:pt x="186" y="40"/>
                  </a:cubicBezTo>
                  <a:cubicBezTo>
                    <a:pt x="186" y="41"/>
                    <a:pt x="186" y="41"/>
                    <a:pt x="186" y="41"/>
                  </a:cubicBezTo>
                  <a:cubicBezTo>
                    <a:pt x="187" y="41"/>
                    <a:pt x="187" y="40"/>
                    <a:pt x="188" y="40"/>
                  </a:cubicBezTo>
                  <a:cubicBezTo>
                    <a:pt x="188" y="40"/>
                    <a:pt x="188" y="40"/>
                    <a:pt x="188" y="40"/>
                  </a:cubicBezTo>
                  <a:cubicBezTo>
                    <a:pt x="187" y="40"/>
                    <a:pt x="187" y="40"/>
                    <a:pt x="187" y="40"/>
                  </a:cubicBezTo>
                  <a:cubicBezTo>
                    <a:pt x="188" y="40"/>
                    <a:pt x="189" y="39"/>
                    <a:pt x="191" y="39"/>
                  </a:cubicBezTo>
                  <a:cubicBezTo>
                    <a:pt x="190" y="40"/>
                    <a:pt x="189" y="39"/>
                    <a:pt x="190" y="40"/>
                  </a:cubicBezTo>
                  <a:cubicBezTo>
                    <a:pt x="191" y="41"/>
                    <a:pt x="193" y="39"/>
                    <a:pt x="195" y="40"/>
                  </a:cubicBezTo>
                  <a:cubicBezTo>
                    <a:pt x="197" y="39"/>
                    <a:pt x="199" y="39"/>
                    <a:pt x="201" y="38"/>
                  </a:cubicBezTo>
                  <a:cubicBezTo>
                    <a:pt x="198" y="40"/>
                    <a:pt x="198" y="40"/>
                    <a:pt x="198" y="40"/>
                  </a:cubicBezTo>
                  <a:cubicBezTo>
                    <a:pt x="195" y="39"/>
                    <a:pt x="192" y="40"/>
                    <a:pt x="190" y="42"/>
                  </a:cubicBezTo>
                  <a:cubicBezTo>
                    <a:pt x="190" y="42"/>
                    <a:pt x="190" y="43"/>
                    <a:pt x="190" y="43"/>
                  </a:cubicBezTo>
                  <a:cubicBezTo>
                    <a:pt x="191" y="41"/>
                    <a:pt x="193" y="43"/>
                    <a:pt x="194" y="41"/>
                  </a:cubicBezTo>
                  <a:cubicBezTo>
                    <a:pt x="197" y="42"/>
                    <a:pt x="199" y="41"/>
                    <a:pt x="202" y="41"/>
                  </a:cubicBezTo>
                  <a:cubicBezTo>
                    <a:pt x="201" y="41"/>
                    <a:pt x="201" y="41"/>
                    <a:pt x="200" y="41"/>
                  </a:cubicBezTo>
                  <a:cubicBezTo>
                    <a:pt x="201" y="42"/>
                    <a:pt x="201" y="42"/>
                    <a:pt x="201" y="42"/>
                  </a:cubicBezTo>
                  <a:cubicBezTo>
                    <a:pt x="201" y="41"/>
                    <a:pt x="201" y="41"/>
                    <a:pt x="202" y="41"/>
                  </a:cubicBezTo>
                  <a:cubicBezTo>
                    <a:pt x="202" y="42"/>
                    <a:pt x="202" y="42"/>
                    <a:pt x="202" y="42"/>
                  </a:cubicBezTo>
                  <a:cubicBezTo>
                    <a:pt x="199" y="43"/>
                    <a:pt x="197" y="44"/>
                    <a:pt x="194" y="45"/>
                  </a:cubicBezTo>
                  <a:close/>
                  <a:moveTo>
                    <a:pt x="207" y="41"/>
                  </a:moveTo>
                  <a:cubicBezTo>
                    <a:pt x="207" y="41"/>
                    <a:pt x="208" y="40"/>
                    <a:pt x="209" y="40"/>
                  </a:cubicBezTo>
                  <a:cubicBezTo>
                    <a:pt x="209" y="40"/>
                    <a:pt x="209" y="40"/>
                    <a:pt x="210" y="40"/>
                  </a:cubicBezTo>
                  <a:cubicBezTo>
                    <a:pt x="209" y="40"/>
                    <a:pt x="209" y="40"/>
                    <a:pt x="209" y="40"/>
                  </a:cubicBezTo>
                  <a:cubicBezTo>
                    <a:pt x="208" y="41"/>
                    <a:pt x="208" y="41"/>
                    <a:pt x="20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5"/>
            <p:cNvSpPr/>
            <p:nvPr/>
          </p:nvSpPr>
          <p:spPr bwMode="auto">
            <a:xfrm>
              <a:off x="4027" y="1578"/>
              <a:ext cx="37" cy="14"/>
            </a:xfrm>
            <a:custGeom>
              <a:avLst/>
              <a:gdLst>
                <a:gd name="T0" fmla="*/ 5 w 8"/>
                <a:gd name="T1" fmla="*/ 2 h 3"/>
                <a:gd name="T2" fmla="*/ 8 w 8"/>
                <a:gd name="T3" fmla="*/ 0 h 3"/>
                <a:gd name="T4" fmla="*/ 0 w 8"/>
                <a:gd name="T5" fmla="*/ 3 h 3"/>
                <a:gd name="T6" fmla="*/ 0 w 8"/>
                <a:gd name="T7" fmla="*/ 3 h 3"/>
                <a:gd name="T8" fmla="*/ 5 w 8"/>
                <a:gd name="T9" fmla="*/ 2 h 3"/>
              </a:gdLst>
              <a:ahLst/>
              <a:cxnLst>
                <a:cxn ang="0">
                  <a:pos x="T0" y="T1"/>
                </a:cxn>
                <a:cxn ang="0">
                  <a:pos x="T2" y="T3"/>
                </a:cxn>
                <a:cxn ang="0">
                  <a:pos x="T4" y="T5"/>
                </a:cxn>
                <a:cxn ang="0">
                  <a:pos x="T6" y="T7"/>
                </a:cxn>
                <a:cxn ang="0">
                  <a:pos x="T8" y="T9"/>
                </a:cxn>
              </a:cxnLst>
              <a:rect l="0" t="0" r="r" b="b"/>
              <a:pathLst>
                <a:path w="8" h="3">
                  <a:moveTo>
                    <a:pt x="5" y="2"/>
                  </a:moveTo>
                  <a:cubicBezTo>
                    <a:pt x="6" y="1"/>
                    <a:pt x="7" y="1"/>
                    <a:pt x="8" y="0"/>
                  </a:cubicBezTo>
                  <a:cubicBezTo>
                    <a:pt x="5" y="0"/>
                    <a:pt x="3" y="2"/>
                    <a:pt x="0" y="3"/>
                  </a:cubicBezTo>
                  <a:cubicBezTo>
                    <a:pt x="0" y="3"/>
                    <a:pt x="0" y="3"/>
                    <a:pt x="0" y="3"/>
                  </a:cubicBezTo>
                  <a:cubicBezTo>
                    <a:pt x="1" y="2"/>
                    <a:pt x="3"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6"/>
            <p:cNvSpPr/>
            <p:nvPr/>
          </p:nvSpPr>
          <p:spPr bwMode="auto">
            <a:xfrm>
              <a:off x="4064" y="157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7"/>
            <p:cNvSpPr/>
            <p:nvPr/>
          </p:nvSpPr>
          <p:spPr bwMode="auto">
            <a:xfrm>
              <a:off x="3975" y="203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8"/>
            <p:cNvSpPr/>
            <p:nvPr/>
          </p:nvSpPr>
          <p:spPr bwMode="auto">
            <a:xfrm>
              <a:off x="4008" y="1691"/>
              <a:ext cx="0" cy="5"/>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10"/>
            <p:cNvSpPr/>
            <p:nvPr/>
          </p:nvSpPr>
          <p:spPr bwMode="auto">
            <a:xfrm>
              <a:off x="4013" y="17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11"/>
            <p:cNvSpPr/>
            <p:nvPr/>
          </p:nvSpPr>
          <p:spPr bwMode="auto">
            <a:xfrm>
              <a:off x="4013" y="175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12"/>
            <p:cNvSpPr/>
            <p:nvPr/>
          </p:nvSpPr>
          <p:spPr bwMode="auto">
            <a:xfrm>
              <a:off x="4008" y="1691"/>
              <a:ext cx="5" cy="5"/>
            </a:xfrm>
            <a:custGeom>
              <a:avLst/>
              <a:gdLst>
                <a:gd name="T0" fmla="*/ 1 w 1"/>
                <a:gd name="T1" fmla="*/ 0 h 1"/>
                <a:gd name="T2" fmla="*/ 1 w 1"/>
                <a:gd name="T3" fmla="*/ 0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1" y="0"/>
                    <a:pt x="1" y="0"/>
                    <a:pt x="0" y="0"/>
                  </a:cubicBezTo>
                  <a:cubicBezTo>
                    <a:pt x="1" y="0"/>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3"/>
            <p:cNvSpPr/>
            <p:nvPr/>
          </p:nvSpPr>
          <p:spPr bwMode="auto">
            <a:xfrm>
              <a:off x="3849" y="2241"/>
              <a:ext cx="0" cy="5"/>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cubicBezTo>
                    <a:pt x="0" y="0"/>
                    <a:pt x="0" y="0"/>
                    <a:pt x="0" y="0"/>
                  </a:cubicBezTo>
                  <a:cubicBezTo>
                    <a:pt x="0" y="1"/>
                    <a:pt x="0"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4"/>
            <p:cNvSpPr/>
            <p:nvPr/>
          </p:nvSpPr>
          <p:spPr bwMode="auto">
            <a:xfrm>
              <a:off x="4031" y="1630"/>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5"/>
            <p:cNvSpPr/>
            <p:nvPr/>
          </p:nvSpPr>
          <p:spPr bwMode="auto">
            <a:xfrm>
              <a:off x="3456" y="1738"/>
              <a:ext cx="9" cy="9"/>
            </a:xfrm>
            <a:custGeom>
              <a:avLst/>
              <a:gdLst>
                <a:gd name="T0" fmla="*/ 2 w 2"/>
                <a:gd name="T1" fmla="*/ 0 h 2"/>
                <a:gd name="T2" fmla="*/ 0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1" y="0"/>
                    <a:pt x="1" y="1"/>
                    <a:pt x="0" y="1"/>
                  </a:cubicBezTo>
                  <a:cubicBezTo>
                    <a:pt x="0" y="1"/>
                    <a:pt x="0" y="2"/>
                    <a:pt x="1" y="2"/>
                  </a:cubicBezTo>
                  <a:cubicBezTo>
                    <a:pt x="1" y="2"/>
                    <a:pt x="1" y="2"/>
                    <a:pt x="1"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6"/>
            <p:cNvSpPr/>
            <p:nvPr/>
          </p:nvSpPr>
          <p:spPr bwMode="auto">
            <a:xfrm>
              <a:off x="3461" y="1743"/>
              <a:ext cx="4" cy="4"/>
            </a:xfrm>
            <a:custGeom>
              <a:avLst/>
              <a:gdLst>
                <a:gd name="T0" fmla="*/ 1 w 1"/>
                <a:gd name="T1" fmla="*/ 1 h 1"/>
                <a:gd name="T2" fmla="*/ 1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1" y="0"/>
                    <a:pt x="1" y="0"/>
                    <a:pt x="0" y="0"/>
                  </a:cubicBezTo>
                  <a:cubicBezTo>
                    <a:pt x="0"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7"/>
            <p:cNvSpPr/>
            <p:nvPr/>
          </p:nvSpPr>
          <p:spPr bwMode="auto">
            <a:xfrm>
              <a:off x="3470" y="17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8"/>
            <p:cNvSpPr/>
            <p:nvPr/>
          </p:nvSpPr>
          <p:spPr bwMode="auto">
            <a:xfrm>
              <a:off x="3943" y="1587"/>
              <a:ext cx="14" cy="5"/>
            </a:xfrm>
            <a:custGeom>
              <a:avLst/>
              <a:gdLst>
                <a:gd name="T0" fmla="*/ 14 w 14"/>
                <a:gd name="T1" fmla="*/ 0 h 5"/>
                <a:gd name="T2" fmla="*/ 0 w 14"/>
                <a:gd name="T3" fmla="*/ 5 h 5"/>
                <a:gd name="T4" fmla="*/ 9 w 14"/>
                <a:gd name="T5" fmla="*/ 0 h 5"/>
                <a:gd name="T6" fmla="*/ 14 w 14"/>
                <a:gd name="T7" fmla="*/ 0 h 5"/>
              </a:gdLst>
              <a:ahLst/>
              <a:cxnLst>
                <a:cxn ang="0">
                  <a:pos x="T0" y="T1"/>
                </a:cxn>
                <a:cxn ang="0">
                  <a:pos x="T2" y="T3"/>
                </a:cxn>
                <a:cxn ang="0">
                  <a:pos x="T4" y="T5"/>
                </a:cxn>
                <a:cxn ang="0">
                  <a:pos x="T6" y="T7"/>
                </a:cxn>
              </a:cxnLst>
              <a:rect l="0" t="0" r="r" b="b"/>
              <a:pathLst>
                <a:path w="14" h="5">
                  <a:moveTo>
                    <a:pt x="14" y="0"/>
                  </a:moveTo>
                  <a:lnTo>
                    <a:pt x="0" y="5"/>
                  </a:lnTo>
                  <a:lnTo>
                    <a:pt x="9" y="0"/>
                  </a:lnTo>
                  <a:lnTo>
                    <a:pt x="1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9"/>
            <p:cNvSpPr/>
            <p:nvPr/>
          </p:nvSpPr>
          <p:spPr bwMode="auto">
            <a:xfrm>
              <a:off x="3919" y="1592"/>
              <a:ext cx="14" cy="5"/>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3" y="1"/>
                    <a:pt x="3"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20"/>
            <p:cNvSpPr/>
            <p:nvPr/>
          </p:nvSpPr>
          <p:spPr bwMode="auto">
            <a:xfrm>
              <a:off x="3886" y="1597"/>
              <a:ext cx="28" cy="9"/>
            </a:xfrm>
            <a:custGeom>
              <a:avLst/>
              <a:gdLst>
                <a:gd name="T0" fmla="*/ 0 w 6"/>
                <a:gd name="T1" fmla="*/ 2 h 2"/>
                <a:gd name="T2" fmla="*/ 6 w 6"/>
                <a:gd name="T3" fmla="*/ 0 h 2"/>
                <a:gd name="T4" fmla="*/ 0 w 6"/>
                <a:gd name="T5" fmla="*/ 2 h 2"/>
              </a:gdLst>
              <a:ahLst/>
              <a:cxnLst>
                <a:cxn ang="0">
                  <a:pos x="T0" y="T1"/>
                </a:cxn>
                <a:cxn ang="0">
                  <a:pos x="T2" y="T3"/>
                </a:cxn>
                <a:cxn ang="0">
                  <a:pos x="T4" y="T5"/>
                </a:cxn>
              </a:cxnLst>
              <a:rect l="0" t="0" r="r" b="b"/>
              <a:pathLst>
                <a:path w="6" h="2">
                  <a:moveTo>
                    <a:pt x="0" y="2"/>
                  </a:moveTo>
                  <a:cubicBezTo>
                    <a:pt x="2" y="2"/>
                    <a:pt x="4" y="1"/>
                    <a:pt x="6" y="0"/>
                  </a:cubicBezTo>
                  <a:cubicBezTo>
                    <a:pt x="4" y="1"/>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1"/>
            <p:cNvSpPr/>
            <p:nvPr/>
          </p:nvSpPr>
          <p:spPr bwMode="auto">
            <a:xfrm>
              <a:off x="4083" y="1601"/>
              <a:ext cx="5" cy="5"/>
            </a:xfrm>
            <a:custGeom>
              <a:avLst/>
              <a:gdLst>
                <a:gd name="T0" fmla="*/ 1 w 1"/>
                <a:gd name="T1" fmla="*/ 1 h 1"/>
                <a:gd name="T2" fmla="*/ 1 w 1"/>
                <a:gd name="T3" fmla="*/ 0 h 1"/>
                <a:gd name="T4" fmla="*/ 1 w 1"/>
                <a:gd name="T5" fmla="*/ 0 h 1"/>
                <a:gd name="T6" fmla="*/ 1 w 1"/>
                <a:gd name="T7" fmla="*/ 0 h 1"/>
                <a:gd name="T8" fmla="*/ 0 w 1"/>
                <a:gd name="T9" fmla="*/ 0 h 1"/>
                <a:gd name="T10" fmla="*/ 1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1" y="1"/>
                  </a:moveTo>
                  <a:cubicBezTo>
                    <a:pt x="1" y="1"/>
                    <a:pt x="1" y="0"/>
                    <a:pt x="1" y="0"/>
                  </a:cubicBezTo>
                  <a:cubicBezTo>
                    <a:pt x="1" y="0"/>
                    <a:pt x="1" y="0"/>
                    <a:pt x="1" y="0"/>
                  </a:cubicBezTo>
                  <a:cubicBezTo>
                    <a:pt x="1" y="0"/>
                    <a:pt x="1" y="0"/>
                    <a:pt x="1" y="0"/>
                  </a:cubicBezTo>
                  <a:cubicBezTo>
                    <a:pt x="0" y="0"/>
                    <a:pt x="0" y="0"/>
                    <a:pt x="0" y="0"/>
                  </a:cubicBezTo>
                  <a:cubicBezTo>
                    <a:pt x="0"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2"/>
            <p:cNvSpPr/>
            <p:nvPr/>
          </p:nvSpPr>
          <p:spPr bwMode="auto">
            <a:xfrm>
              <a:off x="4074" y="1601"/>
              <a:ext cx="9" cy="5"/>
            </a:xfrm>
            <a:custGeom>
              <a:avLst/>
              <a:gdLst>
                <a:gd name="T0" fmla="*/ 0 w 2"/>
                <a:gd name="T1" fmla="*/ 1 h 1"/>
                <a:gd name="T2" fmla="*/ 0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0" y="1"/>
                    <a:pt x="0" y="1"/>
                    <a:pt x="0" y="1"/>
                  </a:cubicBezTo>
                  <a:cubicBezTo>
                    <a:pt x="0" y="1"/>
                    <a:pt x="1" y="0"/>
                    <a:pt x="2"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3"/>
            <p:cNvSpPr/>
            <p:nvPr/>
          </p:nvSpPr>
          <p:spPr bwMode="auto">
            <a:xfrm>
              <a:off x="3877" y="1606"/>
              <a:ext cx="9" cy="5"/>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1"/>
                    <a:pt x="0" y="0"/>
                    <a:pt x="0" y="1"/>
                  </a:cubicBezTo>
                  <a:cubicBezTo>
                    <a:pt x="1" y="1"/>
                    <a:pt x="1"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4"/>
            <p:cNvSpPr/>
            <p:nvPr/>
          </p:nvSpPr>
          <p:spPr bwMode="auto">
            <a:xfrm>
              <a:off x="3863" y="1611"/>
              <a:ext cx="9"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1" y="0"/>
                    <a:pt x="2"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5"/>
            <p:cNvSpPr/>
            <p:nvPr/>
          </p:nvSpPr>
          <p:spPr bwMode="auto">
            <a:xfrm>
              <a:off x="3849" y="1611"/>
              <a:ext cx="14" cy="5"/>
            </a:xfrm>
            <a:custGeom>
              <a:avLst/>
              <a:gdLst>
                <a:gd name="T0" fmla="*/ 0 w 3"/>
                <a:gd name="T1" fmla="*/ 1 h 1"/>
                <a:gd name="T2" fmla="*/ 3 w 3"/>
                <a:gd name="T3" fmla="*/ 0 h 1"/>
                <a:gd name="T4" fmla="*/ 0 w 3"/>
                <a:gd name="T5" fmla="*/ 1 h 1"/>
              </a:gdLst>
              <a:ahLst/>
              <a:cxnLst>
                <a:cxn ang="0">
                  <a:pos x="T0" y="T1"/>
                </a:cxn>
                <a:cxn ang="0">
                  <a:pos x="T2" y="T3"/>
                </a:cxn>
                <a:cxn ang="0">
                  <a:pos x="T4" y="T5"/>
                </a:cxn>
              </a:cxnLst>
              <a:rect l="0" t="0" r="r" b="b"/>
              <a:pathLst>
                <a:path w="3" h="1">
                  <a:moveTo>
                    <a:pt x="0" y="1"/>
                  </a:moveTo>
                  <a:cubicBezTo>
                    <a:pt x="1" y="1"/>
                    <a:pt x="2" y="1"/>
                    <a:pt x="3" y="0"/>
                  </a:cubicBezTo>
                  <a:cubicBezTo>
                    <a:pt x="2"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6"/>
            <p:cNvSpPr/>
            <p:nvPr/>
          </p:nvSpPr>
          <p:spPr bwMode="auto">
            <a:xfrm>
              <a:off x="4078" y="1616"/>
              <a:ext cx="10" cy="4"/>
            </a:xfrm>
            <a:custGeom>
              <a:avLst/>
              <a:gdLst>
                <a:gd name="T0" fmla="*/ 1 w 2"/>
                <a:gd name="T1" fmla="*/ 1 h 1"/>
                <a:gd name="T2" fmla="*/ 2 w 2"/>
                <a:gd name="T3" fmla="*/ 1 h 1"/>
                <a:gd name="T4" fmla="*/ 2 w 2"/>
                <a:gd name="T5" fmla="*/ 0 h 1"/>
                <a:gd name="T6" fmla="*/ 1 w 2"/>
                <a:gd name="T7" fmla="*/ 1 h 1"/>
              </a:gdLst>
              <a:ahLst/>
              <a:cxnLst>
                <a:cxn ang="0">
                  <a:pos x="T0" y="T1"/>
                </a:cxn>
                <a:cxn ang="0">
                  <a:pos x="T2" y="T3"/>
                </a:cxn>
                <a:cxn ang="0">
                  <a:pos x="T4" y="T5"/>
                </a:cxn>
                <a:cxn ang="0">
                  <a:pos x="T6" y="T7"/>
                </a:cxn>
              </a:cxnLst>
              <a:rect l="0" t="0" r="r" b="b"/>
              <a:pathLst>
                <a:path w="2" h="1">
                  <a:moveTo>
                    <a:pt x="1" y="1"/>
                  </a:moveTo>
                  <a:cubicBezTo>
                    <a:pt x="2" y="1"/>
                    <a:pt x="2" y="1"/>
                    <a:pt x="2" y="1"/>
                  </a:cubicBezTo>
                  <a:cubicBezTo>
                    <a:pt x="2" y="0"/>
                    <a:pt x="2" y="0"/>
                    <a:pt x="2" y="0"/>
                  </a:cubicBezTo>
                  <a:cubicBezTo>
                    <a:pt x="0"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7"/>
            <p:cNvSpPr/>
            <p:nvPr/>
          </p:nvSpPr>
          <p:spPr bwMode="auto">
            <a:xfrm>
              <a:off x="3779" y="1616"/>
              <a:ext cx="37" cy="9"/>
            </a:xfrm>
            <a:custGeom>
              <a:avLst/>
              <a:gdLst>
                <a:gd name="T0" fmla="*/ 0 w 8"/>
                <a:gd name="T1" fmla="*/ 2 h 2"/>
                <a:gd name="T2" fmla="*/ 8 w 8"/>
                <a:gd name="T3" fmla="*/ 1 h 2"/>
                <a:gd name="T4" fmla="*/ 0 w 8"/>
                <a:gd name="T5" fmla="*/ 2 h 2"/>
              </a:gdLst>
              <a:ahLst/>
              <a:cxnLst>
                <a:cxn ang="0">
                  <a:pos x="T0" y="T1"/>
                </a:cxn>
                <a:cxn ang="0">
                  <a:pos x="T2" y="T3"/>
                </a:cxn>
                <a:cxn ang="0">
                  <a:pos x="T4" y="T5"/>
                </a:cxn>
              </a:cxnLst>
              <a:rect l="0" t="0" r="r" b="b"/>
              <a:pathLst>
                <a:path w="8" h="2">
                  <a:moveTo>
                    <a:pt x="0" y="2"/>
                  </a:moveTo>
                  <a:cubicBezTo>
                    <a:pt x="3" y="2"/>
                    <a:pt x="5" y="1"/>
                    <a:pt x="8" y="1"/>
                  </a:cubicBezTo>
                  <a:cubicBezTo>
                    <a:pt x="5" y="0"/>
                    <a:pt x="2"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8"/>
            <p:cNvSpPr/>
            <p:nvPr/>
          </p:nvSpPr>
          <p:spPr bwMode="auto">
            <a:xfrm>
              <a:off x="3830" y="1616"/>
              <a:ext cx="14" cy="9"/>
            </a:xfrm>
            <a:custGeom>
              <a:avLst/>
              <a:gdLst>
                <a:gd name="T0" fmla="*/ 0 w 3"/>
                <a:gd name="T1" fmla="*/ 1 h 2"/>
                <a:gd name="T2" fmla="*/ 3 w 3"/>
                <a:gd name="T3" fmla="*/ 0 h 2"/>
                <a:gd name="T4" fmla="*/ 0 w 3"/>
                <a:gd name="T5" fmla="*/ 1 h 2"/>
              </a:gdLst>
              <a:ahLst/>
              <a:cxnLst>
                <a:cxn ang="0">
                  <a:pos x="T0" y="T1"/>
                </a:cxn>
                <a:cxn ang="0">
                  <a:pos x="T2" y="T3"/>
                </a:cxn>
                <a:cxn ang="0">
                  <a:pos x="T4" y="T5"/>
                </a:cxn>
              </a:cxnLst>
              <a:rect l="0" t="0" r="r" b="b"/>
              <a:pathLst>
                <a:path w="3" h="2">
                  <a:moveTo>
                    <a:pt x="0" y="1"/>
                  </a:moveTo>
                  <a:cubicBezTo>
                    <a:pt x="1" y="2"/>
                    <a:pt x="2" y="0"/>
                    <a:pt x="3" y="0"/>
                  </a:cubicBezTo>
                  <a:cubicBezTo>
                    <a:pt x="2" y="0"/>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9"/>
            <p:cNvSpPr/>
            <p:nvPr/>
          </p:nvSpPr>
          <p:spPr bwMode="auto">
            <a:xfrm>
              <a:off x="4074" y="1620"/>
              <a:ext cx="9" cy="5"/>
            </a:xfrm>
            <a:custGeom>
              <a:avLst/>
              <a:gdLst>
                <a:gd name="T0" fmla="*/ 0 w 9"/>
                <a:gd name="T1" fmla="*/ 5 h 5"/>
                <a:gd name="T2" fmla="*/ 9 w 9"/>
                <a:gd name="T3" fmla="*/ 0 h 5"/>
                <a:gd name="T4" fmla="*/ 0 w 9"/>
                <a:gd name="T5" fmla="*/ 5 h 5"/>
                <a:gd name="T6" fmla="*/ 0 w 9"/>
                <a:gd name="T7" fmla="*/ 5 h 5"/>
              </a:gdLst>
              <a:ahLst/>
              <a:cxnLst>
                <a:cxn ang="0">
                  <a:pos x="T0" y="T1"/>
                </a:cxn>
                <a:cxn ang="0">
                  <a:pos x="T2" y="T3"/>
                </a:cxn>
                <a:cxn ang="0">
                  <a:pos x="T4" y="T5"/>
                </a:cxn>
                <a:cxn ang="0">
                  <a:pos x="T6" y="T7"/>
                </a:cxn>
              </a:cxnLst>
              <a:rect l="0" t="0" r="r" b="b"/>
              <a:pathLst>
                <a:path w="9" h="5">
                  <a:moveTo>
                    <a:pt x="0" y="5"/>
                  </a:moveTo>
                  <a:lnTo>
                    <a:pt x="9" y="0"/>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Rectangle 30"/>
            <p:cNvSpPr>
              <a:spLocks noChangeArrowheads="1"/>
            </p:cNvSpPr>
            <p:nvPr/>
          </p:nvSpPr>
          <p:spPr bwMode="auto">
            <a:xfrm>
              <a:off x="3147" y="1625"/>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1" name="Freeform 31"/>
            <p:cNvSpPr/>
            <p:nvPr/>
          </p:nvSpPr>
          <p:spPr bwMode="auto">
            <a:xfrm>
              <a:off x="3816" y="1620"/>
              <a:ext cx="5" cy="5"/>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0"/>
                    <a:pt x="0" y="1"/>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2"/>
            <p:cNvSpPr/>
            <p:nvPr/>
          </p:nvSpPr>
          <p:spPr bwMode="auto">
            <a:xfrm>
              <a:off x="4111" y="1625"/>
              <a:ext cx="5" cy="5"/>
            </a:xfrm>
            <a:custGeom>
              <a:avLst/>
              <a:gdLst>
                <a:gd name="T0" fmla="*/ 1 w 1"/>
                <a:gd name="T1" fmla="*/ 1 h 1"/>
                <a:gd name="T2" fmla="*/ 0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0" y="0"/>
                    <a:pt x="0" y="1"/>
                    <a:pt x="0" y="1"/>
                  </a:cubicBezTo>
                  <a:cubicBezTo>
                    <a:pt x="0" y="1"/>
                    <a:pt x="0" y="1"/>
                    <a:pt x="0" y="1"/>
                  </a:cubicBezTo>
                  <a:cubicBezTo>
                    <a:pt x="0" y="1"/>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3"/>
            <p:cNvSpPr/>
            <p:nvPr/>
          </p:nvSpPr>
          <p:spPr bwMode="auto">
            <a:xfrm>
              <a:off x="3741" y="1630"/>
              <a:ext cx="28" cy="4"/>
            </a:xfrm>
            <a:custGeom>
              <a:avLst/>
              <a:gdLst>
                <a:gd name="T0" fmla="*/ 2 w 6"/>
                <a:gd name="T1" fmla="*/ 0 h 1"/>
                <a:gd name="T2" fmla="*/ 3 w 6"/>
                <a:gd name="T3" fmla="*/ 1 h 1"/>
                <a:gd name="T4" fmla="*/ 6 w 6"/>
                <a:gd name="T5" fmla="*/ 0 h 1"/>
                <a:gd name="T6" fmla="*/ 0 w 6"/>
                <a:gd name="T7" fmla="*/ 1 h 1"/>
                <a:gd name="T8" fmla="*/ 2 w 6"/>
                <a:gd name="T9" fmla="*/ 0 h 1"/>
              </a:gdLst>
              <a:ahLst/>
              <a:cxnLst>
                <a:cxn ang="0">
                  <a:pos x="T0" y="T1"/>
                </a:cxn>
                <a:cxn ang="0">
                  <a:pos x="T2" y="T3"/>
                </a:cxn>
                <a:cxn ang="0">
                  <a:pos x="T4" y="T5"/>
                </a:cxn>
                <a:cxn ang="0">
                  <a:pos x="T6" y="T7"/>
                </a:cxn>
                <a:cxn ang="0">
                  <a:pos x="T8" y="T9"/>
                </a:cxn>
              </a:cxnLst>
              <a:rect l="0" t="0" r="r" b="b"/>
              <a:pathLst>
                <a:path w="6" h="1">
                  <a:moveTo>
                    <a:pt x="2" y="0"/>
                  </a:moveTo>
                  <a:cubicBezTo>
                    <a:pt x="3" y="1"/>
                    <a:pt x="3" y="1"/>
                    <a:pt x="3" y="1"/>
                  </a:cubicBezTo>
                  <a:cubicBezTo>
                    <a:pt x="4" y="0"/>
                    <a:pt x="5" y="0"/>
                    <a:pt x="6" y="0"/>
                  </a:cubicBezTo>
                  <a:cubicBezTo>
                    <a:pt x="4" y="0"/>
                    <a:pt x="1" y="0"/>
                    <a:pt x="0" y="1"/>
                  </a:cubicBezTo>
                  <a:cubicBezTo>
                    <a:pt x="0" y="1"/>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4"/>
            <p:cNvSpPr/>
            <p:nvPr/>
          </p:nvSpPr>
          <p:spPr bwMode="auto">
            <a:xfrm>
              <a:off x="4050" y="1625"/>
              <a:ext cx="28" cy="33"/>
            </a:xfrm>
            <a:custGeom>
              <a:avLst/>
              <a:gdLst>
                <a:gd name="T0" fmla="*/ 3 w 6"/>
                <a:gd name="T1" fmla="*/ 1 h 7"/>
                <a:gd name="T2" fmla="*/ 0 w 6"/>
                <a:gd name="T3" fmla="*/ 2 h 7"/>
                <a:gd name="T4" fmla="*/ 3 w 6"/>
                <a:gd name="T5" fmla="*/ 2 h 7"/>
                <a:gd name="T6" fmla="*/ 1 w 6"/>
                <a:gd name="T7" fmla="*/ 3 h 7"/>
                <a:gd name="T8" fmla="*/ 2 w 6"/>
                <a:gd name="T9" fmla="*/ 3 h 7"/>
                <a:gd name="T10" fmla="*/ 2 w 6"/>
                <a:gd name="T11" fmla="*/ 3 h 7"/>
                <a:gd name="T12" fmla="*/ 4 w 6"/>
                <a:gd name="T13" fmla="*/ 4 h 7"/>
                <a:gd name="T14" fmla="*/ 4 w 6"/>
                <a:gd name="T15" fmla="*/ 4 h 7"/>
                <a:gd name="T16" fmla="*/ 4 w 6"/>
                <a:gd name="T17" fmla="*/ 5 h 7"/>
                <a:gd name="T18" fmla="*/ 1 w 6"/>
                <a:gd name="T19" fmla="*/ 6 h 7"/>
                <a:gd name="T20" fmla="*/ 1 w 6"/>
                <a:gd name="T21" fmla="*/ 7 h 7"/>
                <a:gd name="T22" fmla="*/ 4 w 6"/>
                <a:gd name="T23" fmla="*/ 6 h 7"/>
                <a:gd name="T24" fmla="*/ 4 w 6"/>
                <a:gd name="T25" fmla="*/ 7 h 7"/>
                <a:gd name="T26" fmla="*/ 5 w 6"/>
                <a:gd name="T27" fmla="*/ 7 h 7"/>
                <a:gd name="T28" fmla="*/ 5 w 6"/>
                <a:gd name="T29" fmla="*/ 5 h 7"/>
                <a:gd name="T30" fmla="*/ 4 w 6"/>
                <a:gd name="T31" fmla="*/ 2 h 7"/>
                <a:gd name="T32" fmla="*/ 3 w 6"/>
                <a:gd name="T3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7">
                  <a:moveTo>
                    <a:pt x="3" y="1"/>
                  </a:moveTo>
                  <a:cubicBezTo>
                    <a:pt x="2" y="1"/>
                    <a:pt x="1" y="0"/>
                    <a:pt x="0" y="2"/>
                  </a:cubicBezTo>
                  <a:cubicBezTo>
                    <a:pt x="1" y="2"/>
                    <a:pt x="2" y="1"/>
                    <a:pt x="3" y="2"/>
                  </a:cubicBezTo>
                  <a:cubicBezTo>
                    <a:pt x="3" y="3"/>
                    <a:pt x="2" y="3"/>
                    <a:pt x="1" y="3"/>
                  </a:cubicBezTo>
                  <a:cubicBezTo>
                    <a:pt x="2" y="3"/>
                    <a:pt x="2" y="3"/>
                    <a:pt x="2" y="3"/>
                  </a:cubicBezTo>
                  <a:cubicBezTo>
                    <a:pt x="2" y="3"/>
                    <a:pt x="2" y="3"/>
                    <a:pt x="2" y="3"/>
                  </a:cubicBezTo>
                  <a:cubicBezTo>
                    <a:pt x="3" y="2"/>
                    <a:pt x="4" y="3"/>
                    <a:pt x="4" y="4"/>
                  </a:cubicBezTo>
                  <a:cubicBezTo>
                    <a:pt x="4" y="4"/>
                    <a:pt x="4" y="4"/>
                    <a:pt x="4" y="4"/>
                  </a:cubicBezTo>
                  <a:cubicBezTo>
                    <a:pt x="3" y="4"/>
                    <a:pt x="4" y="4"/>
                    <a:pt x="4" y="5"/>
                  </a:cubicBezTo>
                  <a:cubicBezTo>
                    <a:pt x="3" y="6"/>
                    <a:pt x="2" y="5"/>
                    <a:pt x="1" y="6"/>
                  </a:cubicBezTo>
                  <a:cubicBezTo>
                    <a:pt x="1" y="7"/>
                    <a:pt x="1" y="7"/>
                    <a:pt x="1" y="7"/>
                  </a:cubicBezTo>
                  <a:cubicBezTo>
                    <a:pt x="2" y="6"/>
                    <a:pt x="3" y="7"/>
                    <a:pt x="4" y="6"/>
                  </a:cubicBezTo>
                  <a:cubicBezTo>
                    <a:pt x="4" y="6"/>
                    <a:pt x="4" y="6"/>
                    <a:pt x="4" y="7"/>
                  </a:cubicBezTo>
                  <a:cubicBezTo>
                    <a:pt x="5" y="7"/>
                    <a:pt x="5" y="7"/>
                    <a:pt x="5" y="7"/>
                  </a:cubicBezTo>
                  <a:cubicBezTo>
                    <a:pt x="5" y="6"/>
                    <a:pt x="6" y="5"/>
                    <a:pt x="5" y="5"/>
                  </a:cubicBezTo>
                  <a:cubicBezTo>
                    <a:pt x="6" y="4"/>
                    <a:pt x="3" y="3"/>
                    <a:pt x="4" y="2"/>
                  </a:cubicBezTo>
                  <a:lnTo>
                    <a:pt x="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5"/>
            <p:cNvSpPr/>
            <p:nvPr/>
          </p:nvSpPr>
          <p:spPr bwMode="auto">
            <a:xfrm>
              <a:off x="4083" y="1630"/>
              <a:ext cx="23" cy="4"/>
            </a:xfrm>
            <a:custGeom>
              <a:avLst/>
              <a:gdLst>
                <a:gd name="T0" fmla="*/ 2 w 5"/>
                <a:gd name="T1" fmla="*/ 1 h 1"/>
                <a:gd name="T2" fmla="*/ 5 w 5"/>
                <a:gd name="T3" fmla="*/ 0 h 1"/>
                <a:gd name="T4" fmla="*/ 0 w 5"/>
                <a:gd name="T5" fmla="*/ 1 h 1"/>
                <a:gd name="T6" fmla="*/ 2 w 5"/>
                <a:gd name="T7" fmla="*/ 1 h 1"/>
              </a:gdLst>
              <a:ahLst/>
              <a:cxnLst>
                <a:cxn ang="0">
                  <a:pos x="T0" y="T1"/>
                </a:cxn>
                <a:cxn ang="0">
                  <a:pos x="T2" y="T3"/>
                </a:cxn>
                <a:cxn ang="0">
                  <a:pos x="T4" y="T5"/>
                </a:cxn>
                <a:cxn ang="0">
                  <a:pos x="T6" y="T7"/>
                </a:cxn>
              </a:cxnLst>
              <a:rect l="0" t="0" r="r" b="b"/>
              <a:pathLst>
                <a:path w="5" h="1">
                  <a:moveTo>
                    <a:pt x="2" y="1"/>
                  </a:moveTo>
                  <a:cubicBezTo>
                    <a:pt x="3" y="0"/>
                    <a:pt x="4" y="1"/>
                    <a:pt x="5" y="0"/>
                  </a:cubicBezTo>
                  <a:cubicBezTo>
                    <a:pt x="3" y="0"/>
                    <a:pt x="2" y="1"/>
                    <a:pt x="0" y="1"/>
                  </a:cubicBezTo>
                  <a:cubicBezTo>
                    <a:pt x="0" y="1"/>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6"/>
            <p:cNvSpPr/>
            <p:nvPr/>
          </p:nvSpPr>
          <p:spPr bwMode="auto">
            <a:xfrm>
              <a:off x="3718" y="1634"/>
              <a:ext cx="19" cy="5"/>
            </a:xfrm>
            <a:custGeom>
              <a:avLst/>
              <a:gdLst>
                <a:gd name="T0" fmla="*/ 0 w 4"/>
                <a:gd name="T1" fmla="*/ 1 h 1"/>
                <a:gd name="T2" fmla="*/ 4 w 4"/>
                <a:gd name="T3" fmla="*/ 0 h 1"/>
                <a:gd name="T4" fmla="*/ 0 w 4"/>
                <a:gd name="T5" fmla="*/ 1 h 1"/>
              </a:gdLst>
              <a:ahLst/>
              <a:cxnLst>
                <a:cxn ang="0">
                  <a:pos x="T0" y="T1"/>
                </a:cxn>
                <a:cxn ang="0">
                  <a:pos x="T2" y="T3"/>
                </a:cxn>
                <a:cxn ang="0">
                  <a:pos x="T4" y="T5"/>
                </a:cxn>
              </a:cxnLst>
              <a:rect l="0" t="0" r="r" b="b"/>
              <a:pathLst>
                <a:path w="4" h="1">
                  <a:moveTo>
                    <a:pt x="0" y="1"/>
                  </a:moveTo>
                  <a:cubicBezTo>
                    <a:pt x="1" y="1"/>
                    <a:pt x="3" y="1"/>
                    <a:pt x="4" y="0"/>
                  </a:cubicBezTo>
                  <a:cubicBezTo>
                    <a:pt x="3" y="1"/>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7"/>
            <p:cNvSpPr/>
            <p:nvPr/>
          </p:nvSpPr>
          <p:spPr bwMode="auto">
            <a:xfrm>
              <a:off x="4041" y="1639"/>
              <a:ext cx="9" cy="5"/>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1"/>
                    <a:pt x="2" y="0"/>
                    <a:pt x="2" y="0"/>
                  </a:cubicBezTo>
                  <a:cubicBezTo>
                    <a:pt x="0" y="1"/>
                    <a:pt x="0" y="1"/>
                    <a:pt x="0" y="1"/>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8"/>
            <p:cNvSpPr/>
            <p:nvPr/>
          </p:nvSpPr>
          <p:spPr bwMode="auto">
            <a:xfrm>
              <a:off x="4088" y="1639"/>
              <a:ext cx="9"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0" y="0"/>
                    <a:pt x="0"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9"/>
            <p:cNvSpPr/>
            <p:nvPr/>
          </p:nvSpPr>
          <p:spPr bwMode="auto">
            <a:xfrm>
              <a:off x="4083" y="1639"/>
              <a:ext cx="5" cy="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0"/>
                    <a:pt x="0" y="1"/>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40"/>
            <p:cNvSpPr/>
            <p:nvPr/>
          </p:nvSpPr>
          <p:spPr bwMode="auto">
            <a:xfrm>
              <a:off x="3699" y="1639"/>
              <a:ext cx="5" cy="5"/>
            </a:xfrm>
            <a:custGeom>
              <a:avLst/>
              <a:gdLst>
                <a:gd name="T0" fmla="*/ 1 w 1"/>
                <a:gd name="T1" fmla="*/ 1 h 1"/>
                <a:gd name="T2" fmla="*/ 1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1" y="1"/>
                    <a:pt x="0" y="0"/>
                    <a:pt x="0" y="1"/>
                  </a:cubicBezTo>
                  <a:cubicBezTo>
                    <a:pt x="1"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41"/>
            <p:cNvSpPr/>
            <p:nvPr/>
          </p:nvSpPr>
          <p:spPr bwMode="auto">
            <a:xfrm>
              <a:off x="3685" y="1648"/>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2"/>
            <p:cNvSpPr/>
            <p:nvPr/>
          </p:nvSpPr>
          <p:spPr bwMode="auto">
            <a:xfrm>
              <a:off x="4050" y="1644"/>
              <a:ext cx="5" cy="4"/>
            </a:xfrm>
            <a:custGeom>
              <a:avLst/>
              <a:gdLst>
                <a:gd name="T0" fmla="*/ 5 w 5"/>
                <a:gd name="T1" fmla="*/ 0 h 4"/>
                <a:gd name="T2" fmla="*/ 0 w 5"/>
                <a:gd name="T3" fmla="*/ 4 h 4"/>
                <a:gd name="T4" fmla="*/ 5 w 5"/>
                <a:gd name="T5" fmla="*/ 0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3"/>
            <p:cNvSpPr/>
            <p:nvPr/>
          </p:nvSpPr>
          <p:spPr bwMode="auto">
            <a:xfrm>
              <a:off x="4036" y="1648"/>
              <a:ext cx="10" cy="5"/>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1"/>
                    <a:pt x="2"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4"/>
            <p:cNvSpPr/>
            <p:nvPr/>
          </p:nvSpPr>
          <p:spPr bwMode="auto">
            <a:xfrm>
              <a:off x="3652" y="1653"/>
              <a:ext cx="14" cy="5"/>
            </a:xfrm>
            <a:custGeom>
              <a:avLst/>
              <a:gdLst>
                <a:gd name="T0" fmla="*/ 2 w 3"/>
                <a:gd name="T1" fmla="*/ 0 h 1"/>
                <a:gd name="T2" fmla="*/ 0 w 3"/>
                <a:gd name="T3" fmla="*/ 1 h 1"/>
                <a:gd name="T4" fmla="*/ 1 w 3"/>
                <a:gd name="T5" fmla="*/ 1 h 1"/>
                <a:gd name="T6" fmla="*/ 2 w 3"/>
                <a:gd name="T7" fmla="*/ 0 h 1"/>
              </a:gdLst>
              <a:ahLst/>
              <a:cxnLst>
                <a:cxn ang="0">
                  <a:pos x="T0" y="T1"/>
                </a:cxn>
                <a:cxn ang="0">
                  <a:pos x="T2" y="T3"/>
                </a:cxn>
                <a:cxn ang="0">
                  <a:pos x="T4" y="T5"/>
                </a:cxn>
                <a:cxn ang="0">
                  <a:pos x="T6" y="T7"/>
                </a:cxn>
              </a:cxnLst>
              <a:rect l="0" t="0" r="r" b="b"/>
              <a:pathLst>
                <a:path w="3" h="1">
                  <a:moveTo>
                    <a:pt x="2" y="0"/>
                  </a:moveTo>
                  <a:cubicBezTo>
                    <a:pt x="2" y="0"/>
                    <a:pt x="1" y="1"/>
                    <a:pt x="0" y="1"/>
                  </a:cubicBezTo>
                  <a:cubicBezTo>
                    <a:pt x="1" y="1"/>
                    <a:pt x="1" y="1"/>
                    <a:pt x="1" y="1"/>
                  </a:cubicBezTo>
                  <a:cubicBezTo>
                    <a:pt x="2" y="1"/>
                    <a:pt x="3"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5"/>
            <p:cNvSpPr/>
            <p:nvPr/>
          </p:nvSpPr>
          <p:spPr bwMode="auto">
            <a:xfrm>
              <a:off x="3648" y="1658"/>
              <a:ext cx="4" cy="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6"/>
            <p:cNvSpPr/>
            <p:nvPr/>
          </p:nvSpPr>
          <p:spPr bwMode="auto">
            <a:xfrm>
              <a:off x="4046" y="1658"/>
              <a:ext cx="4" cy="5"/>
            </a:xfrm>
            <a:custGeom>
              <a:avLst/>
              <a:gdLst>
                <a:gd name="T0" fmla="*/ 0 w 4"/>
                <a:gd name="T1" fmla="*/ 5 h 5"/>
                <a:gd name="T2" fmla="*/ 4 w 4"/>
                <a:gd name="T3" fmla="*/ 0 h 5"/>
                <a:gd name="T4" fmla="*/ 0 w 4"/>
                <a:gd name="T5" fmla="*/ 5 h 5"/>
                <a:gd name="T6" fmla="*/ 0 w 4"/>
                <a:gd name="T7" fmla="*/ 5 h 5"/>
              </a:gdLst>
              <a:ahLst/>
              <a:cxnLst>
                <a:cxn ang="0">
                  <a:pos x="T0" y="T1"/>
                </a:cxn>
                <a:cxn ang="0">
                  <a:pos x="T2" y="T3"/>
                </a:cxn>
                <a:cxn ang="0">
                  <a:pos x="T4" y="T5"/>
                </a:cxn>
                <a:cxn ang="0">
                  <a:pos x="T6" y="T7"/>
                </a:cxn>
              </a:cxnLst>
              <a:rect l="0" t="0" r="r" b="b"/>
              <a:pathLst>
                <a:path w="4" h="5">
                  <a:moveTo>
                    <a:pt x="0" y="5"/>
                  </a:moveTo>
                  <a:lnTo>
                    <a:pt x="4" y="0"/>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7"/>
            <p:cNvSpPr/>
            <p:nvPr/>
          </p:nvSpPr>
          <p:spPr bwMode="auto">
            <a:xfrm>
              <a:off x="3713" y="1658"/>
              <a:ext cx="5" cy="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0" y="0"/>
                    <a:pt x="0" y="1"/>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8"/>
            <p:cNvSpPr/>
            <p:nvPr/>
          </p:nvSpPr>
          <p:spPr bwMode="auto">
            <a:xfrm>
              <a:off x="4055" y="1667"/>
              <a:ext cx="0" cy="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9"/>
            <p:cNvSpPr/>
            <p:nvPr/>
          </p:nvSpPr>
          <p:spPr bwMode="auto">
            <a:xfrm>
              <a:off x="4055" y="167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50"/>
            <p:cNvSpPr/>
            <p:nvPr/>
          </p:nvSpPr>
          <p:spPr bwMode="auto">
            <a:xfrm>
              <a:off x="3989" y="1672"/>
              <a:ext cx="10" cy="0"/>
            </a:xfrm>
            <a:custGeom>
              <a:avLst/>
              <a:gdLst>
                <a:gd name="T0" fmla="*/ 10 w 10"/>
                <a:gd name="T1" fmla="*/ 0 w 10"/>
                <a:gd name="T2" fmla="*/ 5 w 10"/>
                <a:gd name="T3" fmla="*/ 10 w 10"/>
              </a:gdLst>
              <a:ahLst/>
              <a:cxnLst>
                <a:cxn ang="0">
                  <a:pos x="T0" y="0"/>
                </a:cxn>
                <a:cxn ang="0">
                  <a:pos x="T1" y="0"/>
                </a:cxn>
                <a:cxn ang="0">
                  <a:pos x="T2" y="0"/>
                </a:cxn>
                <a:cxn ang="0">
                  <a:pos x="T3" y="0"/>
                </a:cxn>
              </a:cxnLst>
              <a:rect l="0" t="0" r="r" b="b"/>
              <a:pathLst>
                <a:path w="10">
                  <a:moveTo>
                    <a:pt x="10" y="0"/>
                  </a:moveTo>
                  <a:lnTo>
                    <a:pt x="0" y="0"/>
                  </a:lnTo>
                  <a:lnTo>
                    <a:pt x="5"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51"/>
            <p:cNvSpPr/>
            <p:nvPr/>
          </p:nvSpPr>
          <p:spPr bwMode="auto">
            <a:xfrm>
              <a:off x="4069" y="1672"/>
              <a:ext cx="5" cy="5"/>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52"/>
            <p:cNvSpPr/>
            <p:nvPr/>
          </p:nvSpPr>
          <p:spPr bwMode="auto">
            <a:xfrm>
              <a:off x="3994" y="1681"/>
              <a:ext cx="9" cy="5"/>
            </a:xfrm>
            <a:custGeom>
              <a:avLst/>
              <a:gdLst>
                <a:gd name="T0" fmla="*/ 1 w 2"/>
                <a:gd name="T1" fmla="*/ 0 h 1"/>
                <a:gd name="T2" fmla="*/ 1 w 2"/>
                <a:gd name="T3" fmla="*/ 0 h 1"/>
                <a:gd name="T4" fmla="*/ 0 w 2"/>
                <a:gd name="T5" fmla="*/ 1 h 1"/>
                <a:gd name="T6" fmla="*/ 1 w 2"/>
                <a:gd name="T7" fmla="*/ 0 h 1"/>
              </a:gdLst>
              <a:ahLst/>
              <a:cxnLst>
                <a:cxn ang="0">
                  <a:pos x="T0" y="T1"/>
                </a:cxn>
                <a:cxn ang="0">
                  <a:pos x="T2" y="T3"/>
                </a:cxn>
                <a:cxn ang="0">
                  <a:pos x="T4" y="T5"/>
                </a:cxn>
                <a:cxn ang="0">
                  <a:pos x="T6" y="T7"/>
                </a:cxn>
              </a:cxnLst>
              <a:rect l="0" t="0" r="r" b="b"/>
              <a:pathLst>
                <a:path w="2" h="1">
                  <a:moveTo>
                    <a:pt x="1" y="0"/>
                  </a:moveTo>
                  <a:cubicBezTo>
                    <a:pt x="1" y="0"/>
                    <a:pt x="1" y="0"/>
                    <a:pt x="1" y="0"/>
                  </a:cubicBezTo>
                  <a:cubicBezTo>
                    <a:pt x="1" y="1"/>
                    <a:pt x="0" y="1"/>
                    <a:pt x="0" y="1"/>
                  </a:cubicBezTo>
                  <a:cubicBezTo>
                    <a:pt x="0" y="1"/>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3"/>
            <p:cNvSpPr/>
            <p:nvPr/>
          </p:nvSpPr>
          <p:spPr bwMode="auto">
            <a:xfrm>
              <a:off x="4106" y="1681"/>
              <a:ext cx="5" cy="5"/>
            </a:xfrm>
            <a:custGeom>
              <a:avLst/>
              <a:gdLst>
                <a:gd name="T0" fmla="*/ 0 w 5"/>
                <a:gd name="T1" fmla="*/ 5 h 5"/>
                <a:gd name="T2" fmla="*/ 5 w 5"/>
                <a:gd name="T3" fmla="*/ 0 h 5"/>
                <a:gd name="T4" fmla="*/ 0 w 5"/>
                <a:gd name="T5" fmla="*/ 0 h 5"/>
                <a:gd name="T6" fmla="*/ 0 w 5"/>
                <a:gd name="T7" fmla="*/ 5 h 5"/>
              </a:gdLst>
              <a:ahLst/>
              <a:cxnLst>
                <a:cxn ang="0">
                  <a:pos x="T0" y="T1"/>
                </a:cxn>
                <a:cxn ang="0">
                  <a:pos x="T2" y="T3"/>
                </a:cxn>
                <a:cxn ang="0">
                  <a:pos x="T4" y="T5"/>
                </a:cxn>
                <a:cxn ang="0">
                  <a:pos x="T6" y="T7"/>
                </a:cxn>
              </a:cxnLst>
              <a:rect l="0" t="0" r="r" b="b"/>
              <a:pathLst>
                <a:path w="5" h="5">
                  <a:moveTo>
                    <a:pt x="0" y="5"/>
                  </a:moveTo>
                  <a:lnTo>
                    <a:pt x="5" y="0"/>
                  </a:lnTo>
                  <a:lnTo>
                    <a:pt x="0"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4"/>
            <p:cNvSpPr/>
            <p:nvPr/>
          </p:nvSpPr>
          <p:spPr bwMode="auto">
            <a:xfrm>
              <a:off x="4083" y="1691"/>
              <a:ext cx="42" cy="9"/>
            </a:xfrm>
            <a:custGeom>
              <a:avLst/>
              <a:gdLst>
                <a:gd name="T0" fmla="*/ 4 w 9"/>
                <a:gd name="T1" fmla="*/ 1 h 2"/>
                <a:gd name="T2" fmla="*/ 0 w 9"/>
                <a:gd name="T3" fmla="*/ 2 h 2"/>
                <a:gd name="T4" fmla="*/ 3 w 9"/>
                <a:gd name="T5" fmla="*/ 2 h 2"/>
                <a:gd name="T6" fmla="*/ 7 w 9"/>
                <a:gd name="T7" fmla="*/ 1 h 2"/>
                <a:gd name="T8" fmla="*/ 9 w 9"/>
                <a:gd name="T9" fmla="*/ 0 h 2"/>
                <a:gd name="T10" fmla="*/ 4 w 9"/>
                <a:gd name="T11" fmla="*/ 1 h 2"/>
              </a:gdLst>
              <a:ahLst/>
              <a:cxnLst>
                <a:cxn ang="0">
                  <a:pos x="T0" y="T1"/>
                </a:cxn>
                <a:cxn ang="0">
                  <a:pos x="T2" y="T3"/>
                </a:cxn>
                <a:cxn ang="0">
                  <a:pos x="T4" y="T5"/>
                </a:cxn>
                <a:cxn ang="0">
                  <a:pos x="T6" y="T7"/>
                </a:cxn>
                <a:cxn ang="0">
                  <a:pos x="T8" y="T9"/>
                </a:cxn>
                <a:cxn ang="0">
                  <a:pos x="T10" y="T11"/>
                </a:cxn>
              </a:cxnLst>
              <a:rect l="0" t="0" r="r" b="b"/>
              <a:pathLst>
                <a:path w="9" h="2">
                  <a:moveTo>
                    <a:pt x="4" y="1"/>
                  </a:moveTo>
                  <a:cubicBezTo>
                    <a:pt x="3" y="1"/>
                    <a:pt x="2" y="2"/>
                    <a:pt x="0" y="2"/>
                  </a:cubicBezTo>
                  <a:cubicBezTo>
                    <a:pt x="1" y="2"/>
                    <a:pt x="2" y="2"/>
                    <a:pt x="3" y="2"/>
                  </a:cubicBezTo>
                  <a:cubicBezTo>
                    <a:pt x="4" y="2"/>
                    <a:pt x="5" y="1"/>
                    <a:pt x="7" y="1"/>
                  </a:cubicBezTo>
                  <a:cubicBezTo>
                    <a:pt x="7" y="1"/>
                    <a:pt x="9" y="1"/>
                    <a:pt x="9" y="0"/>
                  </a:cubicBezTo>
                  <a:cubicBezTo>
                    <a:pt x="7" y="1"/>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55"/>
            <p:cNvSpPr/>
            <p:nvPr/>
          </p:nvSpPr>
          <p:spPr bwMode="auto">
            <a:xfrm>
              <a:off x="3999" y="1681"/>
              <a:ext cx="79" cy="29"/>
            </a:xfrm>
            <a:custGeom>
              <a:avLst/>
              <a:gdLst>
                <a:gd name="T0" fmla="*/ 17 w 17"/>
                <a:gd name="T1" fmla="*/ 5 h 6"/>
                <a:gd name="T2" fmla="*/ 15 w 17"/>
                <a:gd name="T3" fmla="*/ 5 h 6"/>
                <a:gd name="T4" fmla="*/ 16 w 17"/>
                <a:gd name="T5" fmla="*/ 1 h 6"/>
                <a:gd name="T6" fmla="*/ 13 w 17"/>
                <a:gd name="T7" fmla="*/ 3 h 6"/>
                <a:gd name="T8" fmla="*/ 12 w 17"/>
                <a:gd name="T9" fmla="*/ 2 h 6"/>
                <a:gd name="T10" fmla="*/ 5 w 17"/>
                <a:gd name="T11" fmla="*/ 3 h 6"/>
                <a:gd name="T12" fmla="*/ 0 w 17"/>
                <a:gd name="T13" fmla="*/ 6 h 6"/>
                <a:gd name="T14" fmla="*/ 4 w 17"/>
                <a:gd name="T15" fmla="*/ 5 h 6"/>
                <a:gd name="T16" fmla="*/ 8 w 17"/>
                <a:gd name="T17" fmla="*/ 4 h 6"/>
                <a:gd name="T18" fmla="*/ 7 w 17"/>
                <a:gd name="T19" fmla="*/ 4 h 6"/>
                <a:gd name="T20" fmla="*/ 12 w 17"/>
                <a:gd name="T21" fmla="*/ 3 h 6"/>
                <a:gd name="T22" fmla="*/ 9 w 17"/>
                <a:gd name="T23" fmla="*/ 4 h 6"/>
                <a:gd name="T24" fmla="*/ 14 w 17"/>
                <a:gd name="T25" fmla="*/ 3 h 6"/>
                <a:gd name="T26" fmla="*/ 14 w 17"/>
                <a:gd name="T27" fmla="*/ 6 h 6"/>
                <a:gd name="T28" fmla="*/ 16 w 17"/>
                <a:gd name="T29" fmla="*/ 5 h 6"/>
                <a:gd name="T30" fmla="*/ 16 w 17"/>
                <a:gd name="T31" fmla="*/ 6 h 6"/>
                <a:gd name="T32" fmla="*/ 17 w 17"/>
                <a:gd name="T3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6">
                  <a:moveTo>
                    <a:pt x="17" y="5"/>
                  </a:moveTo>
                  <a:cubicBezTo>
                    <a:pt x="16" y="5"/>
                    <a:pt x="16" y="5"/>
                    <a:pt x="15" y="5"/>
                  </a:cubicBezTo>
                  <a:cubicBezTo>
                    <a:pt x="15" y="4"/>
                    <a:pt x="16" y="2"/>
                    <a:pt x="16" y="1"/>
                  </a:cubicBezTo>
                  <a:cubicBezTo>
                    <a:pt x="15" y="0"/>
                    <a:pt x="14" y="3"/>
                    <a:pt x="13" y="3"/>
                  </a:cubicBezTo>
                  <a:cubicBezTo>
                    <a:pt x="12" y="2"/>
                    <a:pt x="12" y="2"/>
                    <a:pt x="12" y="2"/>
                  </a:cubicBezTo>
                  <a:cubicBezTo>
                    <a:pt x="10" y="2"/>
                    <a:pt x="7" y="4"/>
                    <a:pt x="5" y="3"/>
                  </a:cubicBezTo>
                  <a:cubicBezTo>
                    <a:pt x="3" y="5"/>
                    <a:pt x="1" y="5"/>
                    <a:pt x="0" y="6"/>
                  </a:cubicBezTo>
                  <a:cubicBezTo>
                    <a:pt x="4" y="5"/>
                    <a:pt x="4" y="5"/>
                    <a:pt x="4" y="5"/>
                  </a:cubicBezTo>
                  <a:cubicBezTo>
                    <a:pt x="5" y="3"/>
                    <a:pt x="7" y="6"/>
                    <a:pt x="8" y="4"/>
                  </a:cubicBezTo>
                  <a:cubicBezTo>
                    <a:pt x="8" y="5"/>
                    <a:pt x="8" y="4"/>
                    <a:pt x="7" y="4"/>
                  </a:cubicBezTo>
                  <a:cubicBezTo>
                    <a:pt x="9" y="3"/>
                    <a:pt x="10" y="2"/>
                    <a:pt x="12" y="3"/>
                  </a:cubicBezTo>
                  <a:cubicBezTo>
                    <a:pt x="9" y="4"/>
                    <a:pt x="9" y="4"/>
                    <a:pt x="9" y="4"/>
                  </a:cubicBezTo>
                  <a:cubicBezTo>
                    <a:pt x="11" y="4"/>
                    <a:pt x="12" y="4"/>
                    <a:pt x="14" y="3"/>
                  </a:cubicBezTo>
                  <a:cubicBezTo>
                    <a:pt x="16" y="3"/>
                    <a:pt x="14" y="5"/>
                    <a:pt x="14" y="6"/>
                  </a:cubicBezTo>
                  <a:cubicBezTo>
                    <a:pt x="15" y="6"/>
                    <a:pt x="15" y="5"/>
                    <a:pt x="16" y="5"/>
                  </a:cubicBezTo>
                  <a:cubicBezTo>
                    <a:pt x="16" y="6"/>
                    <a:pt x="16" y="6"/>
                    <a:pt x="16" y="6"/>
                  </a:cubicBezTo>
                  <a:cubicBezTo>
                    <a:pt x="16" y="6"/>
                    <a:pt x="17" y="5"/>
                    <a:pt x="1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56"/>
            <p:cNvSpPr/>
            <p:nvPr/>
          </p:nvSpPr>
          <p:spPr bwMode="auto">
            <a:xfrm>
              <a:off x="4074" y="1686"/>
              <a:ext cx="14" cy="10"/>
            </a:xfrm>
            <a:custGeom>
              <a:avLst/>
              <a:gdLst>
                <a:gd name="T0" fmla="*/ 0 w 3"/>
                <a:gd name="T1" fmla="*/ 1 h 2"/>
                <a:gd name="T2" fmla="*/ 3 w 3"/>
                <a:gd name="T3" fmla="*/ 0 h 2"/>
                <a:gd name="T4" fmla="*/ 0 w 3"/>
                <a:gd name="T5" fmla="*/ 1 h 2"/>
              </a:gdLst>
              <a:ahLst/>
              <a:cxnLst>
                <a:cxn ang="0">
                  <a:pos x="T0" y="T1"/>
                </a:cxn>
                <a:cxn ang="0">
                  <a:pos x="T2" y="T3"/>
                </a:cxn>
                <a:cxn ang="0">
                  <a:pos x="T4" y="T5"/>
                </a:cxn>
              </a:cxnLst>
              <a:rect l="0" t="0" r="r" b="b"/>
              <a:pathLst>
                <a:path w="3" h="2">
                  <a:moveTo>
                    <a:pt x="0" y="1"/>
                  </a:moveTo>
                  <a:cubicBezTo>
                    <a:pt x="1" y="2"/>
                    <a:pt x="2" y="1"/>
                    <a:pt x="3" y="0"/>
                  </a:cubicBezTo>
                  <a:cubicBezTo>
                    <a:pt x="2"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57"/>
            <p:cNvSpPr/>
            <p:nvPr/>
          </p:nvSpPr>
          <p:spPr bwMode="auto">
            <a:xfrm>
              <a:off x="3975" y="1691"/>
              <a:ext cx="5"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1" y="0"/>
                    <a:pt x="1" y="0"/>
                    <a:pt x="1"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8"/>
            <p:cNvSpPr/>
            <p:nvPr/>
          </p:nvSpPr>
          <p:spPr bwMode="auto">
            <a:xfrm>
              <a:off x="3961" y="1700"/>
              <a:ext cx="0" cy="5"/>
            </a:xfrm>
            <a:custGeom>
              <a:avLst/>
              <a:gdLst>
                <a:gd name="T0" fmla="*/ 0 h 5"/>
                <a:gd name="T1" fmla="*/ 0 h 5"/>
                <a:gd name="T2" fmla="*/ 5 h 5"/>
                <a:gd name="T3" fmla="*/ 0 h 5"/>
              </a:gdLst>
              <a:ahLst/>
              <a:cxnLst>
                <a:cxn ang="0">
                  <a:pos x="0" y="T0"/>
                </a:cxn>
                <a:cxn ang="0">
                  <a:pos x="0" y="T1"/>
                </a:cxn>
                <a:cxn ang="0">
                  <a:pos x="0" y="T2"/>
                </a:cxn>
                <a:cxn ang="0">
                  <a:pos x="0" y="T3"/>
                </a:cxn>
              </a:cxnLst>
              <a:rect l="0" t="0" r="r" b="b"/>
              <a:pathLst>
                <a:path h="5">
                  <a:moveTo>
                    <a:pt x="0" y="0"/>
                  </a:moveTo>
                  <a:lnTo>
                    <a:pt x="0" y="0"/>
                  </a:lnTo>
                  <a:lnTo>
                    <a:pt x="0" y="5"/>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59"/>
            <p:cNvSpPr/>
            <p:nvPr/>
          </p:nvSpPr>
          <p:spPr bwMode="auto">
            <a:xfrm>
              <a:off x="3493" y="1705"/>
              <a:ext cx="24" cy="14"/>
            </a:xfrm>
            <a:custGeom>
              <a:avLst/>
              <a:gdLst>
                <a:gd name="T0" fmla="*/ 4 w 5"/>
                <a:gd name="T1" fmla="*/ 0 h 3"/>
                <a:gd name="T2" fmla="*/ 0 w 5"/>
                <a:gd name="T3" fmla="*/ 3 h 3"/>
                <a:gd name="T4" fmla="*/ 5 w 5"/>
                <a:gd name="T5" fmla="*/ 0 h 3"/>
                <a:gd name="T6" fmla="*/ 4 w 5"/>
                <a:gd name="T7" fmla="*/ 0 h 3"/>
              </a:gdLst>
              <a:ahLst/>
              <a:cxnLst>
                <a:cxn ang="0">
                  <a:pos x="T0" y="T1"/>
                </a:cxn>
                <a:cxn ang="0">
                  <a:pos x="T2" y="T3"/>
                </a:cxn>
                <a:cxn ang="0">
                  <a:pos x="T4" y="T5"/>
                </a:cxn>
                <a:cxn ang="0">
                  <a:pos x="T6" y="T7"/>
                </a:cxn>
              </a:cxnLst>
              <a:rect l="0" t="0" r="r" b="b"/>
              <a:pathLst>
                <a:path w="5" h="3">
                  <a:moveTo>
                    <a:pt x="4" y="0"/>
                  </a:moveTo>
                  <a:cubicBezTo>
                    <a:pt x="0" y="3"/>
                    <a:pt x="0" y="3"/>
                    <a:pt x="0" y="3"/>
                  </a:cubicBezTo>
                  <a:cubicBezTo>
                    <a:pt x="1" y="2"/>
                    <a:pt x="3" y="1"/>
                    <a:pt x="5" y="0"/>
                  </a:cubicBez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60"/>
            <p:cNvSpPr/>
            <p:nvPr/>
          </p:nvSpPr>
          <p:spPr bwMode="auto">
            <a:xfrm>
              <a:off x="4022" y="1705"/>
              <a:ext cx="5" cy="5"/>
            </a:xfrm>
            <a:custGeom>
              <a:avLst/>
              <a:gdLst>
                <a:gd name="T0" fmla="*/ 5 w 5"/>
                <a:gd name="T1" fmla="*/ 0 h 5"/>
                <a:gd name="T2" fmla="*/ 0 w 5"/>
                <a:gd name="T3" fmla="*/ 5 h 5"/>
                <a:gd name="T4" fmla="*/ 5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5"/>
                  </a:lnTo>
                  <a:lnTo>
                    <a:pt x="5" y="5"/>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0" name="Freeform 61"/>
            <p:cNvSpPr>
              <a:spLocks noEditPoints="1"/>
            </p:cNvSpPr>
            <p:nvPr/>
          </p:nvSpPr>
          <p:spPr bwMode="auto">
            <a:xfrm>
              <a:off x="4013" y="1705"/>
              <a:ext cx="98" cy="38"/>
            </a:xfrm>
            <a:custGeom>
              <a:avLst/>
              <a:gdLst>
                <a:gd name="T0" fmla="*/ 21 w 21"/>
                <a:gd name="T1" fmla="*/ 1 h 8"/>
                <a:gd name="T2" fmla="*/ 19 w 21"/>
                <a:gd name="T3" fmla="*/ 2 h 8"/>
                <a:gd name="T4" fmla="*/ 18 w 21"/>
                <a:gd name="T5" fmla="*/ 1 h 8"/>
                <a:gd name="T6" fmla="*/ 16 w 21"/>
                <a:gd name="T7" fmla="*/ 3 h 8"/>
                <a:gd name="T8" fmla="*/ 15 w 21"/>
                <a:gd name="T9" fmla="*/ 2 h 8"/>
                <a:gd name="T10" fmla="*/ 11 w 21"/>
                <a:gd name="T11" fmla="*/ 3 h 8"/>
                <a:gd name="T12" fmla="*/ 11 w 21"/>
                <a:gd name="T13" fmla="*/ 2 h 8"/>
                <a:gd name="T14" fmla="*/ 11 w 21"/>
                <a:gd name="T15" fmla="*/ 4 h 8"/>
                <a:gd name="T16" fmla="*/ 13 w 21"/>
                <a:gd name="T17" fmla="*/ 4 h 8"/>
                <a:gd name="T18" fmla="*/ 12 w 21"/>
                <a:gd name="T19" fmla="*/ 5 h 8"/>
                <a:gd name="T20" fmla="*/ 9 w 21"/>
                <a:gd name="T21" fmla="*/ 5 h 8"/>
                <a:gd name="T22" fmla="*/ 8 w 21"/>
                <a:gd name="T23" fmla="*/ 3 h 8"/>
                <a:gd name="T24" fmla="*/ 6 w 21"/>
                <a:gd name="T25" fmla="*/ 5 h 8"/>
                <a:gd name="T26" fmla="*/ 2 w 21"/>
                <a:gd name="T27" fmla="*/ 6 h 8"/>
                <a:gd name="T28" fmla="*/ 0 w 21"/>
                <a:gd name="T29" fmla="*/ 7 h 8"/>
                <a:gd name="T30" fmla="*/ 0 w 21"/>
                <a:gd name="T31" fmla="*/ 7 h 8"/>
                <a:gd name="T32" fmla="*/ 3 w 21"/>
                <a:gd name="T33" fmla="*/ 6 h 8"/>
                <a:gd name="T34" fmla="*/ 10 w 21"/>
                <a:gd name="T35" fmla="*/ 6 h 8"/>
                <a:gd name="T36" fmla="*/ 10 w 21"/>
                <a:gd name="T37" fmla="*/ 6 h 8"/>
                <a:gd name="T38" fmla="*/ 13 w 21"/>
                <a:gd name="T39" fmla="*/ 6 h 8"/>
                <a:gd name="T40" fmla="*/ 12 w 21"/>
                <a:gd name="T41" fmla="*/ 7 h 8"/>
                <a:gd name="T42" fmla="*/ 15 w 21"/>
                <a:gd name="T43" fmla="*/ 5 h 8"/>
                <a:gd name="T44" fmla="*/ 15 w 21"/>
                <a:gd name="T45" fmla="*/ 5 h 8"/>
                <a:gd name="T46" fmla="*/ 17 w 21"/>
                <a:gd name="T47" fmla="*/ 4 h 8"/>
                <a:gd name="T48" fmla="*/ 21 w 21"/>
                <a:gd name="T49" fmla="*/ 2 h 8"/>
                <a:gd name="T50" fmla="*/ 20 w 21"/>
                <a:gd name="T51" fmla="*/ 1 h 8"/>
                <a:gd name="T52" fmla="*/ 21 w 21"/>
                <a:gd name="T53" fmla="*/ 1 h 8"/>
                <a:gd name="T54" fmla="*/ 12 w 21"/>
                <a:gd name="T55" fmla="*/ 5 h 8"/>
                <a:gd name="T56" fmla="*/ 14 w 21"/>
                <a:gd name="T57" fmla="*/ 4 h 8"/>
                <a:gd name="T58" fmla="*/ 12 w 21"/>
                <a:gd name="T5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8">
                  <a:moveTo>
                    <a:pt x="21" y="1"/>
                  </a:moveTo>
                  <a:cubicBezTo>
                    <a:pt x="20" y="0"/>
                    <a:pt x="20" y="1"/>
                    <a:pt x="19" y="2"/>
                  </a:cubicBezTo>
                  <a:cubicBezTo>
                    <a:pt x="19" y="1"/>
                    <a:pt x="19" y="1"/>
                    <a:pt x="18" y="1"/>
                  </a:cubicBezTo>
                  <a:cubicBezTo>
                    <a:pt x="18" y="3"/>
                    <a:pt x="16" y="2"/>
                    <a:pt x="16" y="3"/>
                  </a:cubicBezTo>
                  <a:cubicBezTo>
                    <a:pt x="15" y="2"/>
                    <a:pt x="15" y="2"/>
                    <a:pt x="15" y="2"/>
                  </a:cubicBezTo>
                  <a:cubicBezTo>
                    <a:pt x="14" y="2"/>
                    <a:pt x="13" y="5"/>
                    <a:pt x="11" y="3"/>
                  </a:cubicBezTo>
                  <a:cubicBezTo>
                    <a:pt x="11" y="3"/>
                    <a:pt x="11" y="2"/>
                    <a:pt x="11" y="2"/>
                  </a:cubicBezTo>
                  <a:cubicBezTo>
                    <a:pt x="11" y="3"/>
                    <a:pt x="11" y="3"/>
                    <a:pt x="11" y="4"/>
                  </a:cubicBezTo>
                  <a:cubicBezTo>
                    <a:pt x="13" y="4"/>
                    <a:pt x="13" y="4"/>
                    <a:pt x="13" y="4"/>
                  </a:cubicBezTo>
                  <a:cubicBezTo>
                    <a:pt x="13" y="4"/>
                    <a:pt x="12" y="4"/>
                    <a:pt x="12" y="5"/>
                  </a:cubicBezTo>
                  <a:cubicBezTo>
                    <a:pt x="11" y="5"/>
                    <a:pt x="10" y="5"/>
                    <a:pt x="9" y="5"/>
                  </a:cubicBezTo>
                  <a:cubicBezTo>
                    <a:pt x="8" y="3"/>
                    <a:pt x="8" y="3"/>
                    <a:pt x="8" y="3"/>
                  </a:cubicBezTo>
                  <a:cubicBezTo>
                    <a:pt x="7" y="3"/>
                    <a:pt x="7" y="6"/>
                    <a:pt x="6" y="5"/>
                  </a:cubicBezTo>
                  <a:cubicBezTo>
                    <a:pt x="5" y="7"/>
                    <a:pt x="3" y="5"/>
                    <a:pt x="2" y="6"/>
                  </a:cubicBezTo>
                  <a:cubicBezTo>
                    <a:pt x="0" y="5"/>
                    <a:pt x="1" y="8"/>
                    <a:pt x="0" y="7"/>
                  </a:cubicBezTo>
                  <a:cubicBezTo>
                    <a:pt x="0" y="7"/>
                    <a:pt x="0" y="7"/>
                    <a:pt x="0" y="7"/>
                  </a:cubicBezTo>
                  <a:cubicBezTo>
                    <a:pt x="1" y="7"/>
                    <a:pt x="2" y="7"/>
                    <a:pt x="3" y="6"/>
                  </a:cubicBezTo>
                  <a:cubicBezTo>
                    <a:pt x="5" y="7"/>
                    <a:pt x="7" y="6"/>
                    <a:pt x="10" y="6"/>
                  </a:cubicBezTo>
                  <a:cubicBezTo>
                    <a:pt x="10" y="6"/>
                    <a:pt x="10" y="6"/>
                    <a:pt x="10" y="6"/>
                  </a:cubicBezTo>
                  <a:cubicBezTo>
                    <a:pt x="10" y="6"/>
                    <a:pt x="12" y="6"/>
                    <a:pt x="13" y="6"/>
                  </a:cubicBezTo>
                  <a:cubicBezTo>
                    <a:pt x="12" y="7"/>
                    <a:pt x="12" y="7"/>
                    <a:pt x="12" y="7"/>
                  </a:cubicBezTo>
                  <a:cubicBezTo>
                    <a:pt x="13" y="8"/>
                    <a:pt x="13" y="4"/>
                    <a:pt x="15" y="5"/>
                  </a:cubicBezTo>
                  <a:cubicBezTo>
                    <a:pt x="15" y="5"/>
                    <a:pt x="15" y="5"/>
                    <a:pt x="15" y="5"/>
                  </a:cubicBezTo>
                  <a:cubicBezTo>
                    <a:pt x="16" y="5"/>
                    <a:pt x="16" y="3"/>
                    <a:pt x="17" y="4"/>
                  </a:cubicBezTo>
                  <a:cubicBezTo>
                    <a:pt x="18" y="2"/>
                    <a:pt x="20" y="3"/>
                    <a:pt x="21" y="2"/>
                  </a:cubicBezTo>
                  <a:cubicBezTo>
                    <a:pt x="20" y="1"/>
                    <a:pt x="20" y="1"/>
                    <a:pt x="20" y="1"/>
                  </a:cubicBezTo>
                  <a:lnTo>
                    <a:pt x="21" y="1"/>
                  </a:lnTo>
                  <a:close/>
                  <a:moveTo>
                    <a:pt x="12" y="5"/>
                  </a:moveTo>
                  <a:cubicBezTo>
                    <a:pt x="13" y="4"/>
                    <a:pt x="13" y="4"/>
                    <a:pt x="14" y="4"/>
                  </a:cubicBezTo>
                  <a:cubicBezTo>
                    <a:pt x="13" y="4"/>
                    <a:pt x="13" y="5"/>
                    <a:pt x="1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1" name="Freeform 62"/>
            <p:cNvSpPr/>
            <p:nvPr/>
          </p:nvSpPr>
          <p:spPr bwMode="auto">
            <a:xfrm>
              <a:off x="4064" y="1714"/>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2" name="Freeform 63"/>
            <p:cNvSpPr/>
            <p:nvPr/>
          </p:nvSpPr>
          <p:spPr bwMode="auto">
            <a:xfrm>
              <a:off x="3704" y="1710"/>
              <a:ext cx="9" cy="4"/>
            </a:xfrm>
            <a:custGeom>
              <a:avLst/>
              <a:gdLst>
                <a:gd name="T0" fmla="*/ 2 w 2"/>
                <a:gd name="T1" fmla="*/ 0 h 1"/>
                <a:gd name="T2" fmla="*/ 0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0"/>
                    <a:pt x="0" y="1"/>
                  </a:cubicBezTo>
                  <a:cubicBezTo>
                    <a:pt x="1" y="1"/>
                    <a:pt x="1"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3" name="Freeform 64"/>
            <p:cNvSpPr/>
            <p:nvPr/>
          </p:nvSpPr>
          <p:spPr bwMode="auto">
            <a:xfrm>
              <a:off x="4046" y="1710"/>
              <a:ext cx="9" cy="4"/>
            </a:xfrm>
            <a:custGeom>
              <a:avLst/>
              <a:gdLst>
                <a:gd name="T0" fmla="*/ 9 w 9"/>
                <a:gd name="T1" fmla="*/ 0 h 4"/>
                <a:gd name="T2" fmla="*/ 4 w 9"/>
                <a:gd name="T3" fmla="*/ 0 h 4"/>
                <a:gd name="T4" fmla="*/ 0 w 9"/>
                <a:gd name="T5" fmla="*/ 4 h 4"/>
                <a:gd name="T6" fmla="*/ 9 w 9"/>
                <a:gd name="T7" fmla="*/ 0 h 4"/>
              </a:gdLst>
              <a:ahLst/>
              <a:cxnLst>
                <a:cxn ang="0">
                  <a:pos x="T0" y="T1"/>
                </a:cxn>
                <a:cxn ang="0">
                  <a:pos x="T2" y="T3"/>
                </a:cxn>
                <a:cxn ang="0">
                  <a:pos x="T4" y="T5"/>
                </a:cxn>
                <a:cxn ang="0">
                  <a:pos x="T6" y="T7"/>
                </a:cxn>
              </a:cxnLst>
              <a:rect l="0" t="0" r="r" b="b"/>
              <a:pathLst>
                <a:path w="9" h="4">
                  <a:moveTo>
                    <a:pt x="9" y="0"/>
                  </a:moveTo>
                  <a:lnTo>
                    <a:pt x="4" y="0"/>
                  </a:lnTo>
                  <a:lnTo>
                    <a:pt x="0" y="4"/>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4" name="Freeform 65"/>
            <p:cNvSpPr/>
            <p:nvPr/>
          </p:nvSpPr>
          <p:spPr bwMode="auto">
            <a:xfrm>
              <a:off x="3826" y="1719"/>
              <a:ext cx="4" cy="5"/>
            </a:xfrm>
            <a:custGeom>
              <a:avLst/>
              <a:gdLst>
                <a:gd name="T0" fmla="*/ 0 w 4"/>
                <a:gd name="T1" fmla="*/ 5 h 5"/>
                <a:gd name="T2" fmla="*/ 4 w 4"/>
                <a:gd name="T3" fmla="*/ 0 h 5"/>
                <a:gd name="T4" fmla="*/ 0 w 4"/>
                <a:gd name="T5" fmla="*/ 0 h 5"/>
                <a:gd name="T6" fmla="*/ 0 w 4"/>
                <a:gd name="T7" fmla="*/ 5 h 5"/>
              </a:gdLst>
              <a:ahLst/>
              <a:cxnLst>
                <a:cxn ang="0">
                  <a:pos x="T0" y="T1"/>
                </a:cxn>
                <a:cxn ang="0">
                  <a:pos x="T2" y="T3"/>
                </a:cxn>
                <a:cxn ang="0">
                  <a:pos x="T4" y="T5"/>
                </a:cxn>
                <a:cxn ang="0">
                  <a:pos x="T6" y="T7"/>
                </a:cxn>
              </a:cxnLst>
              <a:rect l="0" t="0" r="r" b="b"/>
              <a:pathLst>
                <a:path w="4" h="5">
                  <a:moveTo>
                    <a:pt x="0" y="5"/>
                  </a:moveTo>
                  <a:lnTo>
                    <a:pt x="4" y="0"/>
                  </a:lnTo>
                  <a:lnTo>
                    <a:pt x="0"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5" name="Freeform 66"/>
            <p:cNvSpPr/>
            <p:nvPr/>
          </p:nvSpPr>
          <p:spPr bwMode="auto">
            <a:xfrm>
              <a:off x="4078" y="1728"/>
              <a:ext cx="24" cy="10"/>
            </a:xfrm>
            <a:custGeom>
              <a:avLst/>
              <a:gdLst>
                <a:gd name="T0" fmla="*/ 0 w 5"/>
                <a:gd name="T1" fmla="*/ 2 h 2"/>
                <a:gd name="T2" fmla="*/ 0 w 5"/>
                <a:gd name="T3" fmla="*/ 2 h 2"/>
                <a:gd name="T4" fmla="*/ 5 w 5"/>
                <a:gd name="T5" fmla="*/ 0 h 2"/>
                <a:gd name="T6" fmla="*/ 0 w 5"/>
                <a:gd name="T7" fmla="*/ 2 h 2"/>
              </a:gdLst>
              <a:ahLst/>
              <a:cxnLst>
                <a:cxn ang="0">
                  <a:pos x="T0" y="T1"/>
                </a:cxn>
                <a:cxn ang="0">
                  <a:pos x="T2" y="T3"/>
                </a:cxn>
                <a:cxn ang="0">
                  <a:pos x="T4" y="T5"/>
                </a:cxn>
                <a:cxn ang="0">
                  <a:pos x="T6" y="T7"/>
                </a:cxn>
              </a:cxnLst>
              <a:rect l="0" t="0" r="r" b="b"/>
              <a:pathLst>
                <a:path w="5" h="2">
                  <a:moveTo>
                    <a:pt x="0" y="2"/>
                  </a:moveTo>
                  <a:cubicBezTo>
                    <a:pt x="0" y="2"/>
                    <a:pt x="0" y="2"/>
                    <a:pt x="0" y="2"/>
                  </a:cubicBezTo>
                  <a:cubicBezTo>
                    <a:pt x="2" y="1"/>
                    <a:pt x="4" y="2"/>
                    <a:pt x="5" y="0"/>
                  </a:cubicBezTo>
                  <a:cubicBezTo>
                    <a:pt x="3"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6" name="Freeform 67"/>
            <p:cNvSpPr/>
            <p:nvPr/>
          </p:nvSpPr>
          <p:spPr bwMode="auto">
            <a:xfrm>
              <a:off x="4031" y="1733"/>
              <a:ext cx="19" cy="10"/>
            </a:xfrm>
            <a:custGeom>
              <a:avLst/>
              <a:gdLst>
                <a:gd name="T0" fmla="*/ 3 w 4"/>
                <a:gd name="T1" fmla="*/ 1 h 2"/>
                <a:gd name="T2" fmla="*/ 0 w 4"/>
                <a:gd name="T3" fmla="*/ 2 h 2"/>
                <a:gd name="T4" fmla="*/ 4 w 4"/>
                <a:gd name="T5" fmla="*/ 1 h 2"/>
                <a:gd name="T6" fmla="*/ 3 w 4"/>
                <a:gd name="T7" fmla="*/ 1 h 2"/>
              </a:gdLst>
              <a:ahLst/>
              <a:cxnLst>
                <a:cxn ang="0">
                  <a:pos x="T0" y="T1"/>
                </a:cxn>
                <a:cxn ang="0">
                  <a:pos x="T2" y="T3"/>
                </a:cxn>
                <a:cxn ang="0">
                  <a:pos x="T4" y="T5"/>
                </a:cxn>
                <a:cxn ang="0">
                  <a:pos x="T6" y="T7"/>
                </a:cxn>
              </a:cxnLst>
              <a:rect l="0" t="0" r="r" b="b"/>
              <a:pathLst>
                <a:path w="4" h="2">
                  <a:moveTo>
                    <a:pt x="3" y="1"/>
                  </a:moveTo>
                  <a:cubicBezTo>
                    <a:pt x="2" y="1"/>
                    <a:pt x="1" y="1"/>
                    <a:pt x="0" y="2"/>
                  </a:cubicBezTo>
                  <a:cubicBezTo>
                    <a:pt x="2" y="2"/>
                    <a:pt x="3" y="1"/>
                    <a:pt x="4" y="1"/>
                  </a:cubicBezTo>
                  <a:cubicBezTo>
                    <a:pt x="4" y="1"/>
                    <a:pt x="3"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7" name="Freeform 68"/>
            <p:cNvSpPr/>
            <p:nvPr/>
          </p:nvSpPr>
          <p:spPr bwMode="auto">
            <a:xfrm>
              <a:off x="4050" y="1738"/>
              <a:ext cx="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0"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8" name="Freeform 69"/>
            <p:cNvSpPr/>
            <p:nvPr/>
          </p:nvSpPr>
          <p:spPr bwMode="auto">
            <a:xfrm>
              <a:off x="3442" y="1743"/>
              <a:ext cx="14" cy="9"/>
            </a:xfrm>
            <a:custGeom>
              <a:avLst/>
              <a:gdLst>
                <a:gd name="T0" fmla="*/ 0 w 3"/>
                <a:gd name="T1" fmla="*/ 2 h 2"/>
                <a:gd name="T2" fmla="*/ 3 w 3"/>
                <a:gd name="T3" fmla="*/ 1 h 2"/>
                <a:gd name="T4" fmla="*/ 0 w 3"/>
                <a:gd name="T5" fmla="*/ 2 h 2"/>
              </a:gdLst>
              <a:ahLst/>
              <a:cxnLst>
                <a:cxn ang="0">
                  <a:pos x="T0" y="T1"/>
                </a:cxn>
                <a:cxn ang="0">
                  <a:pos x="T2" y="T3"/>
                </a:cxn>
                <a:cxn ang="0">
                  <a:pos x="T4" y="T5"/>
                </a:cxn>
              </a:cxnLst>
              <a:rect l="0" t="0" r="r" b="b"/>
              <a:pathLst>
                <a:path w="3" h="2">
                  <a:moveTo>
                    <a:pt x="0" y="2"/>
                  </a:moveTo>
                  <a:cubicBezTo>
                    <a:pt x="1" y="2"/>
                    <a:pt x="2" y="1"/>
                    <a:pt x="3" y="1"/>
                  </a:cubicBezTo>
                  <a:cubicBezTo>
                    <a:pt x="1" y="0"/>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9" name="Freeform 70"/>
            <p:cNvSpPr/>
            <p:nvPr/>
          </p:nvSpPr>
          <p:spPr bwMode="auto">
            <a:xfrm>
              <a:off x="3746" y="1752"/>
              <a:ext cx="5" cy="5"/>
            </a:xfrm>
            <a:custGeom>
              <a:avLst/>
              <a:gdLst>
                <a:gd name="T0" fmla="*/ 0 w 5"/>
                <a:gd name="T1" fmla="*/ 5 h 5"/>
                <a:gd name="T2" fmla="*/ 5 w 5"/>
                <a:gd name="T3" fmla="*/ 0 h 5"/>
                <a:gd name="T4" fmla="*/ 5 w 5"/>
                <a:gd name="T5" fmla="*/ 0 h 5"/>
                <a:gd name="T6" fmla="*/ 0 w 5"/>
                <a:gd name="T7" fmla="*/ 5 h 5"/>
              </a:gdLst>
              <a:ahLst/>
              <a:cxnLst>
                <a:cxn ang="0">
                  <a:pos x="T0" y="T1"/>
                </a:cxn>
                <a:cxn ang="0">
                  <a:pos x="T2" y="T3"/>
                </a:cxn>
                <a:cxn ang="0">
                  <a:pos x="T4" y="T5"/>
                </a:cxn>
                <a:cxn ang="0">
                  <a:pos x="T6" y="T7"/>
                </a:cxn>
              </a:cxnLst>
              <a:rect l="0" t="0" r="r" b="b"/>
              <a:pathLst>
                <a:path w="5" h="5">
                  <a:moveTo>
                    <a:pt x="0" y="5"/>
                  </a:moveTo>
                  <a:lnTo>
                    <a:pt x="5" y="0"/>
                  </a:lnTo>
                  <a:lnTo>
                    <a:pt x="5"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0" name="Freeform 71"/>
            <p:cNvSpPr/>
            <p:nvPr/>
          </p:nvSpPr>
          <p:spPr bwMode="auto">
            <a:xfrm>
              <a:off x="4139" y="1757"/>
              <a:ext cx="5" cy="4"/>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1" name="Freeform 72"/>
            <p:cNvSpPr/>
            <p:nvPr/>
          </p:nvSpPr>
          <p:spPr bwMode="auto">
            <a:xfrm>
              <a:off x="4130" y="1761"/>
              <a:ext cx="4"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0" y="1"/>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2" name="Rectangle 73"/>
            <p:cNvSpPr>
              <a:spLocks noChangeArrowheads="1"/>
            </p:cNvSpPr>
            <p:nvPr/>
          </p:nvSpPr>
          <p:spPr bwMode="auto">
            <a:xfrm>
              <a:off x="4120" y="1766"/>
              <a:ext cx="5"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3" name="Freeform 74"/>
            <p:cNvSpPr/>
            <p:nvPr/>
          </p:nvSpPr>
          <p:spPr bwMode="auto">
            <a:xfrm>
              <a:off x="4027" y="1775"/>
              <a:ext cx="9" cy="5"/>
            </a:xfrm>
            <a:custGeom>
              <a:avLst/>
              <a:gdLst>
                <a:gd name="T0" fmla="*/ 0 w 9"/>
                <a:gd name="T1" fmla="*/ 5 h 5"/>
                <a:gd name="T2" fmla="*/ 9 w 9"/>
                <a:gd name="T3" fmla="*/ 5 h 5"/>
                <a:gd name="T4" fmla="*/ 4 w 9"/>
                <a:gd name="T5" fmla="*/ 0 h 5"/>
                <a:gd name="T6" fmla="*/ 0 w 9"/>
                <a:gd name="T7" fmla="*/ 5 h 5"/>
              </a:gdLst>
              <a:ahLst/>
              <a:cxnLst>
                <a:cxn ang="0">
                  <a:pos x="T0" y="T1"/>
                </a:cxn>
                <a:cxn ang="0">
                  <a:pos x="T2" y="T3"/>
                </a:cxn>
                <a:cxn ang="0">
                  <a:pos x="T4" y="T5"/>
                </a:cxn>
                <a:cxn ang="0">
                  <a:pos x="T6" y="T7"/>
                </a:cxn>
              </a:cxnLst>
              <a:rect l="0" t="0" r="r" b="b"/>
              <a:pathLst>
                <a:path w="9" h="5">
                  <a:moveTo>
                    <a:pt x="0" y="5"/>
                  </a:moveTo>
                  <a:lnTo>
                    <a:pt x="9" y="5"/>
                  </a:lnTo>
                  <a:lnTo>
                    <a:pt x="4" y="0"/>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4" name="Rectangle 75"/>
            <p:cNvSpPr>
              <a:spLocks noChangeArrowheads="1"/>
            </p:cNvSpPr>
            <p:nvPr/>
          </p:nvSpPr>
          <p:spPr bwMode="auto">
            <a:xfrm>
              <a:off x="3652" y="1780"/>
              <a:ext cx="5"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5" name="Freeform 76"/>
            <p:cNvSpPr/>
            <p:nvPr/>
          </p:nvSpPr>
          <p:spPr bwMode="auto">
            <a:xfrm>
              <a:off x="3961" y="1780"/>
              <a:ext cx="14" cy="5"/>
            </a:xfrm>
            <a:custGeom>
              <a:avLst/>
              <a:gdLst>
                <a:gd name="T0" fmla="*/ 0 w 3"/>
                <a:gd name="T1" fmla="*/ 1 h 1"/>
                <a:gd name="T2" fmla="*/ 0 w 3"/>
                <a:gd name="T3" fmla="*/ 1 h 1"/>
                <a:gd name="T4" fmla="*/ 3 w 3"/>
                <a:gd name="T5" fmla="*/ 0 h 1"/>
                <a:gd name="T6" fmla="*/ 0 w 3"/>
                <a:gd name="T7" fmla="*/ 1 h 1"/>
              </a:gdLst>
              <a:ahLst/>
              <a:cxnLst>
                <a:cxn ang="0">
                  <a:pos x="T0" y="T1"/>
                </a:cxn>
                <a:cxn ang="0">
                  <a:pos x="T2" y="T3"/>
                </a:cxn>
                <a:cxn ang="0">
                  <a:pos x="T4" y="T5"/>
                </a:cxn>
                <a:cxn ang="0">
                  <a:pos x="T6" y="T7"/>
                </a:cxn>
              </a:cxnLst>
              <a:rect l="0" t="0" r="r" b="b"/>
              <a:pathLst>
                <a:path w="3" h="1">
                  <a:moveTo>
                    <a:pt x="0" y="1"/>
                  </a:moveTo>
                  <a:cubicBezTo>
                    <a:pt x="0" y="1"/>
                    <a:pt x="0" y="1"/>
                    <a:pt x="0" y="1"/>
                  </a:cubicBezTo>
                  <a:cubicBezTo>
                    <a:pt x="1" y="0"/>
                    <a:pt x="3" y="1"/>
                    <a:pt x="3" y="0"/>
                  </a:cubicBezTo>
                  <a:cubicBezTo>
                    <a:pt x="2"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6" name="Freeform 77"/>
            <p:cNvSpPr/>
            <p:nvPr/>
          </p:nvSpPr>
          <p:spPr bwMode="auto">
            <a:xfrm>
              <a:off x="4022" y="1808"/>
              <a:ext cx="9" cy="5"/>
            </a:xfrm>
            <a:custGeom>
              <a:avLst/>
              <a:gdLst>
                <a:gd name="T0" fmla="*/ 0 w 2"/>
                <a:gd name="T1" fmla="*/ 1 h 1"/>
                <a:gd name="T2" fmla="*/ 2 w 2"/>
                <a:gd name="T3" fmla="*/ 0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1" y="1"/>
                    <a:pt x="2" y="0"/>
                  </a:cubicBezTo>
                  <a:cubicBezTo>
                    <a:pt x="1" y="0"/>
                    <a:pt x="1" y="0"/>
                    <a:pt x="1"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7" name="Freeform 78"/>
            <p:cNvSpPr/>
            <p:nvPr/>
          </p:nvSpPr>
          <p:spPr bwMode="auto">
            <a:xfrm>
              <a:off x="3479" y="1813"/>
              <a:ext cx="14" cy="9"/>
            </a:xfrm>
            <a:custGeom>
              <a:avLst/>
              <a:gdLst>
                <a:gd name="T0" fmla="*/ 3 w 3"/>
                <a:gd name="T1" fmla="*/ 0 h 2"/>
                <a:gd name="T2" fmla="*/ 0 w 3"/>
                <a:gd name="T3" fmla="*/ 2 h 2"/>
                <a:gd name="T4" fmla="*/ 3 w 3"/>
                <a:gd name="T5" fmla="*/ 0 h 2"/>
              </a:gdLst>
              <a:ahLst/>
              <a:cxnLst>
                <a:cxn ang="0">
                  <a:pos x="T0" y="T1"/>
                </a:cxn>
                <a:cxn ang="0">
                  <a:pos x="T2" y="T3"/>
                </a:cxn>
                <a:cxn ang="0">
                  <a:pos x="T4" y="T5"/>
                </a:cxn>
              </a:cxnLst>
              <a:rect l="0" t="0" r="r" b="b"/>
              <a:pathLst>
                <a:path w="3" h="2">
                  <a:moveTo>
                    <a:pt x="3" y="0"/>
                  </a:moveTo>
                  <a:cubicBezTo>
                    <a:pt x="2" y="1"/>
                    <a:pt x="1" y="1"/>
                    <a:pt x="0" y="2"/>
                  </a:cubicBezTo>
                  <a:cubicBezTo>
                    <a:pt x="1" y="1"/>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8" name="Freeform 79"/>
            <p:cNvSpPr/>
            <p:nvPr/>
          </p:nvSpPr>
          <p:spPr bwMode="auto">
            <a:xfrm>
              <a:off x="3985" y="1827"/>
              <a:ext cx="4" cy="5"/>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1"/>
                    <a:pt x="1" y="0"/>
                    <a:pt x="1"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9" name="Freeform 80"/>
            <p:cNvSpPr/>
            <p:nvPr/>
          </p:nvSpPr>
          <p:spPr bwMode="auto">
            <a:xfrm>
              <a:off x="3540" y="1832"/>
              <a:ext cx="9" cy="9"/>
            </a:xfrm>
            <a:custGeom>
              <a:avLst/>
              <a:gdLst>
                <a:gd name="T0" fmla="*/ 1 w 2"/>
                <a:gd name="T1" fmla="*/ 1 h 2"/>
                <a:gd name="T2" fmla="*/ 0 w 2"/>
                <a:gd name="T3" fmla="*/ 2 h 2"/>
                <a:gd name="T4" fmla="*/ 2 w 2"/>
                <a:gd name="T5" fmla="*/ 0 h 2"/>
                <a:gd name="T6" fmla="*/ 0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1"/>
                    <a:pt x="0" y="2"/>
                    <a:pt x="0" y="2"/>
                  </a:cubicBezTo>
                  <a:cubicBezTo>
                    <a:pt x="1" y="2"/>
                    <a:pt x="1" y="0"/>
                    <a:pt x="2" y="0"/>
                  </a:cubicBezTo>
                  <a:cubicBezTo>
                    <a:pt x="2" y="0"/>
                    <a:pt x="1" y="0"/>
                    <a:pt x="0" y="1"/>
                  </a:cubicBezTo>
                  <a:cubicBezTo>
                    <a:pt x="0"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0" name="Freeform 81"/>
            <p:cNvSpPr/>
            <p:nvPr/>
          </p:nvSpPr>
          <p:spPr bwMode="auto">
            <a:xfrm>
              <a:off x="3535" y="1837"/>
              <a:ext cx="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1" name="Freeform 82"/>
            <p:cNvSpPr/>
            <p:nvPr/>
          </p:nvSpPr>
          <p:spPr bwMode="auto">
            <a:xfrm>
              <a:off x="3301" y="1827"/>
              <a:ext cx="5" cy="5"/>
            </a:xfrm>
            <a:custGeom>
              <a:avLst/>
              <a:gdLst>
                <a:gd name="T0" fmla="*/ 1 w 1"/>
                <a:gd name="T1" fmla="*/ 1 h 1"/>
                <a:gd name="T2" fmla="*/ 0 w 1"/>
                <a:gd name="T3" fmla="*/ 1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1"/>
                    <a:pt x="0" y="1"/>
                  </a:cubicBezTo>
                  <a:cubicBezTo>
                    <a:pt x="0" y="1"/>
                    <a:pt x="0" y="1"/>
                    <a:pt x="0"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2" name="Freeform 83"/>
            <p:cNvSpPr/>
            <p:nvPr/>
          </p:nvSpPr>
          <p:spPr bwMode="auto">
            <a:xfrm>
              <a:off x="4036" y="1832"/>
              <a:ext cx="10" cy="9"/>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1" y="1"/>
                    <a:pt x="0" y="1"/>
                  </a:cubicBezTo>
                  <a:cubicBezTo>
                    <a:pt x="0" y="1"/>
                    <a:pt x="2" y="2"/>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3" name="Freeform 84"/>
            <p:cNvSpPr>
              <a:spLocks noEditPoints="1"/>
            </p:cNvSpPr>
            <p:nvPr/>
          </p:nvSpPr>
          <p:spPr bwMode="auto">
            <a:xfrm>
              <a:off x="3423" y="1832"/>
              <a:ext cx="38" cy="28"/>
            </a:xfrm>
            <a:custGeom>
              <a:avLst/>
              <a:gdLst>
                <a:gd name="T0" fmla="*/ 6 w 8"/>
                <a:gd name="T1" fmla="*/ 2 h 6"/>
                <a:gd name="T2" fmla="*/ 6 w 8"/>
                <a:gd name="T3" fmla="*/ 1 h 6"/>
                <a:gd name="T4" fmla="*/ 4 w 8"/>
                <a:gd name="T5" fmla="*/ 0 h 6"/>
                <a:gd name="T6" fmla="*/ 3 w 8"/>
                <a:gd name="T7" fmla="*/ 3 h 6"/>
                <a:gd name="T8" fmla="*/ 4 w 8"/>
                <a:gd name="T9" fmla="*/ 3 h 6"/>
                <a:gd name="T10" fmla="*/ 0 w 8"/>
                <a:gd name="T11" fmla="*/ 4 h 6"/>
                <a:gd name="T12" fmla="*/ 2 w 8"/>
                <a:gd name="T13" fmla="*/ 5 h 6"/>
                <a:gd name="T14" fmla="*/ 0 w 8"/>
                <a:gd name="T15" fmla="*/ 6 h 6"/>
                <a:gd name="T16" fmla="*/ 8 w 8"/>
                <a:gd name="T17" fmla="*/ 1 h 6"/>
                <a:gd name="T18" fmla="*/ 6 w 8"/>
                <a:gd name="T19" fmla="*/ 2 h 6"/>
                <a:gd name="T20" fmla="*/ 4 w 8"/>
                <a:gd name="T21" fmla="*/ 3 h 6"/>
                <a:gd name="T22" fmla="*/ 5 w 8"/>
                <a:gd name="T23" fmla="*/ 2 h 6"/>
                <a:gd name="T24" fmla="*/ 6 w 8"/>
                <a:gd name="T25" fmla="*/ 2 h 6"/>
                <a:gd name="T26" fmla="*/ 4 w 8"/>
                <a:gd name="T27"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6">
                  <a:moveTo>
                    <a:pt x="6" y="2"/>
                  </a:moveTo>
                  <a:cubicBezTo>
                    <a:pt x="6" y="1"/>
                    <a:pt x="6" y="1"/>
                    <a:pt x="6" y="1"/>
                  </a:cubicBezTo>
                  <a:cubicBezTo>
                    <a:pt x="5" y="2"/>
                    <a:pt x="5" y="1"/>
                    <a:pt x="4" y="0"/>
                  </a:cubicBezTo>
                  <a:cubicBezTo>
                    <a:pt x="3" y="1"/>
                    <a:pt x="4" y="2"/>
                    <a:pt x="3" y="3"/>
                  </a:cubicBezTo>
                  <a:cubicBezTo>
                    <a:pt x="4" y="3"/>
                    <a:pt x="4" y="3"/>
                    <a:pt x="4" y="3"/>
                  </a:cubicBezTo>
                  <a:cubicBezTo>
                    <a:pt x="3" y="4"/>
                    <a:pt x="1" y="4"/>
                    <a:pt x="0" y="4"/>
                  </a:cubicBezTo>
                  <a:cubicBezTo>
                    <a:pt x="1" y="5"/>
                    <a:pt x="1" y="4"/>
                    <a:pt x="2" y="5"/>
                  </a:cubicBezTo>
                  <a:cubicBezTo>
                    <a:pt x="0" y="6"/>
                    <a:pt x="0" y="6"/>
                    <a:pt x="0" y="6"/>
                  </a:cubicBezTo>
                  <a:cubicBezTo>
                    <a:pt x="2" y="5"/>
                    <a:pt x="6" y="3"/>
                    <a:pt x="8" y="1"/>
                  </a:cubicBezTo>
                  <a:cubicBezTo>
                    <a:pt x="7" y="2"/>
                    <a:pt x="6" y="2"/>
                    <a:pt x="6" y="2"/>
                  </a:cubicBezTo>
                  <a:close/>
                  <a:moveTo>
                    <a:pt x="4" y="3"/>
                  </a:moveTo>
                  <a:cubicBezTo>
                    <a:pt x="4" y="2"/>
                    <a:pt x="5" y="2"/>
                    <a:pt x="5" y="2"/>
                  </a:cubicBezTo>
                  <a:cubicBezTo>
                    <a:pt x="6" y="2"/>
                    <a:pt x="6" y="2"/>
                    <a:pt x="6" y="2"/>
                  </a:cubicBez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4" name="Freeform 85"/>
            <p:cNvSpPr/>
            <p:nvPr/>
          </p:nvSpPr>
          <p:spPr bwMode="auto">
            <a:xfrm>
              <a:off x="3512" y="1837"/>
              <a:ext cx="5" cy="4"/>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1"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5" name="Freeform 86"/>
            <p:cNvSpPr/>
            <p:nvPr/>
          </p:nvSpPr>
          <p:spPr bwMode="auto">
            <a:xfrm>
              <a:off x="3503" y="1846"/>
              <a:ext cx="9" cy="9"/>
            </a:xfrm>
            <a:custGeom>
              <a:avLst/>
              <a:gdLst>
                <a:gd name="T0" fmla="*/ 2 w 2"/>
                <a:gd name="T1" fmla="*/ 1 h 2"/>
                <a:gd name="T2" fmla="*/ 1 w 2"/>
                <a:gd name="T3" fmla="*/ 2 h 2"/>
                <a:gd name="T4" fmla="*/ 2 w 2"/>
                <a:gd name="T5" fmla="*/ 1 h 2"/>
                <a:gd name="T6" fmla="*/ 2 w 2"/>
                <a:gd name="T7" fmla="*/ 1 h 2"/>
                <a:gd name="T8" fmla="*/ 2 w 2"/>
                <a:gd name="T9" fmla="*/ 0 h 2"/>
                <a:gd name="T10" fmla="*/ 0 w 2"/>
                <a:gd name="T11" fmla="*/ 1 h 2"/>
                <a:gd name="T12" fmla="*/ 2 w 2"/>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1"/>
                  </a:moveTo>
                  <a:cubicBezTo>
                    <a:pt x="2" y="1"/>
                    <a:pt x="1" y="2"/>
                    <a:pt x="1" y="2"/>
                  </a:cubicBezTo>
                  <a:cubicBezTo>
                    <a:pt x="2" y="1"/>
                    <a:pt x="2" y="1"/>
                    <a:pt x="2" y="1"/>
                  </a:cubicBezTo>
                  <a:cubicBezTo>
                    <a:pt x="2" y="1"/>
                    <a:pt x="2" y="1"/>
                    <a:pt x="2" y="1"/>
                  </a:cubicBezTo>
                  <a:cubicBezTo>
                    <a:pt x="2" y="0"/>
                    <a:pt x="2" y="0"/>
                    <a:pt x="2" y="0"/>
                  </a:cubicBezTo>
                  <a:cubicBezTo>
                    <a:pt x="2" y="1"/>
                    <a:pt x="0" y="1"/>
                    <a:pt x="0" y="1"/>
                  </a:cubicBezTo>
                  <a:cubicBezTo>
                    <a:pt x="0" y="1"/>
                    <a:pt x="1"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6" name="Freeform 87"/>
            <p:cNvSpPr/>
            <p:nvPr/>
          </p:nvSpPr>
          <p:spPr bwMode="auto">
            <a:xfrm>
              <a:off x="4041" y="1851"/>
              <a:ext cx="9" cy="4"/>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1" y="0"/>
                    <a:pt x="1" y="0"/>
                    <a:pt x="0" y="0"/>
                  </a:cubicBezTo>
                  <a:cubicBezTo>
                    <a:pt x="1" y="1"/>
                    <a:pt x="2"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7" name="Freeform 88"/>
            <p:cNvSpPr/>
            <p:nvPr/>
          </p:nvSpPr>
          <p:spPr bwMode="auto">
            <a:xfrm>
              <a:off x="4050" y="1846"/>
              <a:ext cx="5"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0"/>
                    <a:pt x="1" y="0"/>
                  </a:cubicBezTo>
                  <a:cubicBezTo>
                    <a:pt x="1" y="0"/>
                    <a:pt x="1"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8" name="Freeform 89"/>
            <p:cNvSpPr/>
            <p:nvPr/>
          </p:nvSpPr>
          <p:spPr bwMode="auto">
            <a:xfrm>
              <a:off x="4022" y="1855"/>
              <a:ext cx="5"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1"/>
                    <a:pt x="1" y="1"/>
                    <a:pt x="1"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9" name="Freeform 90"/>
            <p:cNvSpPr/>
            <p:nvPr/>
          </p:nvSpPr>
          <p:spPr bwMode="auto">
            <a:xfrm>
              <a:off x="3475" y="1860"/>
              <a:ext cx="14" cy="5"/>
            </a:xfrm>
            <a:custGeom>
              <a:avLst/>
              <a:gdLst>
                <a:gd name="T0" fmla="*/ 4 w 14"/>
                <a:gd name="T1" fmla="*/ 5 h 5"/>
                <a:gd name="T2" fmla="*/ 14 w 14"/>
                <a:gd name="T3" fmla="*/ 0 h 5"/>
                <a:gd name="T4" fmla="*/ 0 w 14"/>
                <a:gd name="T5" fmla="*/ 5 h 5"/>
                <a:gd name="T6" fmla="*/ 4 w 14"/>
                <a:gd name="T7" fmla="*/ 5 h 5"/>
              </a:gdLst>
              <a:ahLst/>
              <a:cxnLst>
                <a:cxn ang="0">
                  <a:pos x="T0" y="T1"/>
                </a:cxn>
                <a:cxn ang="0">
                  <a:pos x="T2" y="T3"/>
                </a:cxn>
                <a:cxn ang="0">
                  <a:pos x="T4" y="T5"/>
                </a:cxn>
                <a:cxn ang="0">
                  <a:pos x="T6" y="T7"/>
                </a:cxn>
              </a:cxnLst>
              <a:rect l="0" t="0" r="r" b="b"/>
              <a:pathLst>
                <a:path w="14" h="5">
                  <a:moveTo>
                    <a:pt x="4" y="5"/>
                  </a:moveTo>
                  <a:lnTo>
                    <a:pt x="14" y="0"/>
                  </a:lnTo>
                  <a:lnTo>
                    <a:pt x="0" y="5"/>
                  </a:lnTo>
                  <a:lnTo>
                    <a:pt x="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0" name="Freeform 91"/>
            <p:cNvSpPr/>
            <p:nvPr/>
          </p:nvSpPr>
          <p:spPr bwMode="auto">
            <a:xfrm>
              <a:off x="4017" y="1860"/>
              <a:ext cx="5"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0" y="0"/>
                    <a:pt x="0" y="0"/>
                    <a:pt x="1"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1" name="Freeform 92"/>
            <p:cNvSpPr/>
            <p:nvPr/>
          </p:nvSpPr>
          <p:spPr bwMode="auto">
            <a:xfrm>
              <a:off x="3470" y="1865"/>
              <a:ext cx="5" cy="4"/>
            </a:xfrm>
            <a:custGeom>
              <a:avLst/>
              <a:gdLst>
                <a:gd name="T0" fmla="*/ 5 w 5"/>
                <a:gd name="T1" fmla="*/ 4 h 4"/>
                <a:gd name="T2" fmla="*/ 5 w 5"/>
                <a:gd name="T3" fmla="*/ 0 h 4"/>
                <a:gd name="T4" fmla="*/ 0 w 5"/>
                <a:gd name="T5" fmla="*/ 0 h 4"/>
                <a:gd name="T6" fmla="*/ 5 w 5"/>
                <a:gd name="T7" fmla="*/ 4 h 4"/>
              </a:gdLst>
              <a:ahLst/>
              <a:cxnLst>
                <a:cxn ang="0">
                  <a:pos x="T0" y="T1"/>
                </a:cxn>
                <a:cxn ang="0">
                  <a:pos x="T2" y="T3"/>
                </a:cxn>
                <a:cxn ang="0">
                  <a:pos x="T4" y="T5"/>
                </a:cxn>
                <a:cxn ang="0">
                  <a:pos x="T6" y="T7"/>
                </a:cxn>
              </a:cxnLst>
              <a:rect l="0" t="0" r="r" b="b"/>
              <a:pathLst>
                <a:path w="5" h="4">
                  <a:moveTo>
                    <a:pt x="5" y="4"/>
                  </a:moveTo>
                  <a:lnTo>
                    <a:pt x="5" y="0"/>
                  </a:lnTo>
                  <a:lnTo>
                    <a:pt x="0" y="0"/>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2" name="Freeform 93"/>
            <p:cNvSpPr/>
            <p:nvPr/>
          </p:nvSpPr>
          <p:spPr bwMode="auto">
            <a:xfrm>
              <a:off x="4031" y="1865"/>
              <a:ext cx="24" cy="9"/>
            </a:xfrm>
            <a:custGeom>
              <a:avLst/>
              <a:gdLst>
                <a:gd name="T0" fmla="*/ 0 w 5"/>
                <a:gd name="T1" fmla="*/ 1 h 2"/>
                <a:gd name="T2" fmla="*/ 1 w 5"/>
                <a:gd name="T3" fmla="*/ 2 h 2"/>
                <a:gd name="T4" fmla="*/ 5 w 5"/>
                <a:gd name="T5" fmla="*/ 0 h 2"/>
                <a:gd name="T6" fmla="*/ 0 w 5"/>
                <a:gd name="T7" fmla="*/ 1 h 2"/>
                <a:gd name="T8" fmla="*/ 0 w 5"/>
                <a:gd name="T9" fmla="*/ 1 h 2"/>
                <a:gd name="T10" fmla="*/ 0 w 5"/>
                <a:gd name="T11" fmla="*/ 1 h 2"/>
              </a:gdLst>
              <a:ahLst/>
              <a:cxnLst>
                <a:cxn ang="0">
                  <a:pos x="T0" y="T1"/>
                </a:cxn>
                <a:cxn ang="0">
                  <a:pos x="T2" y="T3"/>
                </a:cxn>
                <a:cxn ang="0">
                  <a:pos x="T4" y="T5"/>
                </a:cxn>
                <a:cxn ang="0">
                  <a:pos x="T6" y="T7"/>
                </a:cxn>
                <a:cxn ang="0">
                  <a:pos x="T8" y="T9"/>
                </a:cxn>
                <a:cxn ang="0">
                  <a:pos x="T10" y="T11"/>
                </a:cxn>
              </a:cxnLst>
              <a:rect l="0" t="0" r="r" b="b"/>
              <a:pathLst>
                <a:path w="5" h="2">
                  <a:moveTo>
                    <a:pt x="0" y="1"/>
                  </a:moveTo>
                  <a:cubicBezTo>
                    <a:pt x="0" y="2"/>
                    <a:pt x="1" y="1"/>
                    <a:pt x="1" y="2"/>
                  </a:cubicBezTo>
                  <a:cubicBezTo>
                    <a:pt x="2" y="2"/>
                    <a:pt x="4" y="1"/>
                    <a:pt x="5" y="0"/>
                  </a:cubicBezTo>
                  <a:cubicBezTo>
                    <a:pt x="4" y="1"/>
                    <a:pt x="2" y="2"/>
                    <a:pt x="0" y="1"/>
                  </a:cubicBezTo>
                  <a:cubicBezTo>
                    <a:pt x="0" y="1"/>
                    <a:pt x="0" y="1"/>
                    <a:pt x="0" y="1"/>
                  </a:cubicBezTo>
                  <a:cubicBezTo>
                    <a:pt x="0" y="2"/>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3" name="Freeform 94"/>
            <p:cNvSpPr/>
            <p:nvPr/>
          </p:nvSpPr>
          <p:spPr bwMode="auto">
            <a:xfrm>
              <a:off x="4008" y="1874"/>
              <a:ext cx="14" cy="5"/>
            </a:xfrm>
            <a:custGeom>
              <a:avLst/>
              <a:gdLst>
                <a:gd name="T0" fmla="*/ 1 w 3"/>
                <a:gd name="T1" fmla="*/ 0 h 1"/>
                <a:gd name="T2" fmla="*/ 3 w 3"/>
                <a:gd name="T3" fmla="*/ 0 h 1"/>
                <a:gd name="T4" fmla="*/ 1 w 3"/>
                <a:gd name="T5" fmla="*/ 0 h 1"/>
              </a:gdLst>
              <a:ahLst/>
              <a:cxnLst>
                <a:cxn ang="0">
                  <a:pos x="T0" y="T1"/>
                </a:cxn>
                <a:cxn ang="0">
                  <a:pos x="T2" y="T3"/>
                </a:cxn>
                <a:cxn ang="0">
                  <a:pos x="T4" y="T5"/>
                </a:cxn>
              </a:cxnLst>
              <a:rect l="0" t="0" r="r" b="b"/>
              <a:pathLst>
                <a:path w="3" h="1">
                  <a:moveTo>
                    <a:pt x="1" y="0"/>
                  </a:moveTo>
                  <a:cubicBezTo>
                    <a:pt x="1" y="1"/>
                    <a:pt x="2" y="0"/>
                    <a:pt x="3" y="0"/>
                  </a:cubicBezTo>
                  <a:cubicBezTo>
                    <a:pt x="2"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4" name="Freeform 95"/>
            <p:cNvSpPr/>
            <p:nvPr/>
          </p:nvSpPr>
          <p:spPr bwMode="auto">
            <a:xfrm>
              <a:off x="3470" y="1874"/>
              <a:ext cx="5" cy="5"/>
            </a:xfrm>
            <a:custGeom>
              <a:avLst/>
              <a:gdLst>
                <a:gd name="T0" fmla="*/ 0 w 5"/>
                <a:gd name="T1" fmla="*/ 5 h 5"/>
                <a:gd name="T2" fmla="*/ 5 w 5"/>
                <a:gd name="T3" fmla="*/ 0 h 5"/>
                <a:gd name="T4" fmla="*/ 0 w 5"/>
                <a:gd name="T5" fmla="*/ 5 h 5"/>
                <a:gd name="T6" fmla="*/ 0 w 5"/>
                <a:gd name="T7" fmla="*/ 5 h 5"/>
              </a:gdLst>
              <a:ahLst/>
              <a:cxnLst>
                <a:cxn ang="0">
                  <a:pos x="T0" y="T1"/>
                </a:cxn>
                <a:cxn ang="0">
                  <a:pos x="T2" y="T3"/>
                </a:cxn>
                <a:cxn ang="0">
                  <a:pos x="T4" y="T5"/>
                </a:cxn>
                <a:cxn ang="0">
                  <a:pos x="T6" y="T7"/>
                </a:cxn>
              </a:cxnLst>
              <a:rect l="0" t="0" r="r" b="b"/>
              <a:pathLst>
                <a:path w="5" h="5">
                  <a:moveTo>
                    <a:pt x="0" y="5"/>
                  </a:moveTo>
                  <a:lnTo>
                    <a:pt x="5" y="0"/>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5" name="Freeform 96"/>
            <p:cNvSpPr/>
            <p:nvPr/>
          </p:nvSpPr>
          <p:spPr bwMode="auto">
            <a:xfrm>
              <a:off x="4046" y="1879"/>
              <a:ext cx="14" cy="9"/>
            </a:xfrm>
            <a:custGeom>
              <a:avLst/>
              <a:gdLst>
                <a:gd name="T0" fmla="*/ 3 w 3"/>
                <a:gd name="T1" fmla="*/ 0 h 2"/>
                <a:gd name="T2" fmla="*/ 0 w 3"/>
                <a:gd name="T3" fmla="*/ 2 h 2"/>
                <a:gd name="T4" fmla="*/ 1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2" y="0"/>
                    <a:pt x="1" y="2"/>
                    <a:pt x="0" y="2"/>
                  </a:cubicBezTo>
                  <a:cubicBezTo>
                    <a:pt x="1" y="2"/>
                    <a:pt x="1" y="2"/>
                    <a:pt x="1" y="2"/>
                  </a:cubicBezTo>
                  <a:cubicBezTo>
                    <a:pt x="2" y="1"/>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6" name="Freeform 97"/>
            <p:cNvSpPr/>
            <p:nvPr/>
          </p:nvSpPr>
          <p:spPr bwMode="auto">
            <a:xfrm>
              <a:off x="3203" y="1884"/>
              <a:ext cx="42" cy="42"/>
            </a:xfrm>
            <a:custGeom>
              <a:avLst/>
              <a:gdLst>
                <a:gd name="T0" fmla="*/ 9 w 9"/>
                <a:gd name="T1" fmla="*/ 1 h 9"/>
                <a:gd name="T2" fmla="*/ 7 w 9"/>
                <a:gd name="T3" fmla="*/ 2 h 9"/>
                <a:gd name="T4" fmla="*/ 2 w 9"/>
                <a:gd name="T5" fmla="*/ 7 h 9"/>
                <a:gd name="T6" fmla="*/ 1 w 9"/>
                <a:gd name="T7" fmla="*/ 9 h 9"/>
                <a:gd name="T8" fmla="*/ 9 w 9"/>
                <a:gd name="T9" fmla="*/ 1 h 9"/>
              </a:gdLst>
              <a:ahLst/>
              <a:cxnLst>
                <a:cxn ang="0">
                  <a:pos x="T0" y="T1"/>
                </a:cxn>
                <a:cxn ang="0">
                  <a:pos x="T2" y="T3"/>
                </a:cxn>
                <a:cxn ang="0">
                  <a:pos x="T4" y="T5"/>
                </a:cxn>
                <a:cxn ang="0">
                  <a:pos x="T6" y="T7"/>
                </a:cxn>
                <a:cxn ang="0">
                  <a:pos x="T8" y="T9"/>
                </a:cxn>
              </a:cxnLst>
              <a:rect l="0" t="0" r="r" b="b"/>
              <a:pathLst>
                <a:path w="9" h="9">
                  <a:moveTo>
                    <a:pt x="9" y="1"/>
                  </a:moveTo>
                  <a:cubicBezTo>
                    <a:pt x="8" y="0"/>
                    <a:pt x="8" y="2"/>
                    <a:pt x="7" y="2"/>
                  </a:cubicBezTo>
                  <a:cubicBezTo>
                    <a:pt x="6" y="4"/>
                    <a:pt x="4" y="7"/>
                    <a:pt x="2" y="7"/>
                  </a:cubicBezTo>
                  <a:cubicBezTo>
                    <a:pt x="1" y="7"/>
                    <a:pt x="0" y="8"/>
                    <a:pt x="1" y="9"/>
                  </a:cubicBezTo>
                  <a:cubicBezTo>
                    <a:pt x="3" y="6"/>
                    <a:pt x="7" y="4"/>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7" name="Freeform 98"/>
            <p:cNvSpPr/>
            <p:nvPr/>
          </p:nvSpPr>
          <p:spPr bwMode="auto">
            <a:xfrm>
              <a:off x="4134" y="1893"/>
              <a:ext cx="10" cy="9"/>
            </a:xfrm>
            <a:custGeom>
              <a:avLst/>
              <a:gdLst>
                <a:gd name="T0" fmla="*/ 2 w 2"/>
                <a:gd name="T1" fmla="*/ 1 h 2"/>
                <a:gd name="T2" fmla="*/ 1 w 2"/>
                <a:gd name="T3" fmla="*/ 0 h 2"/>
                <a:gd name="T4" fmla="*/ 2 w 2"/>
                <a:gd name="T5" fmla="*/ 2 h 2"/>
                <a:gd name="T6" fmla="*/ 2 w 2"/>
                <a:gd name="T7" fmla="*/ 1 h 2"/>
              </a:gdLst>
              <a:ahLst/>
              <a:cxnLst>
                <a:cxn ang="0">
                  <a:pos x="T0" y="T1"/>
                </a:cxn>
                <a:cxn ang="0">
                  <a:pos x="T2" y="T3"/>
                </a:cxn>
                <a:cxn ang="0">
                  <a:pos x="T4" y="T5"/>
                </a:cxn>
                <a:cxn ang="0">
                  <a:pos x="T6" y="T7"/>
                </a:cxn>
              </a:cxnLst>
              <a:rect l="0" t="0" r="r" b="b"/>
              <a:pathLst>
                <a:path w="2" h="2">
                  <a:moveTo>
                    <a:pt x="2" y="1"/>
                  </a:moveTo>
                  <a:cubicBezTo>
                    <a:pt x="2" y="0"/>
                    <a:pt x="1" y="0"/>
                    <a:pt x="1" y="0"/>
                  </a:cubicBezTo>
                  <a:cubicBezTo>
                    <a:pt x="2" y="1"/>
                    <a:pt x="0" y="2"/>
                    <a:pt x="2" y="2"/>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8" name="Freeform 99"/>
            <p:cNvSpPr/>
            <p:nvPr/>
          </p:nvSpPr>
          <p:spPr bwMode="auto">
            <a:xfrm>
              <a:off x="3386" y="1893"/>
              <a:ext cx="56" cy="38"/>
            </a:xfrm>
            <a:custGeom>
              <a:avLst/>
              <a:gdLst>
                <a:gd name="T0" fmla="*/ 9 w 12"/>
                <a:gd name="T1" fmla="*/ 0 h 8"/>
                <a:gd name="T2" fmla="*/ 3 w 12"/>
                <a:gd name="T3" fmla="*/ 4 h 8"/>
                <a:gd name="T4" fmla="*/ 8 w 12"/>
                <a:gd name="T5" fmla="*/ 2 h 8"/>
                <a:gd name="T6" fmla="*/ 0 w 12"/>
                <a:gd name="T7" fmla="*/ 8 h 8"/>
                <a:gd name="T8" fmla="*/ 3 w 12"/>
                <a:gd name="T9" fmla="*/ 7 h 8"/>
                <a:gd name="T10" fmla="*/ 11 w 12"/>
                <a:gd name="T11" fmla="*/ 2 h 8"/>
                <a:gd name="T12" fmla="*/ 12 w 12"/>
                <a:gd name="T13" fmla="*/ 0 h 8"/>
                <a:gd name="T14" fmla="*/ 8 w 12"/>
                <a:gd name="T15" fmla="*/ 2 h 8"/>
                <a:gd name="T16" fmla="*/ 9 w 1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9" y="0"/>
                  </a:moveTo>
                  <a:cubicBezTo>
                    <a:pt x="7" y="1"/>
                    <a:pt x="5" y="3"/>
                    <a:pt x="3" y="4"/>
                  </a:cubicBezTo>
                  <a:cubicBezTo>
                    <a:pt x="5" y="4"/>
                    <a:pt x="7" y="0"/>
                    <a:pt x="8" y="2"/>
                  </a:cubicBezTo>
                  <a:cubicBezTo>
                    <a:pt x="6" y="5"/>
                    <a:pt x="2" y="6"/>
                    <a:pt x="0" y="8"/>
                  </a:cubicBezTo>
                  <a:cubicBezTo>
                    <a:pt x="1" y="8"/>
                    <a:pt x="2" y="6"/>
                    <a:pt x="3" y="7"/>
                  </a:cubicBezTo>
                  <a:cubicBezTo>
                    <a:pt x="5" y="4"/>
                    <a:pt x="8" y="4"/>
                    <a:pt x="11" y="2"/>
                  </a:cubicBezTo>
                  <a:cubicBezTo>
                    <a:pt x="11" y="1"/>
                    <a:pt x="12" y="1"/>
                    <a:pt x="12" y="0"/>
                  </a:cubicBezTo>
                  <a:cubicBezTo>
                    <a:pt x="11" y="1"/>
                    <a:pt x="10" y="2"/>
                    <a:pt x="8" y="2"/>
                  </a:cubicBezTo>
                  <a:cubicBezTo>
                    <a:pt x="8" y="2"/>
                    <a:pt x="8" y="1"/>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9" name="Freeform 100"/>
            <p:cNvSpPr/>
            <p:nvPr/>
          </p:nvSpPr>
          <p:spPr bwMode="auto">
            <a:xfrm>
              <a:off x="4130" y="1898"/>
              <a:ext cx="4" cy="4"/>
            </a:xfrm>
            <a:custGeom>
              <a:avLst/>
              <a:gdLst>
                <a:gd name="T0" fmla="*/ 0 w 1"/>
                <a:gd name="T1" fmla="*/ 0 h 1"/>
                <a:gd name="T2" fmla="*/ 0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1"/>
                    <a:pt x="0" y="1"/>
                    <a:pt x="0" y="1"/>
                  </a:cubicBezTo>
                  <a:cubicBezTo>
                    <a:pt x="0" y="1"/>
                    <a:pt x="1" y="1"/>
                    <a:pt x="1"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0" name="Freeform 101"/>
            <p:cNvSpPr/>
            <p:nvPr/>
          </p:nvSpPr>
          <p:spPr bwMode="auto">
            <a:xfrm>
              <a:off x="4144" y="1907"/>
              <a:ext cx="0" cy="5"/>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1" name="Freeform 102"/>
            <p:cNvSpPr/>
            <p:nvPr/>
          </p:nvSpPr>
          <p:spPr bwMode="auto">
            <a:xfrm>
              <a:off x="4125" y="1907"/>
              <a:ext cx="9" cy="10"/>
            </a:xfrm>
            <a:custGeom>
              <a:avLst/>
              <a:gdLst>
                <a:gd name="T0" fmla="*/ 1 w 2"/>
                <a:gd name="T1" fmla="*/ 0 h 2"/>
                <a:gd name="T2" fmla="*/ 0 w 2"/>
                <a:gd name="T3" fmla="*/ 2 h 2"/>
                <a:gd name="T4" fmla="*/ 1 w 2"/>
                <a:gd name="T5" fmla="*/ 2 h 2"/>
                <a:gd name="T6" fmla="*/ 1 w 2"/>
                <a:gd name="T7" fmla="*/ 0 h 2"/>
              </a:gdLst>
              <a:ahLst/>
              <a:cxnLst>
                <a:cxn ang="0">
                  <a:pos x="T0" y="T1"/>
                </a:cxn>
                <a:cxn ang="0">
                  <a:pos x="T2" y="T3"/>
                </a:cxn>
                <a:cxn ang="0">
                  <a:pos x="T4" y="T5"/>
                </a:cxn>
                <a:cxn ang="0">
                  <a:pos x="T6" y="T7"/>
                </a:cxn>
              </a:cxnLst>
              <a:rect l="0" t="0" r="r" b="b"/>
              <a:pathLst>
                <a:path w="2" h="2">
                  <a:moveTo>
                    <a:pt x="1" y="0"/>
                  </a:moveTo>
                  <a:cubicBezTo>
                    <a:pt x="0" y="1"/>
                    <a:pt x="0" y="1"/>
                    <a:pt x="0" y="2"/>
                  </a:cubicBezTo>
                  <a:cubicBezTo>
                    <a:pt x="0" y="2"/>
                    <a:pt x="1" y="2"/>
                    <a:pt x="1" y="2"/>
                  </a:cubicBezTo>
                  <a:cubicBezTo>
                    <a:pt x="1" y="2"/>
                    <a:pt x="2"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2" name="Freeform 103"/>
            <p:cNvSpPr/>
            <p:nvPr/>
          </p:nvSpPr>
          <p:spPr bwMode="auto">
            <a:xfrm>
              <a:off x="4017" y="2034"/>
              <a:ext cx="38" cy="14"/>
            </a:xfrm>
            <a:custGeom>
              <a:avLst/>
              <a:gdLst>
                <a:gd name="T0" fmla="*/ 1 w 8"/>
                <a:gd name="T1" fmla="*/ 2 h 3"/>
                <a:gd name="T2" fmla="*/ 8 w 8"/>
                <a:gd name="T3" fmla="*/ 0 h 3"/>
                <a:gd name="T4" fmla="*/ 0 w 8"/>
                <a:gd name="T5" fmla="*/ 2 h 3"/>
                <a:gd name="T6" fmla="*/ 1 w 8"/>
                <a:gd name="T7" fmla="*/ 2 h 3"/>
              </a:gdLst>
              <a:ahLst/>
              <a:cxnLst>
                <a:cxn ang="0">
                  <a:pos x="T0" y="T1"/>
                </a:cxn>
                <a:cxn ang="0">
                  <a:pos x="T2" y="T3"/>
                </a:cxn>
                <a:cxn ang="0">
                  <a:pos x="T4" y="T5"/>
                </a:cxn>
                <a:cxn ang="0">
                  <a:pos x="T6" y="T7"/>
                </a:cxn>
              </a:cxnLst>
              <a:rect l="0" t="0" r="r" b="b"/>
              <a:pathLst>
                <a:path w="8" h="3">
                  <a:moveTo>
                    <a:pt x="1" y="2"/>
                  </a:moveTo>
                  <a:cubicBezTo>
                    <a:pt x="3" y="2"/>
                    <a:pt x="6" y="2"/>
                    <a:pt x="8" y="0"/>
                  </a:cubicBezTo>
                  <a:cubicBezTo>
                    <a:pt x="5" y="2"/>
                    <a:pt x="2" y="0"/>
                    <a:pt x="0" y="2"/>
                  </a:cubicBezTo>
                  <a:cubicBezTo>
                    <a:pt x="1" y="3"/>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3" name="Freeform 104"/>
            <p:cNvSpPr/>
            <p:nvPr/>
          </p:nvSpPr>
          <p:spPr bwMode="auto">
            <a:xfrm>
              <a:off x="3994" y="2043"/>
              <a:ext cx="5" cy="0"/>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4" name="Freeform 105"/>
            <p:cNvSpPr/>
            <p:nvPr/>
          </p:nvSpPr>
          <p:spPr bwMode="auto">
            <a:xfrm>
              <a:off x="3980" y="2043"/>
              <a:ext cx="5" cy="5"/>
            </a:xfrm>
            <a:custGeom>
              <a:avLst/>
              <a:gdLst>
                <a:gd name="T0" fmla="*/ 0 w 1"/>
                <a:gd name="T1" fmla="*/ 1 h 1"/>
                <a:gd name="T2" fmla="*/ 1 w 1"/>
                <a:gd name="T3" fmla="*/ 1 h 1"/>
                <a:gd name="T4" fmla="*/ 1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1" y="0"/>
                    <a:pt x="1" y="0"/>
                    <a:pt x="1" y="0"/>
                  </a:cubicBezTo>
                  <a:cubicBezTo>
                    <a:pt x="1"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5" name="Freeform 106"/>
            <p:cNvSpPr/>
            <p:nvPr/>
          </p:nvSpPr>
          <p:spPr bwMode="auto">
            <a:xfrm>
              <a:off x="4003" y="2048"/>
              <a:ext cx="10" cy="5"/>
            </a:xfrm>
            <a:custGeom>
              <a:avLst/>
              <a:gdLst>
                <a:gd name="T0" fmla="*/ 2 w 2"/>
                <a:gd name="T1" fmla="*/ 1 h 1"/>
                <a:gd name="T2" fmla="*/ 2 w 2"/>
                <a:gd name="T3" fmla="*/ 0 h 1"/>
                <a:gd name="T4" fmla="*/ 0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2" y="0"/>
                    <a:pt x="2" y="0"/>
                    <a:pt x="2" y="0"/>
                  </a:cubicBezTo>
                  <a:cubicBezTo>
                    <a:pt x="1" y="0"/>
                    <a:pt x="0" y="0"/>
                    <a:pt x="0" y="1"/>
                  </a:cubicBezTo>
                  <a:lnTo>
                    <a:pt x="2"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6" name="Freeform 107"/>
            <p:cNvSpPr/>
            <p:nvPr/>
          </p:nvSpPr>
          <p:spPr bwMode="auto">
            <a:xfrm>
              <a:off x="3985" y="2053"/>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7" name="Freeform 108"/>
            <p:cNvSpPr/>
            <p:nvPr/>
          </p:nvSpPr>
          <p:spPr bwMode="auto">
            <a:xfrm>
              <a:off x="3096" y="2105"/>
              <a:ext cx="9" cy="18"/>
            </a:xfrm>
            <a:custGeom>
              <a:avLst/>
              <a:gdLst>
                <a:gd name="T0" fmla="*/ 2 w 2"/>
                <a:gd name="T1" fmla="*/ 0 h 4"/>
                <a:gd name="T2" fmla="*/ 1 w 2"/>
                <a:gd name="T3" fmla="*/ 0 h 4"/>
                <a:gd name="T4" fmla="*/ 0 w 2"/>
                <a:gd name="T5" fmla="*/ 3 h 4"/>
                <a:gd name="T6" fmla="*/ 1 w 2"/>
                <a:gd name="T7" fmla="*/ 3 h 4"/>
                <a:gd name="T8" fmla="*/ 2 w 2"/>
                <a:gd name="T9" fmla="*/ 0 h 4"/>
              </a:gdLst>
              <a:ahLst/>
              <a:cxnLst>
                <a:cxn ang="0">
                  <a:pos x="T0" y="T1"/>
                </a:cxn>
                <a:cxn ang="0">
                  <a:pos x="T2" y="T3"/>
                </a:cxn>
                <a:cxn ang="0">
                  <a:pos x="T4" y="T5"/>
                </a:cxn>
                <a:cxn ang="0">
                  <a:pos x="T6" y="T7"/>
                </a:cxn>
                <a:cxn ang="0">
                  <a:pos x="T8" y="T9"/>
                </a:cxn>
              </a:cxnLst>
              <a:rect l="0" t="0" r="r" b="b"/>
              <a:pathLst>
                <a:path w="2" h="4">
                  <a:moveTo>
                    <a:pt x="2" y="0"/>
                  </a:moveTo>
                  <a:cubicBezTo>
                    <a:pt x="2" y="0"/>
                    <a:pt x="2" y="0"/>
                    <a:pt x="1" y="0"/>
                  </a:cubicBezTo>
                  <a:cubicBezTo>
                    <a:pt x="2" y="1"/>
                    <a:pt x="0" y="2"/>
                    <a:pt x="0" y="3"/>
                  </a:cubicBezTo>
                  <a:cubicBezTo>
                    <a:pt x="1" y="3"/>
                    <a:pt x="2" y="4"/>
                    <a:pt x="1" y="3"/>
                  </a:cubicBezTo>
                  <a:cubicBezTo>
                    <a:pt x="1" y="2"/>
                    <a:pt x="2" y="1"/>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8" name="Freeform 109"/>
            <p:cNvSpPr/>
            <p:nvPr/>
          </p:nvSpPr>
          <p:spPr bwMode="auto">
            <a:xfrm>
              <a:off x="3128" y="2105"/>
              <a:ext cx="5" cy="4"/>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0" y="1"/>
                  </a:cubicBezTo>
                  <a:cubicBezTo>
                    <a:pt x="1" y="1"/>
                    <a:pt x="1" y="1"/>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9" name="Freeform 110"/>
            <p:cNvSpPr/>
            <p:nvPr/>
          </p:nvSpPr>
          <p:spPr bwMode="auto">
            <a:xfrm>
              <a:off x="3170" y="2114"/>
              <a:ext cx="0" cy="14"/>
            </a:xfrm>
            <a:custGeom>
              <a:avLst/>
              <a:gdLst>
                <a:gd name="T0" fmla="*/ 1 h 3"/>
                <a:gd name="T1" fmla="*/ 1 h 3"/>
                <a:gd name="T2" fmla="*/ 1 h 3"/>
              </a:gdLst>
              <a:ahLst/>
              <a:cxnLst>
                <a:cxn ang="0">
                  <a:pos x="0" y="T0"/>
                </a:cxn>
                <a:cxn ang="0">
                  <a:pos x="0" y="T1"/>
                </a:cxn>
                <a:cxn ang="0">
                  <a:pos x="0" y="T2"/>
                </a:cxn>
              </a:cxnLst>
              <a:rect l="0" t="0" r="r" b="b"/>
              <a:pathLst>
                <a:path h="3">
                  <a:moveTo>
                    <a:pt x="0" y="1"/>
                  </a:moveTo>
                  <a:cubicBezTo>
                    <a:pt x="0" y="1"/>
                    <a:pt x="0" y="1"/>
                    <a:pt x="0" y="1"/>
                  </a:cubicBezTo>
                  <a:cubicBezTo>
                    <a:pt x="0" y="3"/>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0" name="Freeform 111"/>
            <p:cNvSpPr/>
            <p:nvPr/>
          </p:nvSpPr>
          <p:spPr bwMode="auto">
            <a:xfrm>
              <a:off x="3952" y="2152"/>
              <a:ext cx="5" cy="4"/>
            </a:xfrm>
            <a:custGeom>
              <a:avLst/>
              <a:gdLst>
                <a:gd name="T0" fmla="*/ 0 w 1"/>
                <a:gd name="T1" fmla="*/ 0 h 1"/>
                <a:gd name="T2" fmla="*/ 1 w 1"/>
                <a:gd name="T3" fmla="*/ 0 h 1"/>
                <a:gd name="T4" fmla="*/ 0 w 1"/>
                <a:gd name="T5" fmla="*/ 0 h 1"/>
              </a:gdLst>
              <a:ahLst/>
              <a:cxnLst>
                <a:cxn ang="0">
                  <a:pos x="T0" y="T1"/>
                </a:cxn>
                <a:cxn ang="0">
                  <a:pos x="T2" y="T3"/>
                </a:cxn>
                <a:cxn ang="0">
                  <a:pos x="T4" y="T5"/>
                </a:cxn>
              </a:cxnLst>
              <a:rect l="0" t="0" r="r" b="b"/>
              <a:pathLst>
                <a:path w="1" h="1">
                  <a:moveTo>
                    <a:pt x="0" y="0"/>
                  </a:moveTo>
                  <a:cubicBezTo>
                    <a:pt x="0" y="0"/>
                    <a:pt x="1" y="1"/>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1" name="Freeform 112"/>
            <p:cNvSpPr/>
            <p:nvPr/>
          </p:nvSpPr>
          <p:spPr bwMode="auto">
            <a:xfrm>
              <a:off x="3933" y="2152"/>
              <a:ext cx="10" cy="4"/>
            </a:xfrm>
            <a:custGeom>
              <a:avLst/>
              <a:gdLst>
                <a:gd name="T0" fmla="*/ 1 w 2"/>
                <a:gd name="T1" fmla="*/ 1 h 1"/>
                <a:gd name="T2" fmla="*/ 2 w 2"/>
                <a:gd name="T3" fmla="*/ 1 h 1"/>
                <a:gd name="T4" fmla="*/ 1 w 2"/>
                <a:gd name="T5" fmla="*/ 1 h 1"/>
              </a:gdLst>
              <a:ahLst/>
              <a:cxnLst>
                <a:cxn ang="0">
                  <a:pos x="T0" y="T1"/>
                </a:cxn>
                <a:cxn ang="0">
                  <a:pos x="T2" y="T3"/>
                </a:cxn>
                <a:cxn ang="0">
                  <a:pos x="T4" y="T5"/>
                </a:cxn>
              </a:cxnLst>
              <a:rect l="0" t="0" r="r" b="b"/>
              <a:pathLst>
                <a:path w="2" h="1">
                  <a:moveTo>
                    <a:pt x="1" y="1"/>
                  </a:moveTo>
                  <a:cubicBezTo>
                    <a:pt x="2" y="1"/>
                    <a:pt x="2" y="1"/>
                    <a:pt x="2" y="1"/>
                  </a:cubicBezTo>
                  <a:cubicBezTo>
                    <a:pt x="1" y="1"/>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2" name="Freeform 113"/>
            <p:cNvSpPr/>
            <p:nvPr/>
          </p:nvSpPr>
          <p:spPr bwMode="auto">
            <a:xfrm>
              <a:off x="3086" y="2156"/>
              <a:ext cx="14" cy="38"/>
            </a:xfrm>
            <a:custGeom>
              <a:avLst/>
              <a:gdLst>
                <a:gd name="T0" fmla="*/ 2 w 3"/>
                <a:gd name="T1" fmla="*/ 6 h 8"/>
                <a:gd name="T2" fmla="*/ 0 w 3"/>
                <a:gd name="T3" fmla="*/ 0 h 8"/>
                <a:gd name="T4" fmla="*/ 0 w 3"/>
                <a:gd name="T5" fmla="*/ 0 h 8"/>
                <a:gd name="T6" fmla="*/ 3 w 3"/>
                <a:gd name="T7" fmla="*/ 8 h 8"/>
                <a:gd name="T8" fmla="*/ 2 w 3"/>
                <a:gd name="T9" fmla="*/ 6 h 8"/>
              </a:gdLst>
              <a:ahLst/>
              <a:cxnLst>
                <a:cxn ang="0">
                  <a:pos x="T0" y="T1"/>
                </a:cxn>
                <a:cxn ang="0">
                  <a:pos x="T2" y="T3"/>
                </a:cxn>
                <a:cxn ang="0">
                  <a:pos x="T4" y="T5"/>
                </a:cxn>
                <a:cxn ang="0">
                  <a:pos x="T6" y="T7"/>
                </a:cxn>
                <a:cxn ang="0">
                  <a:pos x="T8" y="T9"/>
                </a:cxn>
              </a:cxnLst>
              <a:rect l="0" t="0" r="r" b="b"/>
              <a:pathLst>
                <a:path w="3" h="8">
                  <a:moveTo>
                    <a:pt x="2" y="6"/>
                  </a:moveTo>
                  <a:cubicBezTo>
                    <a:pt x="2" y="4"/>
                    <a:pt x="1" y="1"/>
                    <a:pt x="0" y="0"/>
                  </a:cubicBezTo>
                  <a:cubicBezTo>
                    <a:pt x="0" y="0"/>
                    <a:pt x="0" y="0"/>
                    <a:pt x="0" y="0"/>
                  </a:cubicBezTo>
                  <a:cubicBezTo>
                    <a:pt x="2" y="2"/>
                    <a:pt x="0" y="6"/>
                    <a:pt x="3" y="8"/>
                  </a:cubicBezTo>
                  <a:cubicBezTo>
                    <a:pt x="3" y="7"/>
                    <a:pt x="3"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3" name="Freeform 114"/>
            <p:cNvSpPr/>
            <p:nvPr/>
          </p:nvSpPr>
          <p:spPr bwMode="auto">
            <a:xfrm>
              <a:off x="3929" y="2170"/>
              <a:ext cx="4" cy="5"/>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115"/>
            <p:cNvSpPr/>
            <p:nvPr/>
          </p:nvSpPr>
          <p:spPr bwMode="auto">
            <a:xfrm>
              <a:off x="3152" y="2194"/>
              <a:ext cx="14" cy="14"/>
            </a:xfrm>
            <a:custGeom>
              <a:avLst/>
              <a:gdLst>
                <a:gd name="T0" fmla="*/ 0 w 3"/>
                <a:gd name="T1" fmla="*/ 2 h 3"/>
                <a:gd name="T2" fmla="*/ 1 w 3"/>
                <a:gd name="T3" fmla="*/ 3 h 3"/>
                <a:gd name="T4" fmla="*/ 2 w 3"/>
                <a:gd name="T5" fmla="*/ 2 h 3"/>
                <a:gd name="T6" fmla="*/ 2 w 3"/>
                <a:gd name="T7" fmla="*/ 2 h 3"/>
                <a:gd name="T8" fmla="*/ 3 w 3"/>
                <a:gd name="T9" fmla="*/ 1 h 3"/>
                <a:gd name="T10" fmla="*/ 0 w 3"/>
                <a:gd name="T11" fmla="*/ 2 h 3"/>
              </a:gdLst>
              <a:ahLst/>
              <a:cxnLst>
                <a:cxn ang="0">
                  <a:pos x="T0" y="T1"/>
                </a:cxn>
                <a:cxn ang="0">
                  <a:pos x="T2" y="T3"/>
                </a:cxn>
                <a:cxn ang="0">
                  <a:pos x="T4" y="T5"/>
                </a:cxn>
                <a:cxn ang="0">
                  <a:pos x="T6" y="T7"/>
                </a:cxn>
                <a:cxn ang="0">
                  <a:pos x="T8" y="T9"/>
                </a:cxn>
                <a:cxn ang="0">
                  <a:pos x="T10" y="T11"/>
                </a:cxn>
              </a:cxnLst>
              <a:rect l="0" t="0" r="r" b="b"/>
              <a:pathLst>
                <a:path w="3" h="3">
                  <a:moveTo>
                    <a:pt x="0" y="2"/>
                  </a:moveTo>
                  <a:cubicBezTo>
                    <a:pt x="0" y="2"/>
                    <a:pt x="0" y="3"/>
                    <a:pt x="1" y="3"/>
                  </a:cubicBezTo>
                  <a:cubicBezTo>
                    <a:pt x="1" y="2"/>
                    <a:pt x="2" y="3"/>
                    <a:pt x="2" y="2"/>
                  </a:cubicBezTo>
                  <a:cubicBezTo>
                    <a:pt x="3" y="2"/>
                    <a:pt x="2" y="2"/>
                    <a:pt x="2" y="2"/>
                  </a:cubicBezTo>
                  <a:cubicBezTo>
                    <a:pt x="3" y="1"/>
                    <a:pt x="3" y="1"/>
                    <a:pt x="3" y="1"/>
                  </a:cubicBezTo>
                  <a:cubicBezTo>
                    <a:pt x="2" y="1"/>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5" name="Freeform 116"/>
            <p:cNvSpPr/>
            <p:nvPr/>
          </p:nvSpPr>
          <p:spPr bwMode="auto">
            <a:xfrm>
              <a:off x="3835" y="2217"/>
              <a:ext cx="5" cy="0"/>
            </a:xfrm>
            <a:custGeom>
              <a:avLst/>
              <a:gdLst>
                <a:gd name="T0" fmla="*/ 5 w 5"/>
                <a:gd name="T1" fmla="*/ 0 w 5"/>
                <a:gd name="T2" fmla="*/ 5 w 5"/>
                <a:gd name="T3" fmla="*/ 5 w 5"/>
              </a:gdLst>
              <a:ahLst/>
              <a:cxnLst>
                <a:cxn ang="0">
                  <a:pos x="T0" y="0"/>
                </a:cxn>
                <a:cxn ang="0">
                  <a:pos x="T1" y="0"/>
                </a:cxn>
                <a:cxn ang="0">
                  <a:pos x="T2" y="0"/>
                </a:cxn>
                <a:cxn ang="0">
                  <a:pos x="T3" y="0"/>
                </a:cxn>
              </a:cxnLst>
              <a:rect l="0" t="0" r="r" b="b"/>
              <a:pathLst>
                <a:path w="5">
                  <a:moveTo>
                    <a:pt x="5" y="0"/>
                  </a:moveTo>
                  <a:lnTo>
                    <a:pt x="0"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6" name="Freeform 117"/>
            <p:cNvSpPr/>
            <p:nvPr/>
          </p:nvSpPr>
          <p:spPr bwMode="auto">
            <a:xfrm>
              <a:off x="3184" y="2213"/>
              <a:ext cx="15" cy="14"/>
            </a:xfrm>
            <a:custGeom>
              <a:avLst/>
              <a:gdLst>
                <a:gd name="T0" fmla="*/ 3 w 3"/>
                <a:gd name="T1" fmla="*/ 2 h 3"/>
                <a:gd name="T2" fmla="*/ 0 w 3"/>
                <a:gd name="T3" fmla="*/ 3 h 3"/>
                <a:gd name="T4" fmla="*/ 2 w 3"/>
                <a:gd name="T5" fmla="*/ 3 h 3"/>
                <a:gd name="T6" fmla="*/ 3 w 3"/>
                <a:gd name="T7" fmla="*/ 2 h 3"/>
              </a:gdLst>
              <a:ahLst/>
              <a:cxnLst>
                <a:cxn ang="0">
                  <a:pos x="T0" y="T1"/>
                </a:cxn>
                <a:cxn ang="0">
                  <a:pos x="T2" y="T3"/>
                </a:cxn>
                <a:cxn ang="0">
                  <a:pos x="T4" y="T5"/>
                </a:cxn>
                <a:cxn ang="0">
                  <a:pos x="T6" y="T7"/>
                </a:cxn>
              </a:cxnLst>
              <a:rect l="0" t="0" r="r" b="b"/>
              <a:pathLst>
                <a:path w="3" h="3">
                  <a:moveTo>
                    <a:pt x="3" y="2"/>
                  </a:moveTo>
                  <a:cubicBezTo>
                    <a:pt x="2" y="0"/>
                    <a:pt x="1" y="2"/>
                    <a:pt x="0" y="3"/>
                  </a:cubicBezTo>
                  <a:cubicBezTo>
                    <a:pt x="1" y="3"/>
                    <a:pt x="1" y="3"/>
                    <a:pt x="2" y="3"/>
                  </a:cubicBezTo>
                  <a:cubicBezTo>
                    <a:pt x="3" y="3"/>
                    <a:pt x="3"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7" name="Freeform 118"/>
            <p:cNvSpPr/>
            <p:nvPr/>
          </p:nvSpPr>
          <p:spPr bwMode="auto">
            <a:xfrm>
              <a:off x="3840" y="2217"/>
              <a:ext cx="9" cy="10"/>
            </a:xfrm>
            <a:custGeom>
              <a:avLst/>
              <a:gdLst>
                <a:gd name="T0" fmla="*/ 0 w 2"/>
                <a:gd name="T1" fmla="*/ 2 h 2"/>
                <a:gd name="T2" fmla="*/ 2 w 2"/>
                <a:gd name="T3" fmla="*/ 1 h 2"/>
                <a:gd name="T4" fmla="*/ 0 w 2"/>
                <a:gd name="T5" fmla="*/ 2 h 2"/>
              </a:gdLst>
              <a:ahLst/>
              <a:cxnLst>
                <a:cxn ang="0">
                  <a:pos x="T0" y="T1"/>
                </a:cxn>
                <a:cxn ang="0">
                  <a:pos x="T2" y="T3"/>
                </a:cxn>
                <a:cxn ang="0">
                  <a:pos x="T4" y="T5"/>
                </a:cxn>
              </a:cxnLst>
              <a:rect l="0" t="0" r="r" b="b"/>
              <a:pathLst>
                <a:path w="2" h="2">
                  <a:moveTo>
                    <a:pt x="0" y="2"/>
                  </a:moveTo>
                  <a:cubicBezTo>
                    <a:pt x="2" y="1"/>
                    <a:pt x="2" y="1"/>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8" name="Freeform 119"/>
            <p:cNvSpPr/>
            <p:nvPr/>
          </p:nvSpPr>
          <p:spPr bwMode="auto">
            <a:xfrm>
              <a:off x="3133" y="2217"/>
              <a:ext cx="9" cy="15"/>
            </a:xfrm>
            <a:custGeom>
              <a:avLst/>
              <a:gdLst>
                <a:gd name="T0" fmla="*/ 0 w 2"/>
                <a:gd name="T1" fmla="*/ 2 h 3"/>
                <a:gd name="T2" fmla="*/ 1 w 2"/>
                <a:gd name="T3" fmla="*/ 3 h 3"/>
                <a:gd name="T4" fmla="*/ 0 w 2"/>
                <a:gd name="T5" fmla="*/ 2 h 3"/>
              </a:gdLst>
              <a:ahLst/>
              <a:cxnLst>
                <a:cxn ang="0">
                  <a:pos x="T0" y="T1"/>
                </a:cxn>
                <a:cxn ang="0">
                  <a:pos x="T2" y="T3"/>
                </a:cxn>
                <a:cxn ang="0">
                  <a:pos x="T4" y="T5"/>
                </a:cxn>
              </a:cxnLst>
              <a:rect l="0" t="0" r="r" b="b"/>
              <a:pathLst>
                <a:path w="2" h="3">
                  <a:moveTo>
                    <a:pt x="0" y="2"/>
                  </a:moveTo>
                  <a:cubicBezTo>
                    <a:pt x="1" y="3"/>
                    <a:pt x="1" y="3"/>
                    <a:pt x="1" y="3"/>
                  </a:cubicBezTo>
                  <a:cubicBezTo>
                    <a:pt x="2" y="2"/>
                    <a:pt x="0" y="0"/>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9" name="Freeform 120"/>
            <p:cNvSpPr/>
            <p:nvPr/>
          </p:nvSpPr>
          <p:spPr bwMode="auto">
            <a:xfrm>
              <a:off x="3868" y="2232"/>
              <a:ext cx="9" cy="4"/>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1" y="1"/>
                    <a:pt x="1" y="0"/>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0" name="Freeform 121"/>
            <p:cNvSpPr/>
            <p:nvPr/>
          </p:nvSpPr>
          <p:spPr bwMode="auto">
            <a:xfrm>
              <a:off x="3142" y="2232"/>
              <a:ext cx="14" cy="14"/>
            </a:xfrm>
            <a:custGeom>
              <a:avLst/>
              <a:gdLst>
                <a:gd name="T0" fmla="*/ 2 w 3"/>
                <a:gd name="T1" fmla="*/ 1 h 3"/>
                <a:gd name="T2" fmla="*/ 2 w 3"/>
                <a:gd name="T3" fmla="*/ 1 h 3"/>
                <a:gd name="T4" fmla="*/ 0 w 3"/>
                <a:gd name="T5" fmla="*/ 1 h 3"/>
                <a:gd name="T6" fmla="*/ 2 w 3"/>
                <a:gd name="T7" fmla="*/ 2 h 3"/>
                <a:gd name="T8" fmla="*/ 2 w 3"/>
                <a:gd name="T9" fmla="*/ 2 h 3"/>
                <a:gd name="T10" fmla="*/ 3 w 3"/>
                <a:gd name="T11" fmla="*/ 3 h 3"/>
                <a:gd name="T12" fmla="*/ 2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1"/>
                  </a:moveTo>
                  <a:cubicBezTo>
                    <a:pt x="2" y="1"/>
                    <a:pt x="2" y="1"/>
                    <a:pt x="2" y="1"/>
                  </a:cubicBezTo>
                  <a:cubicBezTo>
                    <a:pt x="2" y="0"/>
                    <a:pt x="1" y="1"/>
                    <a:pt x="0" y="1"/>
                  </a:cubicBezTo>
                  <a:cubicBezTo>
                    <a:pt x="2" y="2"/>
                    <a:pt x="2" y="2"/>
                    <a:pt x="2" y="2"/>
                  </a:cubicBezTo>
                  <a:cubicBezTo>
                    <a:pt x="2" y="2"/>
                    <a:pt x="2" y="2"/>
                    <a:pt x="2" y="2"/>
                  </a:cubicBezTo>
                  <a:cubicBezTo>
                    <a:pt x="2" y="2"/>
                    <a:pt x="2" y="3"/>
                    <a:pt x="3" y="3"/>
                  </a:cubicBezTo>
                  <a:cubicBezTo>
                    <a:pt x="3" y="2"/>
                    <a:pt x="2"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1" name="Freeform 122"/>
            <p:cNvSpPr/>
            <p:nvPr/>
          </p:nvSpPr>
          <p:spPr bwMode="auto">
            <a:xfrm>
              <a:off x="3250" y="2279"/>
              <a:ext cx="19" cy="4"/>
            </a:xfrm>
            <a:custGeom>
              <a:avLst/>
              <a:gdLst>
                <a:gd name="T0" fmla="*/ 0 w 19"/>
                <a:gd name="T1" fmla="*/ 0 h 4"/>
                <a:gd name="T2" fmla="*/ 0 w 19"/>
                <a:gd name="T3" fmla="*/ 0 h 4"/>
                <a:gd name="T4" fmla="*/ 19 w 19"/>
                <a:gd name="T5" fmla="*/ 4 h 4"/>
                <a:gd name="T6" fmla="*/ 0 w 19"/>
                <a:gd name="T7" fmla="*/ 0 h 4"/>
              </a:gdLst>
              <a:ahLst/>
              <a:cxnLst>
                <a:cxn ang="0">
                  <a:pos x="T0" y="T1"/>
                </a:cxn>
                <a:cxn ang="0">
                  <a:pos x="T2" y="T3"/>
                </a:cxn>
                <a:cxn ang="0">
                  <a:pos x="T4" y="T5"/>
                </a:cxn>
                <a:cxn ang="0">
                  <a:pos x="T6" y="T7"/>
                </a:cxn>
              </a:cxnLst>
              <a:rect l="0" t="0" r="r" b="b"/>
              <a:pathLst>
                <a:path w="19" h="4">
                  <a:moveTo>
                    <a:pt x="0" y="0"/>
                  </a:moveTo>
                  <a:lnTo>
                    <a:pt x="0" y="0"/>
                  </a:lnTo>
                  <a:lnTo>
                    <a:pt x="19" y="4"/>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2" name="Freeform 123"/>
            <p:cNvSpPr/>
            <p:nvPr/>
          </p:nvSpPr>
          <p:spPr bwMode="auto">
            <a:xfrm>
              <a:off x="3227" y="2279"/>
              <a:ext cx="93" cy="51"/>
            </a:xfrm>
            <a:custGeom>
              <a:avLst/>
              <a:gdLst>
                <a:gd name="T0" fmla="*/ 18 w 20"/>
                <a:gd name="T1" fmla="*/ 4 h 11"/>
                <a:gd name="T2" fmla="*/ 13 w 20"/>
                <a:gd name="T3" fmla="*/ 6 h 11"/>
                <a:gd name="T4" fmla="*/ 11 w 20"/>
                <a:gd name="T5" fmla="*/ 5 h 11"/>
                <a:gd name="T6" fmla="*/ 15 w 20"/>
                <a:gd name="T7" fmla="*/ 1 h 11"/>
                <a:gd name="T8" fmla="*/ 12 w 20"/>
                <a:gd name="T9" fmla="*/ 0 h 11"/>
                <a:gd name="T10" fmla="*/ 10 w 20"/>
                <a:gd name="T11" fmla="*/ 1 h 11"/>
                <a:gd name="T12" fmla="*/ 6 w 20"/>
                <a:gd name="T13" fmla="*/ 1 h 11"/>
                <a:gd name="T14" fmla="*/ 6 w 20"/>
                <a:gd name="T15" fmla="*/ 2 h 11"/>
                <a:gd name="T16" fmla="*/ 5 w 20"/>
                <a:gd name="T17" fmla="*/ 1 h 11"/>
                <a:gd name="T18" fmla="*/ 0 w 20"/>
                <a:gd name="T19" fmla="*/ 1 h 11"/>
                <a:gd name="T20" fmla="*/ 0 w 20"/>
                <a:gd name="T21" fmla="*/ 2 h 11"/>
                <a:gd name="T22" fmla="*/ 4 w 20"/>
                <a:gd name="T23" fmla="*/ 4 h 11"/>
                <a:gd name="T24" fmla="*/ 9 w 20"/>
                <a:gd name="T25" fmla="*/ 7 h 11"/>
                <a:gd name="T26" fmla="*/ 8 w 20"/>
                <a:gd name="T27" fmla="*/ 8 h 11"/>
                <a:gd name="T28" fmla="*/ 9 w 20"/>
                <a:gd name="T29" fmla="*/ 10 h 11"/>
                <a:gd name="T30" fmla="*/ 9 w 20"/>
                <a:gd name="T31" fmla="*/ 10 h 11"/>
                <a:gd name="T32" fmla="*/ 16 w 20"/>
                <a:gd name="T33" fmla="*/ 9 h 11"/>
                <a:gd name="T34" fmla="*/ 18 w 20"/>
                <a:gd name="T35"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1">
                  <a:moveTo>
                    <a:pt x="18" y="4"/>
                  </a:moveTo>
                  <a:cubicBezTo>
                    <a:pt x="16" y="4"/>
                    <a:pt x="15" y="5"/>
                    <a:pt x="13" y="6"/>
                  </a:cubicBezTo>
                  <a:cubicBezTo>
                    <a:pt x="13" y="5"/>
                    <a:pt x="11" y="6"/>
                    <a:pt x="11" y="5"/>
                  </a:cubicBezTo>
                  <a:cubicBezTo>
                    <a:pt x="13" y="4"/>
                    <a:pt x="14" y="2"/>
                    <a:pt x="15" y="1"/>
                  </a:cubicBezTo>
                  <a:cubicBezTo>
                    <a:pt x="12" y="0"/>
                    <a:pt x="12" y="0"/>
                    <a:pt x="12" y="0"/>
                  </a:cubicBezTo>
                  <a:cubicBezTo>
                    <a:pt x="11" y="1"/>
                    <a:pt x="10" y="0"/>
                    <a:pt x="10" y="1"/>
                  </a:cubicBezTo>
                  <a:cubicBezTo>
                    <a:pt x="9" y="3"/>
                    <a:pt x="7" y="2"/>
                    <a:pt x="6" y="1"/>
                  </a:cubicBezTo>
                  <a:cubicBezTo>
                    <a:pt x="6" y="2"/>
                    <a:pt x="6" y="2"/>
                    <a:pt x="6" y="2"/>
                  </a:cubicBezTo>
                  <a:cubicBezTo>
                    <a:pt x="5" y="2"/>
                    <a:pt x="5" y="1"/>
                    <a:pt x="5" y="1"/>
                  </a:cubicBezTo>
                  <a:cubicBezTo>
                    <a:pt x="3" y="1"/>
                    <a:pt x="2" y="2"/>
                    <a:pt x="0" y="1"/>
                  </a:cubicBezTo>
                  <a:cubicBezTo>
                    <a:pt x="0" y="2"/>
                    <a:pt x="0" y="2"/>
                    <a:pt x="0" y="2"/>
                  </a:cubicBezTo>
                  <a:cubicBezTo>
                    <a:pt x="1" y="3"/>
                    <a:pt x="3" y="3"/>
                    <a:pt x="4" y="4"/>
                  </a:cubicBezTo>
                  <a:cubicBezTo>
                    <a:pt x="6" y="5"/>
                    <a:pt x="9" y="5"/>
                    <a:pt x="9" y="7"/>
                  </a:cubicBezTo>
                  <a:cubicBezTo>
                    <a:pt x="9" y="8"/>
                    <a:pt x="8" y="8"/>
                    <a:pt x="8" y="8"/>
                  </a:cubicBezTo>
                  <a:cubicBezTo>
                    <a:pt x="8" y="9"/>
                    <a:pt x="10" y="10"/>
                    <a:pt x="9" y="10"/>
                  </a:cubicBezTo>
                  <a:cubicBezTo>
                    <a:pt x="9" y="10"/>
                    <a:pt x="9" y="10"/>
                    <a:pt x="9" y="10"/>
                  </a:cubicBezTo>
                  <a:cubicBezTo>
                    <a:pt x="11" y="7"/>
                    <a:pt x="14" y="11"/>
                    <a:pt x="16" y="9"/>
                  </a:cubicBezTo>
                  <a:cubicBezTo>
                    <a:pt x="12" y="5"/>
                    <a:pt x="20" y="7"/>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3" name="Freeform 124"/>
            <p:cNvSpPr/>
            <p:nvPr/>
          </p:nvSpPr>
          <p:spPr bwMode="auto">
            <a:xfrm>
              <a:off x="3769" y="2279"/>
              <a:ext cx="5" cy="4"/>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1"/>
                    <a:pt x="1" y="1"/>
                    <a:pt x="1" y="1"/>
                  </a:cubicBezTo>
                  <a:cubicBezTo>
                    <a:pt x="0" y="0"/>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4" name="Freeform 125"/>
            <p:cNvSpPr/>
            <p:nvPr/>
          </p:nvSpPr>
          <p:spPr bwMode="auto">
            <a:xfrm>
              <a:off x="3311" y="2316"/>
              <a:ext cx="5" cy="0"/>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5" name="Freeform 126"/>
            <p:cNvSpPr/>
            <p:nvPr/>
          </p:nvSpPr>
          <p:spPr bwMode="auto">
            <a:xfrm>
              <a:off x="3231" y="2330"/>
              <a:ext cx="52" cy="29"/>
            </a:xfrm>
            <a:custGeom>
              <a:avLst/>
              <a:gdLst>
                <a:gd name="T0" fmla="*/ 6 w 11"/>
                <a:gd name="T1" fmla="*/ 1 h 6"/>
                <a:gd name="T2" fmla="*/ 6 w 11"/>
                <a:gd name="T3" fmla="*/ 1 h 6"/>
                <a:gd name="T4" fmla="*/ 1 w 11"/>
                <a:gd name="T5" fmla="*/ 0 h 6"/>
                <a:gd name="T6" fmla="*/ 1 w 11"/>
                <a:gd name="T7" fmla="*/ 2 h 6"/>
                <a:gd name="T8" fmla="*/ 0 w 11"/>
                <a:gd name="T9" fmla="*/ 3 h 6"/>
                <a:gd name="T10" fmla="*/ 5 w 11"/>
                <a:gd name="T11" fmla="*/ 4 h 6"/>
                <a:gd name="T12" fmla="*/ 4 w 11"/>
                <a:gd name="T13" fmla="*/ 5 h 6"/>
                <a:gd name="T14" fmla="*/ 5 w 11"/>
                <a:gd name="T15" fmla="*/ 6 h 6"/>
                <a:gd name="T16" fmla="*/ 5 w 11"/>
                <a:gd name="T17" fmla="*/ 4 h 6"/>
                <a:gd name="T18" fmla="*/ 8 w 11"/>
                <a:gd name="T19" fmla="*/ 5 h 6"/>
                <a:gd name="T20" fmla="*/ 10 w 11"/>
                <a:gd name="T21" fmla="*/ 4 h 6"/>
                <a:gd name="T22" fmla="*/ 6 w 11"/>
                <a:gd name="T23"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6">
                  <a:moveTo>
                    <a:pt x="6" y="1"/>
                  </a:moveTo>
                  <a:cubicBezTo>
                    <a:pt x="6" y="1"/>
                    <a:pt x="6" y="1"/>
                    <a:pt x="6" y="1"/>
                  </a:cubicBezTo>
                  <a:cubicBezTo>
                    <a:pt x="5" y="0"/>
                    <a:pt x="3" y="1"/>
                    <a:pt x="1" y="0"/>
                  </a:cubicBezTo>
                  <a:cubicBezTo>
                    <a:pt x="1" y="2"/>
                    <a:pt x="1" y="2"/>
                    <a:pt x="1" y="2"/>
                  </a:cubicBezTo>
                  <a:cubicBezTo>
                    <a:pt x="0" y="1"/>
                    <a:pt x="1" y="3"/>
                    <a:pt x="0" y="3"/>
                  </a:cubicBezTo>
                  <a:cubicBezTo>
                    <a:pt x="2" y="4"/>
                    <a:pt x="3" y="3"/>
                    <a:pt x="5" y="4"/>
                  </a:cubicBezTo>
                  <a:cubicBezTo>
                    <a:pt x="4" y="5"/>
                    <a:pt x="4" y="5"/>
                    <a:pt x="4" y="5"/>
                  </a:cubicBezTo>
                  <a:cubicBezTo>
                    <a:pt x="5" y="6"/>
                    <a:pt x="5" y="6"/>
                    <a:pt x="5" y="6"/>
                  </a:cubicBezTo>
                  <a:cubicBezTo>
                    <a:pt x="5" y="4"/>
                    <a:pt x="5" y="4"/>
                    <a:pt x="5" y="4"/>
                  </a:cubicBezTo>
                  <a:cubicBezTo>
                    <a:pt x="6" y="5"/>
                    <a:pt x="8" y="4"/>
                    <a:pt x="8" y="5"/>
                  </a:cubicBezTo>
                  <a:cubicBezTo>
                    <a:pt x="9" y="5"/>
                    <a:pt x="9" y="4"/>
                    <a:pt x="10" y="4"/>
                  </a:cubicBezTo>
                  <a:cubicBezTo>
                    <a:pt x="11" y="1"/>
                    <a:pt x="7" y="3"/>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6" name="Freeform 127"/>
            <p:cNvSpPr/>
            <p:nvPr/>
          </p:nvSpPr>
          <p:spPr bwMode="auto">
            <a:xfrm>
              <a:off x="3156" y="2335"/>
              <a:ext cx="19" cy="24"/>
            </a:xfrm>
            <a:custGeom>
              <a:avLst/>
              <a:gdLst>
                <a:gd name="T0" fmla="*/ 3 w 4"/>
                <a:gd name="T1" fmla="*/ 0 h 5"/>
                <a:gd name="T2" fmla="*/ 1 w 4"/>
                <a:gd name="T3" fmla="*/ 0 h 5"/>
                <a:gd name="T4" fmla="*/ 1 w 4"/>
                <a:gd name="T5" fmla="*/ 1 h 5"/>
                <a:gd name="T6" fmla="*/ 0 w 4"/>
                <a:gd name="T7" fmla="*/ 1 h 5"/>
                <a:gd name="T8" fmla="*/ 0 w 4"/>
                <a:gd name="T9" fmla="*/ 2 h 5"/>
                <a:gd name="T10" fmla="*/ 0 w 4"/>
                <a:gd name="T11" fmla="*/ 3 h 5"/>
                <a:gd name="T12" fmla="*/ 3 w 4"/>
                <a:gd name="T13" fmla="*/ 3 h 5"/>
                <a:gd name="T14" fmla="*/ 3 w 4"/>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5">
                  <a:moveTo>
                    <a:pt x="3" y="0"/>
                  </a:moveTo>
                  <a:cubicBezTo>
                    <a:pt x="1" y="0"/>
                    <a:pt x="1" y="0"/>
                    <a:pt x="1" y="0"/>
                  </a:cubicBezTo>
                  <a:cubicBezTo>
                    <a:pt x="1" y="1"/>
                    <a:pt x="1" y="1"/>
                    <a:pt x="1" y="1"/>
                  </a:cubicBezTo>
                  <a:cubicBezTo>
                    <a:pt x="1" y="1"/>
                    <a:pt x="0" y="1"/>
                    <a:pt x="0" y="1"/>
                  </a:cubicBezTo>
                  <a:cubicBezTo>
                    <a:pt x="0" y="2"/>
                    <a:pt x="0" y="2"/>
                    <a:pt x="0" y="2"/>
                  </a:cubicBezTo>
                  <a:cubicBezTo>
                    <a:pt x="0" y="2"/>
                    <a:pt x="0" y="3"/>
                    <a:pt x="0" y="3"/>
                  </a:cubicBezTo>
                  <a:cubicBezTo>
                    <a:pt x="1" y="5"/>
                    <a:pt x="2" y="3"/>
                    <a:pt x="3" y="3"/>
                  </a:cubicBezTo>
                  <a:cubicBezTo>
                    <a:pt x="4" y="2"/>
                    <a:pt x="2"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7" name="Freeform 128"/>
            <p:cNvSpPr/>
            <p:nvPr/>
          </p:nvSpPr>
          <p:spPr bwMode="auto">
            <a:xfrm>
              <a:off x="3203" y="2344"/>
              <a:ext cx="19" cy="10"/>
            </a:xfrm>
            <a:custGeom>
              <a:avLst/>
              <a:gdLst>
                <a:gd name="T0" fmla="*/ 0 w 4"/>
                <a:gd name="T1" fmla="*/ 2 h 2"/>
                <a:gd name="T2" fmla="*/ 4 w 4"/>
                <a:gd name="T3" fmla="*/ 1 h 2"/>
                <a:gd name="T4" fmla="*/ 3 w 4"/>
                <a:gd name="T5" fmla="*/ 0 h 2"/>
                <a:gd name="T6" fmla="*/ 0 w 4"/>
                <a:gd name="T7" fmla="*/ 2 h 2"/>
              </a:gdLst>
              <a:ahLst/>
              <a:cxnLst>
                <a:cxn ang="0">
                  <a:pos x="T0" y="T1"/>
                </a:cxn>
                <a:cxn ang="0">
                  <a:pos x="T2" y="T3"/>
                </a:cxn>
                <a:cxn ang="0">
                  <a:pos x="T4" y="T5"/>
                </a:cxn>
                <a:cxn ang="0">
                  <a:pos x="T6" y="T7"/>
                </a:cxn>
              </a:cxnLst>
              <a:rect l="0" t="0" r="r" b="b"/>
              <a:pathLst>
                <a:path w="4" h="2">
                  <a:moveTo>
                    <a:pt x="0" y="2"/>
                  </a:moveTo>
                  <a:cubicBezTo>
                    <a:pt x="1" y="2"/>
                    <a:pt x="3" y="2"/>
                    <a:pt x="4" y="1"/>
                  </a:cubicBezTo>
                  <a:cubicBezTo>
                    <a:pt x="4" y="0"/>
                    <a:pt x="3" y="0"/>
                    <a:pt x="3" y="0"/>
                  </a:cubicBezTo>
                  <a:cubicBezTo>
                    <a:pt x="1" y="0"/>
                    <a:pt x="1"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8" name="Freeform 129"/>
            <p:cNvSpPr/>
            <p:nvPr/>
          </p:nvSpPr>
          <p:spPr bwMode="auto">
            <a:xfrm>
              <a:off x="3189" y="2349"/>
              <a:ext cx="5" cy="10"/>
            </a:xfrm>
            <a:custGeom>
              <a:avLst/>
              <a:gdLst>
                <a:gd name="T0" fmla="*/ 0 w 1"/>
                <a:gd name="T1" fmla="*/ 1 h 2"/>
                <a:gd name="T2" fmla="*/ 1 w 1"/>
                <a:gd name="T3" fmla="*/ 1 h 2"/>
                <a:gd name="T4" fmla="*/ 0 w 1"/>
                <a:gd name="T5" fmla="*/ 1 h 2"/>
              </a:gdLst>
              <a:ahLst/>
              <a:cxnLst>
                <a:cxn ang="0">
                  <a:pos x="T0" y="T1"/>
                </a:cxn>
                <a:cxn ang="0">
                  <a:pos x="T2" y="T3"/>
                </a:cxn>
                <a:cxn ang="0">
                  <a:pos x="T4" y="T5"/>
                </a:cxn>
              </a:cxnLst>
              <a:rect l="0" t="0" r="r" b="b"/>
              <a:pathLst>
                <a:path w="1" h="2">
                  <a:moveTo>
                    <a:pt x="0" y="1"/>
                  </a:moveTo>
                  <a:cubicBezTo>
                    <a:pt x="0" y="2"/>
                    <a:pt x="1" y="1"/>
                    <a:pt x="1"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9" name="Freeform 130"/>
            <p:cNvSpPr/>
            <p:nvPr/>
          </p:nvSpPr>
          <p:spPr bwMode="auto">
            <a:xfrm>
              <a:off x="3292" y="2354"/>
              <a:ext cx="14" cy="9"/>
            </a:xfrm>
            <a:custGeom>
              <a:avLst/>
              <a:gdLst>
                <a:gd name="T0" fmla="*/ 3 w 3"/>
                <a:gd name="T1" fmla="*/ 1 h 2"/>
                <a:gd name="T2" fmla="*/ 2 w 3"/>
                <a:gd name="T3" fmla="*/ 0 h 2"/>
                <a:gd name="T4" fmla="*/ 3 w 3"/>
                <a:gd name="T5" fmla="*/ 1 h 2"/>
              </a:gdLst>
              <a:ahLst/>
              <a:cxnLst>
                <a:cxn ang="0">
                  <a:pos x="T0" y="T1"/>
                </a:cxn>
                <a:cxn ang="0">
                  <a:pos x="T2" y="T3"/>
                </a:cxn>
                <a:cxn ang="0">
                  <a:pos x="T4" y="T5"/>
                </a:cxn>
              </a:cxnLst>
              <a:rect l="0" t="0" r="r" b="b"/>
              <a:pathLst>
                <a:path w="3" h="2">
                  <a:moveTo>
                    <a:pt x="3" y="1"/>
                  </a:moveTo>
                  <a:cubicBezTo>
                    <a:pt x="2" y="0"/>
                    <a:pt x="2" y="0"/>
                    <a:pt x="2" y="0"/>
                  </a:cubicBezTo>
                  <a:cubicBezTo>
                    <a:pt x="0" y="2"/>
                    <a:pt x="3"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52" name="文本框 651"/>
          <p:cNvSpPr txBox="1"/>
          <p:nvPr/>
        </p:nvSpPr>
        <p:spPr>
          <a:xfrm>
            <a:off x="7595870" y="1898015"/>
            <a:ext cx="600075" cy="640080"/>
          </a:xfrm>
          <a:prstGeom prst="rect">
            <a:avLst/>
          </a:prstGeom>
          <a:noFill/>
        </p:spPr>
        <p:txBody>
          <a:bodyPr wrap="square" rtlCol="0">
            <a:spAutoFit/>
          </a:bodyPr>
          <a:lstStyle/>
          <a:p>
            <a:r>
              <a:rPr lang="zh-CN" altLang="en-US" sz="3600" dirty="0">
                <a:solidFill>
                  <a:schemeClr val="bg1"/>
                </a:solidFill>
                <a:latin typeface="禹卫书法行书简体" panose="02000603000000000000" pitchFamily="2" charset="-122"/>
                <a:ea typeface="禹卫书法行书简体" panose="02000603000000000000" pitchFamily="2" charset="-122"/>
              </a:rPr>
              <a:t>五</a:t>
            </a:r>
            <a:endParaRPr lang="zh-CN" altLang="en-US" sz="3600" dirty="0">
              <a:solidFill>
                <a:schemeClr val="bg1"/>
              </a:solidFill>
              <a:latin typeface="禹卫书法行书简体" panose="02000603000000000000" pitchFamily="2" charset="-122"/>
              <a:ea typeface="禹卫书法行书简体" panose="02000603000000000000" pitchFamily="2" charset="-122"/>
            </a:endParaRPr>
          </a:p>
        </p:txBody>
      </p:sp>
      <p:sp>
        <p:nvSpPr>
          <p:cNvPr id="653" name="文本框 652"/>
          <p:cNvSpPr txBox="1"/>
          <p:nvPr/>
        </p:nvSpPr>
        <p:spPr>
          <a:xfrm>
            <a:off x="5499735" y="2847975"/>
            <a:ext cx="1484630" cy="518160"/>
          </a:xfrm>
          <a:prstGeom prst="rect">
            <a:avLst/>
          </a:prstGeom>
          <a:noFill/>
        </p:spPr>
        <p:txBody>
          <a:bodyPr wrap="square" rtlCol="0">
            <a:spAutoFit/>
          </a:bodyPr>
          <a:lstStyle/>
          <a:p>
            <a:r>
              <a:rPr lang="en-US" altLang="zh-CN" sz="2800" dirty="0">
                <a:latin typeface="禹卫书法行书简体" panose="02000603000000000000" pitchFamily="2" charset="-122"/>
                <a:ea typeface="禹卫书法行书简体" panose="02000603000000000000" pitchFamily="2" charset="-122"/>
              </a:rPr>
              <a:t>Bridge</a:t>
            </a:r>
            <a:endParaRPr lang="en-US" altLang="zh-CN" sz="2800" dirty="0">
              <a:latin typeface="禹卫书法行书简体" panose="02000603000000000000" pitchFamily="2" charset="-122"/>
              <a:ea typeface="禹卫书法行书简体" panose="02000603000000000000"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sp>
        <p:nvSpPr>
          <p:cNvPr id="10" name="TextBox 9"/>
          <p:cNvSpPr txBox="1"/>
          <p:nvPr/>
        </p:nvSpPr>
        <p:spPr>
          <a:xfrm>
            <a:off x="1232535" y="1105535"/>
            <a:ext cx="9352915" cy="118872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    2.Structure of the Summer  Palace:</a:t>
            </a:r>
            <a:endParaRPr lang="en-US" altLang="zh-CN" sz="2400" dirty="0" smtClean="0">
              <a:latin typeface="Times New Roman" panose="02020603050405020304" pitchFamily="18" charset="0"/>
              <a:cs typeface="Times New Roman" panose="02020603050405020304" pitchFamily="18" charset="0"/>
            </a:endParaRPr>
          </a:p>
          <a:p>
            <a:pPr algn="just"/>
            <a:r>
              <a:rPr lang="en-US" altLang="zh-CN" sz="2400" dirty="0" smtClean="0">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sym typeface="+mn-ea"/>
              </a:rPr>
              <a:t>(3) The Dragon King Island is the scenery opposite of _____________, and it is also the garden within the garden.</a:t>
            </a:r>
            <a:endParaRPr lang="zh-CN" altLang="en-US" sz="24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2135505" y="353060"/>
            <a:ext cx="6405880" cy="518160"/>
          </a:xfrm>
          <a:prstGeom prst="rect">
            <a:avLst/>
          </a:prstGeom>
          <a:noFill/>
        </p:spPr>
        <p:txBody>
          <a:bodyPr wrap="none" rtlCol="0" anchor="t">
            <a:spAutoFit/>
          </a:bodyPr>
          <a:lstStyle/>
          <a:p>
            <a:pPr algn="l"/>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Model for royal and private gardens</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endParaRPr>
          </a:p>
        </p:txBody>
      </p:sp>
      <p:pic>
        <p:nvPicPr>
          <p:cNvPr id="44036" name="Picture 4" descr="http://s14.sinaimg.cn/mw690/001wSoZ7zy6UtJpnI2Fcd&amp;690"/>
          <p:cNvPicPr>
            <a:picLocks noChangeAspect="1" noChangeArrowheads="1"/>
          </p:cNvPicPr>
          <p:nvPr/>
        </p:nvPicPr>
        <p:blipFill>
          <a:blip r:embed="rId2"/>
          <a:srcRect/>
          <a:stretch>
            <a:fillRect/>
          </a:stretch>
        </p:blipFill>
        <p:spPr bwMode="auto">
          <a:xfrm>
            <a:off x="1731432" y="2397761"/>
            <a:ext cx="8153047" cy="4317294"/>
          </a:xfrm>
          <a:prstGeom prst="rect">
            <a:avLst/>
          </a:prstGeom>
          <a:noFill/>
        </p:spPr>
      </p:pic>
      <p:sp>
        <p:nvSpPr>
          <p:cNvPr id="4" name="文本框 3"/>
          <p:cNvSpPr txBox="1"/>
          <p:nvPr/>
        </p:nvSpPr>
        <p:spPr>
          <a:xfrm>
            <a:off x="8392160" y="1471295"/>
            <a:ext cx="1985010" cy="457200"/>
          </a:xfrm>
          <a:prstGeom prst="rect">
            <a:avLst/>
          </a:prstGeom>
          <a:noFill/>
        </p:spPr>
        <p:txBody>
          <a:bodyPr wrap="none" rtlCol="0" anchor="t">
            <a:spAutoFit/>
          </a:bodyPr>
          <a:lstStyle/>
          <a:p>
            <a:r>
              <a:rPr lang="en-US" altLang="zh-CN" sz="2400" dirty="0" smtClean="0">
                <a:latin typeface="Times New Roman" panose="02020603050405020304" pitchFamily="18" charset="0"/>
                <a:cs typeface="Times New Roman" panose="02020603050405020304" pitchFamily="18" charset="0"/>
                <a:sym typeface="+mn-ea"/>
              </a:rPr>
              <a:t>Longevity Hill</a:t>
            </a:r>
            <a:endParaRPr lang="en-US" altLang="zh-CN" sz="2400" dirty="0" smtClean="0">
              <a:latin typeface="Times New Roman" panose="02020603050405020304" pitchFamily="18" charset="0"/>
              <a:cs typeface="Times New Roman" panose="02020603050405020304" pitchFamily="18" charset="0"/>
              <a:sym typeface="+mn-ea"/>
            </a:endParaRPr>
          </a:p>
        </p:txBody>
      </p:sp>
      <p:sp>
        <p:nvSpPr>
          <p:cNvPr id="3" name="文本框 2"/>
          <p:cNvSpPr txBox="1"/>
          <p:nvPr/>
        </p:nvSpPr>
        <p:spPr>
          <a:xfrm>
            <a:off x="9544050" y="353060"/>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sp>
        <p:nvSpPr>
          <p:cNvPr id="10" name="TextBox 9"/>
          <p:cNvSpPr txBox="1"/>
          <p:nvPr/>
        </p:nvSpPr>
        <p:spPr>
          <a:xfrm>
            <a:off x="1021715" y="1105535"/>
            <a:ext cx="11364595" cy="118872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    2.Structure of the Summer  Palace:</a:t>
            </a:r>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sym typeface="+mn-ea"/>
              </a:rPr>
              <a:t>(4) The seventeen-Arch Bridge links the island to the East Bank.</a:t>
            </a:r>
            <a:endParaRPr lang="en-US" altLang="zh-CN" sz="2400" dirty="0" smtClean="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2239010" y="353060"/>
            <a:ext cx="6405880" cy="518160"/>
          </a:xfrm>
          <a:prstGeom prst="rect">
            <a:avLst/>
          </a:prstGeom>
          <a:noFill/>
        </p:spPr>
        <p:txBody>
          <a:bodyPr wrap="none" rtlCol="0" anchor="t">
            <a:spAutoFit/>
          </a:bodyPr>
          <a:lstStyle/>
          <a:p>
            <a:pPr algn="l"/>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Model for royal and private gardens</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endParaRPr>
          </a:p>
        </p:txBody>
      </p:sp>
      <p:pic>
        <p:nvPicPr>
          <p:cNvPr id="12" name="Picture 6" descr="http://imgsrc.baidu.com/forum/pic/item/bededd88d43f87949fee22a9d21b0ef41ad53aba.jpg"/>
          <p:cNvPicPr>
            <a:picLocks noChangeAspect="1" noChangeArrowheads="1"/>
          </p:cNvPicPr>
          <p:nvPr/>
        </p:nvPicPr>
        <p:blipFill>
          <a:blip r:embed="rId2"/>
          <a:srcRect/>
          <a:stretch>
            <a:fillRect/>
          </a:stretch>
        </p:blipFill>
        <p:spPr bwMode="auto">
          <a:xfrm>
            <a:off x="1491751" y="2294504"/>
            <a:ext cx="8026264" cy="3920147"/>
          </a:xfrm>
          <a:prstGeom prst="rect">
            <a:avLst/>
          </a:prstGeom>
          <a:noFill/>
        </p:spPr>
      </p:pic>
      <p:sp>
        <p:nvSpPr>
          <p:cNvPr id="3" name="文本框 2"/>
          <p:cNvSpPr txBox="1"/>
          <p:nvPr/>
        </p:nvSpPr>
        <p:spPr>
          <a:xfrm>
            <a:off x="9693275" y="353060"/>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sp>
        <p:nvSpPr>
          <p:cNvPr id="10" name="TextBox 9"/>
          <p:cNvSpPr txBox="1"/>
          <p:nvPr/>
        </p:nvSpPr>
        <p:spPr>
          <a:xfrm>
            <a:off x="1021715" y="1105535"/>
            <a:ext cx="11364595" cy="82296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sym typeface="+mn-ea"/>
              </a:rPr>
              <a:t>3.The model of Private garden:  Humble Administrator’s Garden</a:t>
            </a:r>
            <a:endParaRPr lang="zh-CN" altLang="en-US" sz="2400" dirty="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2135505" y="353060"/>
            <a:ext cx="6405880" cy="518160"/>
          </a:xfrm>
          <a:prstGeom prst="rect">
            <a:avLst/>
          </a:prstGeom>
          <a:noFill/>
        </p:spPr>
        <p:txBody>
          <a:bodyPr wrap="none" rtlCol="0" anchor="t">
            <a:spAutoFit/>
          </a:bodyPr>
          <a:lstStyle/>
          <a:p>
            <a:pPr algn="l"/>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Model for royal and private gardens</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endParaRPr>
          </a:p>
        </p:txBody>
      </p:sp>
      <p:pic>
        <p:nvPicPr>
          <p:cNvPr id="43010" name="Picture 2" descr="拙政园"/>
          <p:cNvPicPr>
            <a:picLocks noChangeAspect="1" noChangeArrowheads="1"/>
          </p:cNvPicPr>
          <p:nvPr/>
        </p:nvPicPr>
        <p:blipFill>
          <a:blip r:embed="rId2"/>
          <a:srcRect b="5212"/>
          <a:stretch>
            <a:fillRect/>
          </a:stretch>
        </p:blipFill>
        <p:spPr bwMode="auto">
          <a:xfrm>
            <a:off x="1502410" y="1928495"/>
            <a:ext cx="7782560" cy="4272915"/>
          </a:xfrm>
          <a:prstGeom prst="rect">
            <a:avLst/>
          </a:prstGeom>
          <a:noFill/>
        </p:spPr>
      </p:pic>
      <p:sp>
        <p:nvSpPr>
          <p:cNvPr id="3" name="文本框 2"/>
          <p:cNvSpPr txBox="1"/>
          <p:nvPr/>
        </p:nvSpPr>
        <p:spPr>
          <a:xfrm>
            <a:off x="9544050" y="353060"/>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sp>
        <p:nvSpPr>
          <p:cNvPr id="10" name="TextBox 9"/>
          <p:cNvSpPr txBox="1"/>
          <p:nvPr/>
        </p:nvSpPr>
        <p:spPr>
          <a:xfrm>
            <a:off x="1021715" y="1105535"/>
            <a:ext cx="11364595" cy="118872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sym typeface="+mn-ea"/>
              </a:rPr>
              <a:t>4. Structure of Humble Administrator’s Garden:</a:t>
            </a:r>
            <a:endParaRPr lang="en-US" altLang="zh-CN" sz="2400" dirty="0" smtClean="0">
              <a:latin typeface="Times New Roman" panose="02020603050405020304" pitchFamily="18" charset="0"/>
              <a:cs typeface="Times New Roman" panose="02020603050405020304" pitchFamily="18" charset="0"/>
              <a:sym typeface="+mn-ea"/>
            </a:endParaRPr>
          </a:p>
          <a:p>
            <a:r>
              <a:rPr lang="en-US" altLang="zh-CN" sz="2400" dirty="0" smtClean="0">
                <a:latin typeface="Times New Roman" panose="02020603050405020304" pitchFamily="18" charset="0"/>
                <a:cs typeface="Times New Roman" panose="02020603050405020304" pitchFamily="18" charset="0"/>
                <a:sym typeface="+mn-ea"/>
              </a:rPr>
              <a:t>    (1) It is well-known for the waterscape. </a:t>
            </a:r>
            <a:endParaRPr lang="zh-CN" altLang="en-US" sz="2400" dirty="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2135505" y="353060"/>
            <a:ext cx="6405880" cy="518160"/>
          </a:xfrm>
          <a:prstGeom prst="rect">
            <a:avLst/>
          </a:prstGeom>
          <a:noFill/>
        </p:spPr>
        <p:txBody>
          <a:bodyPr wrap="none" rtlCol="0" anchor="t">
            <a:spAutoFit/>
          </a:bodyPr>
          <a:lstStyle/>
          <a:p>
            <a:pPr algn="l"/>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Model for royal and private gardens</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endParaRPr>
          </a:p>
        </p:txBody>
      </p:sp>
      <p:pic>
        <p:nvPicPr>
          <p:cNvPr id="44040" name="Picture 8" descr="拙政园"/>
          <p:cNvPicPr>
            <a:picLocks noChangeAspect="1" noChangeArrowheads="1"/>
          </p:cNvPicPr>
          <p:nvPr/>
        </p:nvPicPr>
        <p:blipFill>
          <a:blip r:embed="rId2"/>
          <a:srcRect t="4654" b="4548"/>
          <a:stretch>
            <a:fillRect/>
          </a:stretch>
        </p:blipFill>
        <p:spPr bwMode="auto">
          <a:xfrm>
            <a:off x="238760" y="2216150"/>
            <a:ext cx="6196330" cy="4149725"/>
          </a:xfrm>
          <a:prstGeom prst="rect">
            <a:avLst/>
          </a:prstGeom>
          <a:noFill/>
        </p:spPr>
      </p:pic>
      <p:pic>
        <p:nvPicPr>
          <p:cNvPr id="73734" name="Picture 6" descr="拙政园"/>
          <p:cNvPicPr>
            <a:picLocks noChangeAspect="1" noChangeArrowheads="1"/>
          </p:cNvPicPr>
          <p:nvPr/>
        </p:nvPicPr>
        <p:blipFill>
          <a:blip r:embed="rId3"/>
          <a:srcRect b="5181"/>
          <a:stretch>
            <a:fillRect/>
          </a:stretch>
        </p:blipFill>
        <p:spPr bwMode="auto">
          <a:xfrm>
            <a:off x="2809875" y="2216150"/>
            <a:ext cx="6252845" cy="4150360"/>
          </a:xfrm>
          <a:prstGeom prst="rect">
            <a:avLst/>
          </a:prstGeom>
          <a:noFill/>
        </p:spPr>
      </p:pic>
      <p:pic>
        <p:nvPicPr>
          <p:cNvPr id="73732" name="Picture 4" descr="拙政园"/>
          <p:cNvPicPr>
            <a:picLocks noChangeAspect="1" noChangeArrowheads="1"/>
          </p:cNvPicPr>
          <p:nvPr/>
        </p:nvPicPr>
        <p:blipFill>
          <a:blip r:embed="rId4"/>
          <a:srcRect b="4348"/>
          <a:stretch>
            <a:fillRect/>
          </a:stretch>
        </p:blipFill>
        <p:spPr bwMode="auto">
          <a:xfrm>
            <a:off x="5417820" y="2216785"/>
            <a:ext cx="6481445" cy="4149725"/>
          </a:xfrm>
          <a:prstGeom prst="rect">
            <a:avLst/>
          </a:prstGeom>
          <a:noFill/>
        </p:spPr>
      </p:pic>
      <p:sp>
        <p:nvSpPr>
          <p:cNvPr id="3" name="文本框 2"/>
          <p:cNvSpPr txBox="1"/>
          <p:nvPr/>
        </p:nvSpPr>
        <p:spPr>
          <a:xfrm>
            <a:off x="9544050" y="240030"/>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checkerboard(across)">
                                      <p:cBhvr>
                                        <p:cTn id="7" dur="500"/>
                                        <p:tgtEl>
                                          <p:spTgt spid="440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3734"/>
                                        </p:tgtEl>
                                        <p:attrNameLst>
                                          <p:attrName>style.visibility</p:attrName>
                                        </p:attrNameLst>
                                      </p:cBhvr>
                                      <p:to>
                                        <p:strVal val="visible"/>
                                      </p:to>
                                    </p:set>
                                    <p:animEffect transition="in" filter="blinds(horizontal)">
                                      <p:cBhvr>
                                        <p:cTn id="12" dur="500"/>
                                        <p:tgtEl>
                                          <p:spTgt spid="7373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3732"/>
                                        </p:tgtEl>
                                        <p:attrNameLst>
                                          <p:attrName>style.visibility</p:attrName>
                                        </p:attrNameLst>
                                      </p:cBhvr>
                                      <p:to>
                                        <p:strVal val="visible"/>
                                      </p:to>
                                    </p:set>
                                    <p:animEffect transition="in" filter="blinds(horizontal)">
                                      <p:cBhvr>
                                        <p:cTn id="17" dur="500"/>
                                        <p:tgtEl>
                                          <p:spTgt spid="7373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blinds(horizontal)">
                                      <p:cBhvr>
                                        <p:cTn id="2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sp>
        <p:nvSpPr>
          <p:cNvPr id="10" name="TextBox 9"/>
          <p:cNvSpPr txBox="1"/>
          <p:nvPr/>
        </p:nvSpPr>
        <p:spPr>
          <a:xfrm>
            <a:off x="1021715" y="1105535"/>
            <a:ext cx="11364595" cy="118872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sym typeface="+mn-ea"/>
              </a:rPr>
              <a:t>4. Structure of Humble Administrator’s Garden:</a:t>
            </a:r>
            <a:endParaRPr lang="en-US" altLang="zh-CN" sz="2400" dirty="0" smtClean="0">
              <a:latin typeface="Times New Roman" panose="02020603050405020304" pitchFamily="18" charset="0"/>
              <a:cs typeface="Times New Roman" panose="02020603050405020304" pitchFamily="18" charset="0"/>
              <a:sym typeface="+mn-ea"/>
            </a:endParaRPr>
          </a:p>
          <a:p>
            <a:r>
              <a:rPr lang="en-US" altLang="zh-CN" sz="2400" dirty="0" smtClean="0">
                <a:latin typeface="Times New Roman" panose="02020603050405020304" pitchFamily="18" charset="0"/>
                <a:cs typeface="Times New Roman" panose="02020603050405020304" pitchFamily="18" charset="0"/>
                <a:sym typeface="+mn-ea"/>
              </a:rPr>
              <a:t>    (2) The main attraction is the Yuanxiang Hall.</a:t>
            </a:r>
            <a:endParaRPr lang="zh-CN" altLang="en-US" sz="2400" dirty="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2135505" y="353060"/>
            <a:ext cx="6405880" cy="518160"/>
          </a:xfrm>
          <a:prstGeom prst="rect">
            <a:avLst/>
          </a:prstGeom>
          <a:noFill/>
        </p:spPr>
        <p:txBody>
          <a:bodyPr wrap="none" rtlCol="0" anchor="t">
            <a:spAutoFit/>
          </a:bodyPr>
          <a:lstStyle/>
          <a:p>
            <a:pPr algn="l"/>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Model for royal and private gardens</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1104900" y="353060"/>
            <a:ext cx="309880" cy="457200"/>
          </a:xfrm>
          <a:prstGeom prst="rect">
            <a:avLst/>
          </a:prstGeom>
          <a:noFill/>
        </p:spPr>
        <p:txBody>
          <a:bodyPr wrap="none" rtlCol="0" anchor="t">
            <a:spAutoFit/>
          </a:bodyPr>
          <a:lstStyle/>
          <a:p>
            <a:endParaRPr lang="zh-CN" altLang="en-US" sz="2400" dirty="0">
              <a:latin typeface="禹卫书法行书简体" panose="02000603000000000000" pitchFamily="2" charset="-122"/>
              <a:ea typeface="禹卫书法行书简体" panose="02000603000000000000" pitchFamily="2" charset="-122"/>
              <a:sym typeface="+mn-ea"/>
            </a:endParaRPr>
          </a:p>
        </p:txBody>
      </p:sp>
      <p:pic>
        <p:nvPicPr>
          <p:cNvPr id="43010" name="Picture 2" descr="http://a3.att.hudong.com/80/83/28300542261568141043831891277.jpg"/>
          <p:cNvPicPr>
            <a:picLocks noChangeAspect="1" noChangeArrowheads="1"/>
          </p:cNvPicPr>
          <p:nvPr/>
        </p:nvPicPr>
        <p:blipFill>
          <a:blip r:embed="rId2" cstate="print"/>
          <a:srcRect/>
          <a:stretch>
            <a:fillRect/>
          </a:stretch>
        </p:blipFill>
        <p:spPr bwMode="auto">
          <a:xfrm>
            <a:off x="440265" y="2165983"/>
            <a:ext cx="5283201" cy="3523377"/>
          </a:xfrm>
          <a:prstGeom prst="rect">
            <a:avLst/>
          </a:prstGeom>
          <a:noFill/>
        </p:spPr>
      </p:pic>
      <p:pic>
        <p:nvPicPr>
          <p:cNvPr id="43012" name="Picture 4" descr="http://hiphotos.baidu.com/davis_sp/pic/item/eeab73597f99616a2934f012.jpg"/>
          <p:cNvPicPr>
            <a:picLocks noChangeAspect="1" noChangeArrowheads="1"/>
          </p:cNvPicPr>
          <p:nvPr/>
        </p:nvPicPr>
        <p:blipFill>
          <a:blip r:embed="rId3" cstate="print"/>
          <a:srcRect/>
          <a:stretch>
            <a:fillRect/>
          </a:stretch>
        </p:blipFill>
        <p:spPr bwMode="auto">
          <a:xfrm>
            <a:off x="6520940" y="2156179"/>
            <a:ext cx="5166840" cy="3499556"/>
          </a:xfrm>
          <a:prstGeom prst="rect">
            <a:avLst/>
          </a:prstGeom>
          <a:noFill/>
        </p:spPr>
      </p:pic>
      <p:sp>
        <p:nvSpPr>
          <p:cNvPr id="4" name="文本框 3"/>
          <p:cNvSpPr txBox="1"/>
          <p:nvPr/>
        </p:nvSpPr>
        <p:spPr>
          <a:xfrm>
            <a:off x="9693275" y="24066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sp>
        <p:nvSpPr>
          <p:cNvPr id="10" name="TextBox 9"/>
          <p:cNvSpPr txBox="1"/>
          <p:nvPr/>
        </p:nvSpPr>
        <p:spPr>
          <a:xfrm>
            <a:off x="1021715" y="1105535"/>
            <a:ext cx="11364595" cy="118872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sym typeface="+mn-ea"/>
              </a:rPr>
              <a:t>4. Structure of Humble Administrator’s Garden:</a:t>
            </a:r>
            <a:endParaRPr lang="en-US" altLang="zh-CN" sz="2400" dirty="0" smtClean="0">
              <a:latin typeface="Times New Roman" panose="02020603050405020304" pitchFamily="18" charset="0"/>
              <a:cs typeface="Times New Roman" panose="02020603050405020304" pitchFamily="18" charset="0"/>
              <a:sym typeface="+mn-ea"/>
            </a:endParaRPr>
          </a:p>
          <a:p>
            <a:r>
              <a:rPr lang="en-US" altLang="zh-CN" sz="2400" dirty="0" smtClean="0">
                <a:latin typeface="Times New Roman" panose="02020603050405020304" pitchFamily="18" charset="0"/>
                <a:cs typeface="Times New Roman" panose="02020603050405020304" pitchFamily="18" charset="0"/>
                <a:sym typeface="+mn-ea"/>
              </a:rPr>
              <a:t>    (3) The scenic spots are linked with each other by zigzag verandas and small bridges.</a:t>
            </a:r>
            <a:endParaRPr lang="zh-CN" altLang="en-US" sz="2400" dirty="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2135505" y="353060"/>
            <a:ext cx="6405880" cy="518160"/>
          </a:xfrm>
          <a:prstGeom prst="rect">
            <a:avLst/>
          </a:prstGeom>
          <a:noFill/>
        </p:spPr>
        <p:txBody>
          <a:bodyPr wrap="none" rtlCol="0" anchor="t">
            <a:spAutoFit/>
          </a:bodyPr>
          <a:lstStyle/>
          <a:p>
            <a:pPr algn="l"/>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Model for royal and private gardens</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endParaRPr>
          </a:p>
        </p:txBody>
      </p:sp>
      <p:sp>
        <p:nvSpPr>
          <p:cNvPr id="41986" name="AutoShape 2" descr="http://pic21.nipic.com/20120613/10315300_102416251143_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pic>
        <p:nvPicPr>
          <p:cNvPr id="41988" name="Picture 4" descr="http://dimg09.c-ctrip.com/images/fd/tg/g6/M09/A9/AD/CggYs1bRQMaAN4bvAAaYkvVKm5Y014.jpg"/>
          <p:cNvPicPr>
            <a:picLocks noChangeAspect="1" noChangeArrowheads="1"/>
          </p:cNvPicPr>
          <p:nvPr/>
        </p:nvPicPr>
        <p:blipFill>
          <a:blip r:embed="rId2"/>
          <a:srcRect/>
          <a:stretch>
            <a:fillRect/>
          </a:stretch>
        </p:blipFill>
        <p:spPr bwMode="auto">
          <a:xfrm>
            <a:off x="666046" y="2669676"/>
            <a:ext cx="5441244" cy="3628629"/>
          </a:xfrm>
          <a:prstGeom prst="rect">
            <a:avLst/>
          </a:prstGeom>
          <a:noFill/>
        </p:spPr>
      </p:pic>
      <p:pic>
        <p:nvPicPr>
          <p:cNvPr id="41990" name="Picture 6" descr="http://file31.mafengwo.net/M00/48/08/wKgBs1fw0BWAAqahAAU1R2PcVCs24.groupinfo.w600.jpeg"/>
          <p:cNvPicPr>
            <a:picLocks noChangeAspect="1" noChangeArrowheads="1"/>
          </p:cNvPicPr>
          <p:nvPr/>
        </p:nvPicPr>
        <p:blipFill>
          <a:blip r:embed="rId3"/>
          <a:srcRect/>
          <a:stretch>
            <a:fillRect/>
          </a:stretch>
        </p:blipFill>
        <p:spPr bwMode="auto">
          <a:xfrm>
            <a:off x="6694310" y="2603940"/>
            <a:ext cx="4957117" cy="3717838"/>
          </a:xfrm>
          <a:prstGeom prst="rect">
            <a:avLst/>
          </a:prstGeom>
          <a:noFill/>
        </p:spPr>
      </p:pic>
      <p:sp>
        <p:nvSpPr>
          <p:cNvPr id="3" name="文本框 2"/>
          <p:cNvSpPr txBox="1"/>
          <p:nvPr/>
        </p:nvSpPr>
        <p:spPr>
          <a:xfrm>
            <a:off x="9544050" y="353060"/>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89" y="550699"/>
            <a:ext cx="813522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Model for royal and private gardens</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endParaRPr>
          </a:p>
          <a:p>
            <a:r>
              <a:rPr lang="en-US" altLang="zh-CN" sz="2800" dirty="0" smtClean="0">
                <a:latin typeface="禹卫书法行书简体" panose="02000603000000000000" pitchFamily="2" charset="-122"/>
                <a:ea typeface="禹卫书法行书简体" panose="02000603000000000000" pitchFamily="2" charset="-122"/>
              </a:rPr>
              <a:t> </a:t>
            </a:r>
            <a:endParaRPr lang="en-US" altLang="zh-CN" sz="2800" dirty="0" smtClean="0">
              <a:latin typeface="禹卫书法行书简体" panose="02000603000000000000" pitchFamily="2" charset="-122"/>
              <a:ea typeface="禹卫书法行书简体" panose="02000603000000000000" pitchFamily="2" charset="-122"/>
            </a:endParaRPr>
          </a:p>
          <a:p>
            <a:r>
              <a:rPr lang="en-US" altLang="zh-CN" sz="2800" dirty="0" smtClean="0">
                <a:latin typeface="Times New Roman" panose="02020603050405020304" pitchFamily="18" charset="0"/>
                <a:ea typeface="禹卫书法行书简体" panose="02000603000000000000" pitchFamily="2" charset="-122"/>
                <a:cs typeface="Times New Roman" panose="02020603050405020304" pitchFamily="18" charset="0"/>
              </a:rPr>
              <a:t>Question: Are they royal or private garden? </a:t>
            </a:r>
            <a:endParaRPr lang="en-US" altLang="zh-CN" sz="2800" dirty="0">
              <a:latin typeface="Times New Roman" panose="02020603050405020304" pitchFamily="18" charset="0"/>
              <a:ea typeface="禹卫书法行书简体" panose="02000603000000000000" pitchFamily="2" charset="-122"/>
              <a:cs typeface="Times New Roman" panose="02020603050405020304" pitchFamily="18" charset="0"/>
            </a:endParaRPr>
          </a:p>
        </p:txBody>
      </p:sp>
      <p:pic>
        <p:nvPicPr>
          <p:cNvPr id="45058" name="Picture 2" descr="颐和园"/>
          <p:cNvPicPr>
            <a:picLocks noChangeAspect="1" noChangeArrowheads="1"/>
          </p:cNvPicPr>
          <p:nvPr/>
        </p:nvPicPr>
        <p:blipFill>
          <a:blip r:embed="rId3"/>
          <a:srcRect t="7354" b="5396"/>
          <a:stretch>
            <a:fillRect/>
          </a:stretch>
        </p:blipFill>
        <p:spPr bwMode="auto">
          <a:xfrm>
            <a:off x="534485" y="2351563"/>
            <a:ext cx="5022040" cy="3473504"/>
          </a:xfrm>
          <a:prstGeom prst="rect">
            <a:avLst/>
          </a:prstGeom>
          <a:noFill/>
        </p:spPr>
      </p:pic>
      <p:pic>
        <p:nvPicPr>
          <p:cNvPr id="12" name="Picture 8" descr="拙政园"/>
          <p:cNvPicPr>
            <a:picLocks noChangeAspect="1" noChangeArrowheads="1"/>
          </p:cNvPicPr>
          <p:nvPr/>
        </p:nvPicPr>
        <p:blipFill>
          <a:blip r:embed="rId4"/>
          <a:srcRect t="4654" b="4548"/>
          <a:stretch>
            <a:fillRect/>
          </a:stretch>
        </p:blipFill>
        <p:spPr bwMode="auto">
          <a:xfrm>
            <a:off x="6242756" y="2347223"/>
            <a:ext cx="5247946" cy="3514180"/>
          </a:xfrm>
          <a:prstGeom prst="rect">
            <a:avLst/>
          </a:prstGeom>
          <a:noFill/>
        </p:spPr>
      </p:pic>
      <p:sp>
        <p:nvSpPr>
          <p:cNvPr id="2" name="文本框 1"/>
          <p:cNvSpPr txBox="1"/>
          <p:nvPr/>
        </p:nvSpPr>
        <p:spPr>
          <a:xfrm>
            <a:off x="9544050" y="55054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
        <p:nvSpPr>
          <p:cNvPr id="9" name="TextBox 8"/>
          <p:cNvSpPr txBox="1"/>
          <p:nvPr/>
        </p:nvSpPr>
        <p:spPr>
          <a:xfrm>
            <a:off x="3352800" y="5407377"/>
            <a:ext cx="2201334" cy="461665"/>
          </a:xfrm>
          <a:prstGeom prst="rect">
            <a:avLst/>
          </a:prstGeom>
          <a:solidFill>
            <a:srgbClr val="FF0000"/>
          </a:solidFill>
        </p:spPr>
        <p:txBody>
          <a:bodyPr wrap="square" rtlCol="0">
            <a:spAutoFit/>
          </a:bodyPr>
          <a:lstStyle/>
          <a:p>
            <a:r>
              <a:rPr lang="en-US" altLang="zh-CN"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Royal</a:t>
            </a:r>
            <a:endParaRPr lang="zh-CN" alt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TextBox 10"/>
          <p:cNvSpPr txBox="1"/>
          <p:nvPr/>
        </p:nvSpPr>
        <p:spPr>
          <a:xfrm>
            <a:off x="9307689" y="5390446"/>
            <a:ext cx="2201334" cy="461665"/>
          </a:xfrm>
          <a:prstGeom prst="rect">
            <a:avLst/>
          </a:prstGeom>
          <a:solidFill>
            <a:srgbClr val="FF0000"/>
          </a:solidFill>
        </p:spPr>
        <p:txBody>
          <a:bodyPr wrap="square" rtlCol="0">
            <a:spAutoFit/>
          </a:bodyPr>
          <a:lstStyle/>
          <a:p>
            <a:r>
              <a:rPr lang="en-US" altLang="zh-CN"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Private</a:t>
            </a:r>
            <a:endParaRPr lang="zh-CN" alt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89" y="550699"/>
            <a:ext cx="813522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Model for royal and private gardens</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endParaRPr>
          </a:p>
          <a:p>
            <a:r>
              <a:rPr lang="en-US" altLang="zh-CN" sz="2800" dirty="0" smtClean="0">
                <a:latin typeface="禹卫书法行书简体" panose="02000603000000000000" pitchFamily="2" charset="-122"/>
                <a:ea typeface="禹卫书法行书简体" panose="02000603000000000000" pitchFamily="2" charset="-122"/>
              </a:rPr>
              <a:t> </a:t>
            </a:r>
            <a:endParaRPr lang="en-US" altLang="zh-CN" sz="2800" dirty="0" smtClean="0">
              <a:latin typeface="禹卫书法行书简体" panose="02000603000000000000" pitchFamily="2" charset="-122"/>
              <a:ea typeface="禹卫书法行书简体" panose="02000603000000000000" pitchFamily="2" charset="-122"/>
            </a:endParaRPr>
          </a:p>
          <a:p>
            <a:r>
              <a:rPr lang="en-US" altLang="zh-CN" sz="2800" dirty="0" smtClean="0">
                <a:latin typeface="Times New Roman" panose="02020603050405020304" pitchFamily="18" charset="0"/>
                <a:ea typeface="禹卫书法行书简体" panose="02000603000000000000" pitchFamily="2" charset="-122"/>
                <a:cs typeface="Times New Roman" panose="02020603050405020304" pitchFamily="18" charset="0"/>
              </a:rPr>
              <a:t>Question: Are they royal or private garden? </a:t>
            </a:r>
            <a:endParaRPr lang="en-US" altLang="zh-CN" sz="2800" dirty="0">
              <a:latin typeface="Times New Roman" panose="02020603050405020304" pitchFamily="18" charset="0"/>
              <a:ea typeface="禹卫书法行书简体" panose="02000603000000000000" pitchFamily="2" charset="-122"/>
              <a:cs typeface="Times New Roman" panose="02020603050405020304" pitchFamily="18" charset="0"/>
            </a:endParaRPr>
          </a:p>
        </p:txBody>
      </p:sp>
      <p:pic>
        <p:nvPicPr>
          <p:cNvPr id="1030" name="Picture 6" descr="http://imgsrc.baidu.com/forum/pic/item/bededd88d43f87949fee22a9d21b0ef41ad53aba.jpg"/>
          <p:cNvPicPr>
            <a:picLocks noChangeAspect="1" noChangeArrowheads="1"/>
          </p:cNvPicPr>
          <p:nvPr/>
        </p:nvPicPr>
        <p:blipFill>
          <a:blip r:embed="rId3"/>
          <a:srcRect/>
          <a:stretch>
            <a:fillRect/>
          </a:stretch>
        </p:blipFill>
        <p:spPr bwMode="auto">
          <a:xfrm>
            <a:off x="496846" y="2372538"/>
            <a:ext cx="5305643" cy="3667018"/>
          </a:xfrm>
          <a:prstGeom prst="rect">
            <a:avLst/>
          </a:prstGeom>
          <a:noFill/>
        </p:spPr>
      </p:pic>
      <p:pic>
        <p:nvPicPr>
          <p:cNvPr id="8" name="Picture 6" descr="http://file31.mafengwo.net/M00/48/08/wKgBs1fw0BWAAqahAAU1R2PcVCs24.groupinfo.w600.jpeg"/>
          <p:cNvPicPr>
            <a:picLocks noChangeAspect="1" noChangeArrowheads="1"/>
          </p:cNvPicPr>
          <p:nvPr/>
        </p:nvPicPr>
        <p:blipFill>
          <a:blip r:embed="rId4"/>
          <a:srcRect/>
          <a:stretch>
            <a:fillRect/>
          </a:stretch>
        </p:blipFill>
        <p:spPr bwMode="auto">
          <a:xfrm>
            <a:off x="6592710" y="2355584"/>
            <a:ext cx="4957117" cy="3661393"/>
          </a:xfrm>
          <a:prstGeom prst="rect">
            <a:avLst/>
          </a:prstGeom>
          <a:noFill/>
        </p:spPr>
      </p:pic>
      <p:sp>
        <p:nvSpPr>
          <p:cNvPr id="2" name="文本框 1"/>
          <p:cNvSpPr txBox="1"/>
          <p:nvPr/>
        </p:nvSpPr>
        <p:spPr>
          <a:xfrm>
            <a:off x="9641840" y="55054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
        <p:nvSpPr>
          <p:cNvPr id="9" name="TextBox 8"/>
          <p:cNvSpPr txBox="1"/>
          <p:nvPr/>
        </p:nvSpPr>
        <p:spPr>
          <a:xfrm>
            <a:off x="3646311" y="5576710"/>
            <a:ext cx="2201334" cy="461665"/>
          </a:xfrm>
          <a:prstGeom prst="rect">
            <a:avLst/>
          </a:prstGeom>
          <a:solidFill>
            <a:srgbClr val="FF0000"/>
          </a:solidFill>
        </p:spPr>
        <p:txBody>
          <a:bodyPr wrap="square" rtlCol="0">
            <a:spAutoFit/>
          </a:bodyPr>
          <a:lstStyle/>
          <a:p>
            <a:r>
              <a:rPr lang="en-US" altLang="zh-CN"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Royal</a:t>
            </a:r>
            <a:endParaRPr lang="zh-CN" alt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TextBox 9"/>
          <p:cNvSpPr txBox="1"/>
          <p:nvPr/>
        </p:nvSpPr>
        <p:spPr>
          <a:xfrm>
            <a:off x="9330267" y="5582357"/>
            <a:ext cx="2201334" cy="461665"/>
          </a:xfrm>
          <a:prstGeom prst="rect">
            <a:avLst/>
          </a:prstGeom>
          <a:solidFill>
            <a:srgbClr val="FF0000"/>
          </a:solidFill>
        </p:spPr>
        <p:txBody>
          <a:bodyPr wrap="square" rtlCol="0">
            <a:spAutoFit/>
          </a:bodyPr>
          <a:lstStyle/>
          <a:p>
            <a:r>
              <a:rPr lang="en-US" altLang="zh-CN"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Private</a:t>
            </a:r>
            <a:endParaRPr lang="zh-CN" alt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sp>
        <p:nvSpPr>
          <p:cNvPr id="10" name="TextBox 9"/>
          <p:cNvSpPr txBox="1"/>
          <p:nvPr/>
        </p:nvSpPr>
        <p:spPr>
          <a:xfrm>
            <a:off x="1021715" y="1105535"/>
            <a:ext cx="11364595" cy="4524315"/>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sym typeface="+mn-ea"/>
              </a:rPr>
              <a:t> 5.  Please answer the questions</a:t>
            </a:r>
            <a:r>
              <a:rPr lang="zh-CN" altLang="en-US" sz="2400" dirty="0" smtClean="0">
                <a:latin typeface="Times New Roman" panose="02020603050405020304" pitchFamily="18" charset="0"/>
                <a:cs typeface="Times New Roman" panose="02020603050405020304" pitchFamily="18" charset="0"/>
                <a:sym typeface="+mn-ea"/>
              </a:rPr>
              <a:t>：</a:t>
            </a:r>
            <a:endParaRPr lang="zh-CN" altLang="en-US" sz="2400" dirty="0" smtClean="0">
              <a:latin typeface="Times New Roman" panose="02020603050405020304" pitchFamily="18" charset="0"/>
              <a:cs typeface="Times New Roman" panose="02020603050405020304" pitchFamily="18" charset="0"/>
              <a:sym typeface="+mn-ea"/>
            </a:endParaRPr>
          </a:p>
          <a:p>
            <a:r>
              <a:rPr lang="zh-CN" altLang="en-US" sz="2400" dirty="0" smtClean="0">
                <a:latin typeface="Times New Roman" panose="02020603050405020304" pitchFamily="18" charset="0"/>
                <a:cs typeface="Times New Roman" panose="02020603050405020304" pitchFamily="18" charset="0"/>
                <a:sym typeface="+mn-ea"/>
              </a:rPr>
              <a:t>  </a:t>
            </a:r>
            <a:endParaRPr lang="zh-CN" altLang="en-US" sz="2400" dirty="0" smtClean="0">
              <a:latin typeface="Times New Roman" panose="02020603050405020304" pitchFamily="18" charset="0"/>
              <a:cs typeface="Times New Roman" panose="02020603050405020304" pitchFamily="18" charset="0"/>
              <a:sym typeface="+mn-ea"/>
            </a:endParaRPr>
          </a:p>
          <a:p>
            <a:r>
              <a:rPr lang="zh-CN" altLang="en-US" sz="2400" dirty="0" smtClean="0">
                <a:latin typeface="Times New Roman" panose="02020603050405020304" pitchFamily="18" charset="0"/>
                <a:cs typeface="Times New Roman" panose="02020603050405020304" pitchFamily="18" charset="0"/>
                <a:sym typeface="+mn-ea"/>
              </a:rPr>
              <a:t>     </a:t>
            </a:r>
            <a:r>
              <a:rPr lang="en-US" altLang="zh-CN" sz="2400" dirty="0" smtClean="0">
                <a:latin typeface="Times New Roman" panose="02020603050405020304" pitchFamily="18" charset="0"/>
                <a:cs typeface="Times New Roman" panose="02020603050405020304" pitchFamily="18" charset="0"/>
                <a:sym typeface="+mn-ea"/>
              </a:rPr>
              <a:t>(1) What are essential elements in Chinese classical gardens?</a:t>
            </a:r>
            <a:endParaRPr lang="en-US" altLang="zh-CN" sz="2400" dirty="0" smtClean="0">
              <a:latin typeface="Times New Roman" panose="02020603050405020304" pitchFamily="18" charset="0"/>
              <a:cs typeface="Times New Roman" panose="02020603050405020304" pitchFamily="18" charset="0"/>
              <a:sym typeface="+mn-ea"/>
            </a:endParaRPr>
          </a:p>
          <a:p>
            <a:r>
              <a:rPr lang="en-US" altLang="zh-CN" sz="2400" dirty="0" smtClean="0">
                <a:latin typeface="Times New Roman" panose="02020603050405020304" pitchFamily="18" charset="0"/>
                <a:cs typeface="Times New Roman" panose="02020603050405020304" pitchFamily="18" charset="0"/>
                <a:sym typeface="+mn-ea"/>
              </a:rPr>
              <a:t>        </a:t>
            </a:r>
            <a:endParaRPr lang="en-US" altLang="zh-CN" sz="2400" dirty="0" smtClean="0">
              <a:latin typeface="Times New Roman" panose="02020603050405020304" pitchFamily="18" charset="0"/>
              <a:cs typeface="Times New Roman" panose="02020603050405020304" pitchFamily="18" charset="0"/>
              <a:sym typeface="+mn-ea"/>
            </a:endParaRPr>
          </a:p>
          <a:p>
            <a:pPr algn="just"/>
            <a:r>
              <a:rPr lang="en-US" altLang="zh-CN" sz="2400" dirty="0" smtClean="0">
                <a:latin typeface="Times New Roman" panose="02020603050405020304" pitchFamily="18" charset="0"/>
                <a:cs typeface="Times New Roman" panose="02020603050405020304" pitchFamily="18" charset="0"/>
                <a:sym typeface="+mn-ea"/>
              </a:rPr>
              <a:t>        Waterscape; Hall as the main attraction; Bridges as the link;</a:t>
            </a:r>
            <a:r>
              <a:rPr lang="fr-FR" altLang="en-US" sz="2400" dirty="0" smtClean="0">
                <a:latin typeface="Comic Sans MS" panose="030F0702030302020204" pitchFamily="66" charset="0"/>
              </a:rPr>
              <a:t> </a:t>
            </a:r>
            <a:r>
              <a:rPr lang="fr-FR" altLang="en-US" sz="2400" dirty="0" smtClean="0">
                <a:latin typeface="Times New Roman" panose="02020603050405020304" pitchFamily="18" charset="0"/>
                <a:cs typeface="Times New Roman" panose="02020603050405020304" pitchFamily="18" charset="0"/>
                <a:sym typeface="+mn-ea"/>
              </a:rPr>
              <a:t>Artificial </a:t>
            </a:r>
            <a:endParaRPr lang="fr-FR" altLang="en-US" sz="2400" dirty="0" smtClean="0">
              <a:latin typeface="Times New Roman" panose="02020603050405020304" pitchFamily="18" charset="0"/>
              <a:cs typeface="Times New Roman" panose="02020603050405020304" pitchFamily="18" charset="0"/>
              <a:sym typeface="+mn-ea"/>
            </a:endParaRPr>
          </a:p>
          <a:p>
            <a:pPr algn="just"/>
            <a:r>
              <a:rPr lang="fr-FR" altLang="en-US" sz="2400" dirty="0" smtClean="0">
                <a:latin typeface="Times New Roman" panose="02020603050405020304" pitchFamily="18" charset="0"/>
                <a:cs typeface="Times New Roman" panose="02020603050405020304" pitchFamily="18" charset="0"/>
                <a:sym typeface="+mn-ea"/>
              </a:rPr>
              <a:t>         mountains and rock gardens; Flowers and trees.</a:t>
            </a:r>
            <a:endParaRPr lang="en-US" altLang="zh-CN" sz="2400" dirty="0" smtClean="0">
              <a:latin typeface="Times New Roman" panose="02020603050405020304" pitchFamily="18" charset="0"/>
              <a:cs typeface="Times New Roman" panose="02020603050405020304" pitchFamily="18" charset="0"/>
              <a:sym typeface="+mn-ea"/>
            </a:endParaRPr>
          </a:p>
          <a:p>
            <a:r>
              <a:rPr lang="en-US" altLang="zh-CN" sz="2400" dirty="0" smtClean="0">
                <a:latin typeface="Times New Roman" panose="02020603050405020304" pitchFamily="18" charset="0"/>
                <a:cs typeface="Times New Roman" panose="02020603050405020304" pitchFamily="18" charset="0"/>
                <a:sym typeface="+mn-ea"/>
              </a:rPr>
              <a:t>        Chinese gardens harmoniously combine water, plants and buildings.</a:t>
            </a:r>
            <a:endParaRPr lang="en-US" altLang="zh-CN" sz="2400" dirty="0" smtClean="0">
              <a:latin typeface="Times New Roman" panose="02020603050405020304" pitchFamily="18" charset="0"/>
              <a:cs typeface="Times New Roman" panose="02020603050405020304" pitchFamily="18" charset="0"/>
              <a:sym typeface="+mn-ea"/>
            </a:endParaRPr>
          </a:p>
          <a:p>
            <a:endParaRPr lang="en-US" altLang="zh-CN" sz="2400" dirty="0" smtClean="0">
              <a:latin typeface="Times New Roman" panose="02020603050405020304" pitchFamily="18" charset="0"/>
              <a:cs typeface="Times New Roman" panose="02020603050405020304" pitchFamily="18" charset="0"/>
              <a:sym typeface="+mn-ea"/>
            </a:endParaRPr>
          </a:p>
          <a:p>
            <a:r>
              <a:rPr lang="en-US" altLang="zh-CN" sz="2400" dirty="0" smtClean="0">
                <a:latin typeface="Times New Roman" panose="02020603050405020304" pitchFamily="18" charset="0"/>
                <a:cs typeface="Times New Roman" panose="02020603050405020304" pitchFamily="18" charset="0"/>
                <a:sym typeface="+mn-ea"/>
              </a:rPr>
              <a:t>     (2) What are the differencs between royal and private gardens?</a:t>
            </a:r>
            <a:endParaRPr lang="en-US" altLang="zh-CN" sz="2400" dirty="0" smtClean="0">
              <a:latin typeface="Times New Roman" panose="02020603050405020304" pitchFamily="18" charset="0"/>
              <a:cs typeface="Times New Roman" panose="02020603050405020304" pitchFamily="18" charset="0"/>
              <a:sym typeface="+mn-ea"/>
            </a:endParaRPr>
          </a:p>
          <a:p>
            <a:endParaRPr lang="zh-CN" altLang="en-US" sz="2400" dirty="0">
              <a:latin typeface="Times New Roman" panose="02020603050405020304" pitchFamily="18" charset="0"/>
              <a:cs typeface="Times New Roman" panose="02020603050405020304" pitchFamily="18" charset="0"/>
            </a:endParaRPr>
          </a:p>
          <a:p>
            <a:pPr algn="just"/>
            <a:r>
              <a:rPr lang="zh-CN" altLang="en-US" sz="2400" dirty="0">
                <a:latin typeface="Times New Roman" panose="02020603050405020304" pitchFamily="18" charset="0"/>
                <a:cs typeface="Times New Roman" panose="02020603050405020304" pitchFamily="18" charset="0"/>
              </a:rPr>
              <a:t>      </a:t>
            </a:r>
            <a:r>
              <a:rPr lang="zh-CN" altLang="en-US" sz="2400" dirty="0" smtClean="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Royal garden is famous for magnificance, neat formation and gorgeousness </a:t>
            </a:r>
            <a:endParaRPr lang="en-US" altLang="zh-CN" sz="2400" dirty="0">
              <a:latin typeface="Times New Roman" panose="02020603050405020304" pitchFamily="18" charset="0"/>
              <a:cs typeface="Times New Roman" panose="02020603050405020304" pitchFamily="18" charset="0"/>
            </a:endParaRPr>
          </a:p>
          <a:p>
            <a:pPr algn="just"/>
            <a:r>
              <a:rPr lang="en-US" altLang="zh-CN" sz="2400" dirty="0">
                <a:latin typeface="Times New Roman" panose="02020603050405020304" pitchFamily="18" charset="0"/>
                <a:cs typeface="Times New Roman" panose="02020603050405020304" pitchFamily="18" charset="0"/>
              </a:rPr>
              <a:t>      </a:t>
            </a:r>
            <a:r>
              <a:rPr lang="en-US" altLang="zh-CN" sz="2400" dirty="0" smtClean="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while the private garden being loved for their exquisteness, free design and elegance.</a:t>
            </a:r>
            <a:endParaRPr lang="en-US" altLang="zh-CN" sz="24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2135505" y="353060"/>
            <a:ext cx="6405880" cy="518160"/>
          </a:xfrm>
          <a:prstGeom prst="rect">
            <a:avLst/>
          </a:prstGeom>
          <a:noFill/>
        </p:spPr>
        <p:txBody>
          <a:bodyPr wrap="none" rtlCol="0" anchor="t">
            <a:spAutoFit/>
          </a:bodyPr>
          <a:lstStyle/>
          <a:p>
            <a:pPr algn="l"/>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rPr>
              <a:t>Model for royal and private gardens</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9544050" y="353060"/>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blinds(horizontal)">
                                      <p:cBhvr>
                                        <p:cTn id="7" dur="500"/>
                                        <p:tgtEl>
                                          <p:spTgt spid="1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blinds(horizontal)">
                                      <p:cBhvr>
                                        <p:cTn id="12" dur="500"/>
                                        <p:tgtEl>
                                          <p:spTgt spid="10">
                                            <p:txEl>
                                              <p:pRg st="5" end="5"/>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animEffect transition="in" filter="blinds(horizontal)">
                                      <p:cBhvr>
                                        <p:cTn id="15" dur="500"/>
                                        <p:tgtEl>
                                          <p:spTgt spid="10">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0">
                                            <p:txEl>
                                              <p:pRg st="10" end="10"/>
                                            </p:txEl>
                                          </p:spTgt>
                                        </p:tgtEl>
                                        <p:attrNameLst>
                                          <p:attrName>style.visibility</p:attrName>
                                        </p:attrNameLst>
                                      </p:cBhvr>
                                      <p:to>
                                        <p:strVal val="visible"/>
                                      </p:to>
                                    </p:set>
                                    <p:animEffect transition="in" filter="blinds(horizontal)">
                                      <p:cBhvr>
                                        <p:cTn id="20" dur="500"/>
                                        <p:tgtEl>
                                          <p:spTgt spid="10">
                                            <p:txEl>
                                              <p:pRg st="10" end="10"/>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10">
                                            <p:txEl>
                                              <p:pRg st="11" end="11"/>
                                            </p:txEl>
                                          </p:spTgt>
                                        </p:tgtEl>
                                        <p:attrNameLst>
                                          <p:attrName>style.visibility</p:attrName>
                                        </p:attrNameLst>
                                      </p:cBhvr>
                                      <p:to>
                                        <p:strVal val="visible"/>
                                      </p:to>
                                    </p:set>
                                    <p:animEffect transition="in" filter="blinds(horizontal)">
                                      <p:cBhvr>
                                        <p:cTn id="23"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019301" y="2039938"/>
            <a:ext cx="8648700" cy="2103120"/>
          </a:xfrm>
          <a:prstGeom prst="rect">
            <a:avLst/>
          </a:prstGeom>
          <a:noFill/>
          <a:ln w="9525">
            <a:noFill/>
            <a:miter lim="800000"/>
          </a:ln>
        </p:spPr>
        <p:txBody>
          <a:bodyPr wrap="square">
            <a:spAutoFit/>
          </a:bodyPr>
          <a:lstStyle/>
          <a:p>
            <a:pPr>
              <a:spcBef>
                <a:spcPct val="50000"/>
              </a:spcBef>
              <a:defRPr/>
            </a:pPr>
            <a:r>
              <a:rPr lang="en-US" altLang="zh-CN" sz="2400" dirty="0" smtClean="0">
                <a:latin typeface="Times New Roman" panose="02020603050405020304" pitchFamily="18" charset="0"/>
              </a:rPr>
              <a:t>Humble </a:t>
            </a:r>
            <a:r>
              <a:rPr lang="en-US" altLang="zh-CN" sz="2400" dirty="0">
                <a:latin typeface="Times New Roman" panose="02020603050405020304" pitchFamily="18" charset="0"/>
              </a:rPr>
              <a:t>Administrator‘s Garden </a:t>
            </a:r>
            <a:endParaRPr lang="en-US" altLang="zh-CN" sz="2400" dirty="0" smtClean="0">
              <a:latin typeface="Times New Roman" panose="02020603050405020304" pitchFamily="18" charset="0"/>
            </a:endParaRPr>
          </a:p>
          <a:p>
            <a:pPr>
              <a:spcBef>
                <a:spcPct val="50000"/>
              </a:spcBef>
              <a:defRPr/>
            </a:pPr>
            <a:r>
              <a:rPr lang="en-US" altLang="zh-CN" sz="2400" dirty="0" smtClean="0">
                <a:latin typeface="Times New Roman" panose="02020603050405020304" pitchFamily="18" charset="0"/>
              </a:rPr>
              <a:t>Lingering  Garden</a:t>
            </a:r>
            <a:endParaRPr lang="en-US" altLang="zh-CN" sz="2400" dirty="0">
              <a:latin typeface="Times New Roman" panose="02020603050405020304" pitchFamily="18" charset="0"/>
            </a:endParaRPr>
          </a:p>
          <a:p>
            <a:pPr>
              <a:spcBef>
                <a:spcPct val="50000"/>
              </a:spcBef>
              <a:defRPr/>
            </a:pPr>
            <a:r>
              <a:rPr lang="en-US" altLang="zh-CN" sz="2400" dirty="0" smtClean="0">
                <a:latin typeface="Times New Roman" panose="02020603050405020304" pitchFamily="18" charset="0"/>
              </a:rPr>
              <a:t>Master </a:t>
            </a:r>
            <a:r>
              <a:rPr lang="en-US" altLang="zh-CN" sz="2400" dirty="0">
                <a:latin typeface="Times New Roman" panose="02020603050405020304" pitchFamily="18" charset="0"/>
              </a:rPr>
              <a:t>of the Nets Garden (</a:t>
            </a:r>
            <a:r>
              <a:rPr lang="zh-CN" altLang="en-US" sz="2400" dirty="0" smtClean="0">
                <a:latin typeface="Times New Roman" panose="02020603050405020304" pitchFamily="18" charset="0"/>
              </a:rPr>
              <a:t>网师园</a:t>
            </a:r>
            <a:r>
              <a:rPr lang="en-US" altLang="zh-CN" sz="2400" dirty="0">
                <a:latin typeface="Times New Roman" panose="02020603050405020304" pitchFamily="18" charset="0"/>
              </a:rPr>
              <a:t>)</a:t>
            </a:r>
            <a:endParaRPr lang="en-US" altLang="zh-CN" sz="2400" dirty="0">
              <a:latin typeface="Times New Roman" panose="02020603050405020304" pitchFamily="18" charset="0"/>
            </a:endParaRPr>
          </a:p>
          <a:p>
            <a:pPr>
              <a:spcBef>
                <a:spcPct val="50000"/>
              </a:spcBef>
              <a:defRPr/>
            </a:pPr>
            <a:r>
              <a:rPr lang="en-US" altLang="zh-CN" sz="2400" dirty="0" smtClean="0">
                <a:latin typeface="Times New Roman" panose="02020603050405020304" pitchFamily="18" charset="0"/>
              </a:rPr>
              <a:t>Lion </a:t>
            </a:r>
            <a:r>
              <a:rPr lang="en-US" altLang="zh-CN" sz="2400" dirty="0">
                <a:latin typeface="Times New Roman" panose="02020603050405020304" pitchFamily="18" charset="0"/>
              </a:rPr>
              <a:t>Grove Garden (</a:t>
            </a:r>
            <a:r>
              <a:rPr lang="zh-CN" altLang="en-US" sz="2400" dirty="0">
                <a:latin typeface="Times New Roman" panose="02020603050405020304" pitchFamily="18" charset="0"/>
              </a:rPr>
              <a:t>狮子林</a:t>
            </a:r>
            <a:r>
              <a:rPr lang="en-US" altLang="zh-CN" sz="2400" dirty="0">
                <a:latin typeface="Times New Roman" panose="02020603050405020304" pitchFamily="18" charset="0"/>
              </a:rPr>
              <a:t>) </a:t>
            </a:r>
            <a:endParaRPr lang="en-US" altLang="zh-CN" sz="2400" dirty="0">
              <a:latin typeface="Times New Roman" panose="02020603050405020304" pitchFamily="18" charset="0"/>
            </a:endParaRPr>
          </a:p>
        </p:txBody>
      </p:sp>
      <p:sp>
        <p:nvSpPr>
          <p:cNvPr id="3" name="Rectangle 7"/>
          <p:cNvSpPr>
            <a:spLocks noChangeArrowheads="1"/>
          </p:cNvSpPr>
          <p:nvPr/>
        </p:nvSpPr>
        <p:spPr bwMode="auto">
          <a:xfrm>
            <a:off x="1998663" y="1451918"/>
            <a:ext cx="6071235" cy="518160"/>
          </a:xfrm>
          <a:prstGeom prst="rect">
            <a:avLst/>
          </a:prstGeom>
          <a:noFill/>
          <a:ln w="9525">
            <a:noFill/>
            <a:miter lim="800000"/>
          </a:ln>
        </p:spPr>
        <p:txBody>
          <a:bodyPr wrap="none" anchor="ctr">
            <a:spAutoFit/>
          </a:bodyPr>
          <a:lstStyle/>
          <a:p>
            <a:pPr>
              <a:defRPr/>
            </a:pPr>
            <a:r>
              <a:rPr lang="en-US" altLang="zh-CN" sz="2800" b="1" dirty="0">
                <a:solidFill>
                  <a:srgbClr val="FF6600"/>
                </a:solidFill>
                <a:latin typeface="+mn-lt"/>
              </a:rPr>
              <a:t>Famous Private Gardens in Suzhou:</a:t>
            </a:r>
            <a:endParaRPr lang="en-US" altLang="zh-CN" sz="2800" b="1" dirty="0">
              <a:solidFill>
                <a:srgbClr val="FF6600"/>
              </a:solidFill>
              <a:latin typeface="+mn-lt"/>
            </a:endParaRPr>
          </a:p>
        </p:txBody>
      </p:sp>
      <p:sp>
        <p:nvSpPr>
          <p:cNvPr id="4" name="Text Box 8"/>
          <p:cNvSpPr txBox="1">
            <a:spLocks noChangeArrowheads="1"/>
          </p:cNvSpPr>
          <p:nvPr/>
        </p:nvSpPr>
        <p:spPr bwMode="auto">
          <a:xfrm>
            <a:off x="2082800" y="4921250"/>
            <a:ext cx="7416800" cy="1005840"/>
          </a:xfrm>
          <a:prstGeom prst="rect">
            <a:avLst/>
          </a:prstGeom>
          <a:noFill/>
          <a:ln w="9525">
            <a:noFill/>
            <a:miter lim="800000"/>
          </a:ln>
        </p:spPr>
        <p:txBody>
          <a:bodyPr>
            <a:spAutoFit/>
          </a:bodyPr>
          <a:lstStyle/>
          <a:p>
            <a:pPr>
              <a:spcBef>
                <a:spcPct val="50000"/>
              </a:spcBef>
              <a:defRPr/>
            </a:pPr>
            <a:r>
              <a:rPr lang="en-US" altLang="zh-CN" sz="2400" dirty="0" err="1">
                <a:latin typeface="Times New Roman" panose="02020603050405020304" pitchFamily="18" charset="0"/>
              </a:rPr>
              <a:t>Geyuan</a:t>
            </a:r>
            <a:r>
              <a:rPr lang="en-US" altLang="zh-CN" sz="2400" dirty="0">
                <a:latin typeface="Times New Roman" panose="02020603050405020304" pitchFamily="18" charset="0"/>
              </a:rPr>
              <a:t> Garden(</a:t>
            </a:r>
            <a:r>
              <a:rPr lang="zh-CN" altLang="en-US" sz="2400" dirty="0">
                <a:latin typeface="Times New Roman" panose="02020603050405020304" pitchFamily="18" charset="0"/>
              </a:rPr>
              <a:t>个园</a:t>
            </a:r>
            <a:r>
              <a:rPr lang="en-US" altLang="zh-CN" sz="2400" dirty="0">
                <a:latin typeface="Times New Roman" panose="02020603050405020304" pitchFamily="18" charset="0"/>
              </a:rPr>
              <a:t>)</a:t>
            </a:r>
            <a:endParaRPr lang="en-US" altLang="zh-CN" sz="2400" dirty="0">
              <a:latin typeface="Times New Roman" panose="02020603050405020304" pitchFamily="18" charset="0"/>
            </a:endParaRPr>
          </a:p>
          <a:p>
            <a:pPr>
              <a:spcBef>
                <a:spcPct val="50000"/>
              </a:spcBef>
              <a:defRPr/>
            </a:pPr>
            <a:r>
              <a:rPr lang="en-US" altLang="zh-CN" sz="2400" dirty="0" err="1">
                <a:latin typeface="Times New Roman" panose="02020603050405020304" pitchFamily="18" charset="0"/>
              </a:rPr>
              <a:t>Heyuan</a:t>
            </a:r>
            <a:r>
              <a:rPr lang="en-US" altLang="zh-CN" sz="2400" dirty="0">
                <a:latin typeface="Times New Roman" panose="02020603050405020304" pitchFamily="18" charset="0"/>
              </a:rPr>
              <a:t> Garden (</a:t>
            </a:r>
            <a:r>
              <a:rPr lang="zh-CN" altLang="en-US" sz="2400" dirty="0">
                <a:latin typeface="Times New Roman" panose="02020603050405020304" pitchFamily="18" charset="0"/>
              </a:rPr>
              <a:t>何园</a:t>
            </a:r>
            <a:r>
              <a:rPr lang="en-US" altLang="zh-CN" sz="2400" dirty="0">
                <a:latin typeface="Times New Roman" panose="02020603050405020304" pitchFamily="18" charset="0"/>
              </a:rPr>
              <a:t>)</a:t>
            </a:r>
            <a:endParaRPr lang="en-US" altLang="zh-CN" sz="2400" dirty="0">
              <a:latin typeface="Times New Roman" panose="02020603050405020304" pitchFamily="18" charset="0"/>
            </a:endParaRPr>
          </a:p>
        </p:txBody>
      </p:sp>
      <p:sp>
        <p:nvSpPr>
          <p:cNvPr id="5" name="Rectangle 9"/>
          <p:cNvSpPr>
            <a:spLocks noChangeArrowheads="1"/>
          </p:cNvSpPr>
          <p:nvPr/>
        </p:nvSpPr>
        <p:spPr bwMode="auto">
          <a:xfrm>
            <a:off x="2033588" y="4361805"/>
            <a:ext cx="6428105" cy="518160"/>
          </a:xfrm>
          <a:prstGeom prst="rect">
            <a:avLst/>
          </a:prstGeom>
          <a:noFill/>
          <a:ln w="9525">
            <a:noFill/>
            <a:miter lim="800000"/>
          </a:ln>
        </p:spPr>
        <p:txBody>
          <a:bodyPr wrap="none" anchor="ctr">
            <a:spAutoFit/>
          </a:bodyPr>
          <a:lstStyle/>
          <a:p>
            <a:pPr>
              <a:defRPr/>
            </a:pPr>
            <a:r>
              <a:rPr lang="en-US" altLang="zh-CN" sz="2800" b="1" dirty="0">
                <a:solidFill>
                  <a:srgbClr val="FF6600"/>
                </a:solidFill>
                <a:latin typeface="+mn-lt"/>
              </a:rPr>
              <a:t>Famous Private Gardens in Yangzhou:</a:t>
            </a:r>
            <a:endParaRPr lang="en-US" altLang="zh-CN" sz="2800" b="1" dirty="0">
              <a:solidFill>
                <a:srgbClr val="FF6600"/>
              </a:solidFill>
              <a:latin typeface="+mn-lt"/>
            </a:endParaRPr>
          </a:p>
        </p:txBody>
      </p:sp>
      <p:sp>
        <p:nvSpPr>
          <p:cNvPr id="6" name="矩形 5"/>
          <p:cNvSpPr/>
          <p:nvPr/>
        </p:nvSpPr>
        <p:spPr>
          <a:xfrm>
            <a:off x="1888076" y="614690"/>
            <a:ext cx="3852545" cy="579120"/>
          </a:xfrm>
          <a:prstGeom prst="rect">
            <a:avLst/>
          </a:prstGeom>
        </p:spPr>
        <p:txBody>
          <a:bodyPr wrap="none">
            <a:spAutoFit/>
          </a:bodyPr>
          <a:lstStyle/>
          <a:p>
            <a:r>
              <a:rPr lang="zh-CN" altLang="en-US" sz="3200" b="1" dirty="0" smtClean="0"/>
              <a:t>◆ </a:t>
            </a:r>
            <a:r>
              <a:rPr lang="en-US" altLang="zh-CN" sz="3200" b="1" dirty="0" smtClean="0"/>
              <a:t>Private Gardens</a:t>
            </a:r>
            <a:endParaRPr lang="en-US" altLang="zh-CN" sz="3200" dirty="0" smtClean="0"/>
          </a:p>
        </p:txBody>
      </p:sp>
      <p:sp>
        <p:nvSpPr>
          <p:cNvPr id="7" name="文本框 6"/>
          <p:cNvSpPr txBox="1"/>
          <p:nvPr/>
        </p:nvSpPr>
        <p:spPr>
          <a:xfrm>
            <a:off x="9422765" y="497840"/>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9418" y="1244504"/>
            <a:ext cx="5748854" cy="4216652"/>
          </a:xfrm>
          <a:prstGeom prst="rect">
            <a:avLst/>
          </a:prstGeom>
        </p:spPr>
      </p:pic>
      <p:pic>
        <p:nvPicPr>
          <p:cNvPr id="59" name="图片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334" y="1395599"/>
            <a:ext cx="1243877" cy="989316"/>
          </a:xfrm>
          <a:prstGeom prst="rect">
            <a:avLst/>
          </a:prstGeom>
        </p:spPr>
      </p:pic>
      <p:pic>
        <p:nvPicPr>
          <p:cNvPr id="60" name="图片 59"/>
          <p:cNvPicPr>
            <a:picLocks noChangeAspect="1"/>
          </p:cNvPicPr>
          <p:nvPr/>
        </p:nvPicPr>
        <p:blipFill rotWithShape="1">
          <a:blip r:embed="rId4">
            <a:extLst>
              <a:ext uri="{28A0092B-C50C-407E-A947-70E740481C1C}">
                <a14:useLocalDpi xmlns:a14="http://schemas.microsoft.com/office/drawing/2010/main" val="0"/>
              </a:ext>
            </a:extLst>
          </a:blip>
          <a:srcRect l="4126" t="17658" r="1349" b="16129"/>
          <a:stretch>
            <a:fillRect/>
          </a:stretch>
        </p:blipFill>
        <p:spPr>
          <a:xfrm>
            <a:off x="400304" y="911397"/>
            <a:ext cx="1542362" cy="859316"/>
          </a:xfrm>
          <a:prstGeom prst="rect">
            <a:avLst/>
          </a:prstGeom>
        </p:spPr>
      </p:pic>
      <p:sp>
        <p:nvSpPr>
          <p:cNvPr id="580" name="文本框 579"/>
          <p:cNvSpPr txBox="1"/>
          <p:nvPr/>
        </p:nvSpPr>
        <p:spPr>
          <a:xfrm>
            <a:off x="5243846" y="2384915"/>
            <a:ext cx="728821" cy="1862048"/>
          </a:xfrm>
          <a:prstGeom prst="rect">
            <a:avLst/>
          </a:prstGeom>
          <a:noFill/>
        </p:spPr>
        <p:txBody>
          <a:bodyPr wrap="square" rtlCol="0">
            <a:spAutoFit/>
          </a:bodyPr>
          <a:lstStyle/>
          <a:p>
            <a:r>
              <a:rPr lang="zh-CN" altLang="en-US" sz="11500" dirty="0">
                <a:latin typeface="禹卫书法行书简体" panose="02000603000000000000" pitchFamily="2" charset="-122"/>
                <a:ea typeface="禹卫书法行书简体" panose="02000603000000000000" pitchFamily="2" charset="-122"/>
              </a:rPr>
              <a:t>一</a:t>
            </a:r>
            <a:endParaRPr lang="zh-CN" altLang="en-US" sz="11500" dirty="0">
              <a:latin typeface="禹卫书法行书简体" panose="02000603000000000000" pitchFamily="2" charset="-122"/>
              <a:ea typeface="禹卫书法行书简体" panose="02000603000000000000" pitchFamily="2" charset="-122"/>
            </a:endParaRPr>
          </a:p>
        </p:txBody>
      </p:sp>
      <p:pic>
        <p:nvPicPr>
          <p:cNvPr id="581" name="图片 1"/>
          <p:cNvPicPr>
            <a:picLocks noChangeAspect="1" noChangeArrowheads="1"/>
          </p:cNvPicPr>
          <p:nvPr/>
        </p:nvPicPr>
        <p:blipFill>
          <a:blip r:embed="rId5">
            <a:extLst>
              <a:ext uri="{28A0092B-C50C-407E-A947-70E740481C1C}">
                <a14:useLocalDpi xmlns:a14="http://schemas.microsoft.com/office/drawing/2010/main" val="0"/>
              </a:ext>
            </a:extLst>
          </a:blip>
          <a:srcRect l="-4587"/>
          <a:stretch>
            <a:fillRect/>
          </a:stretch>
        </p:blipFill>
        <p:spPr bwMode="auto">
          <a:xfrm>
            <a:off x="9643913" y="4120974"/>
            <a:ext cx="2697573" cy="273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09948" y="412234"/>
            <a:ext cx="3956685" cy="518160"/>
          </a:xfrm>
          <a:prstGeom prst="rect">
            <a:avLst/>
          </a:prstGeom>
        </p:spPr>
        <p:txBody>
          <a:bodyPr wrap="none">
            <a:spAutoFit/>
          </a:bodyPr>
          <a:lstStyle/>
          <a:p>
            <a:pPr algn="ctr" eaLnBrk="0" fontAlgn="auto" hangingPunct="0">
              <a:spcBef>
                <a:spcPts val="0"/>
              </a:spcBef>
              <a:spcAft>
                <a:spcPts val="0"/>
              </a:spcAft>
              <a:defRPr/>
            </a:pPr>
            <a:r>
              <a:rPr lang="en-US" altLang="zh-CN" sz="2800" b="1" dirty="0" smtClean="0">
                <a:solidFill>
                  <a:schemeClr val="accent5">
                    <a:lumMod val="50000"/>
                  </a:schemeClr>
                </a:solidFill>
                <a:latin typeface="微软雅黑" panose="020B0503020204020204" pitchFamily="34" charset="-122"/>
                <a:ea typeface="微软雅黑" panose="020B0503020204020204" pitchFamily="34" charset="-122"/>
              </a:rPr>
              <a:t>the</a:t>
            </a:r>
            <a:r>
              <a:rPr lang="zh-CN" altLang="en-US" sz="2800" b="1" dirty="0" smtClean="0">
                <a:solidFill>
                  <a:schemeClr val="accent5">
                    <a:lumMod val="50000"/>
                  </a:schemeClr>
                </a:solidFill>
                <a:latin typeface="微软雅黑" panose="020B0503020204020204" pitchFamily="34" charset="-122"/>
                <a:ea typeface="微软雅黑" panose="020B0503020204020204" pitchFamily="34" charset="-122"/>
              </a:rPr>
              <a:t> </a:t>
            </a:r>
            <a:r>
              <a:rPr lang="en-US" altLang="zh-CN" sz="2800" b="1" dirty="0" smtClean="0">
                <a:solidFill>
                  <a:schemeClr val="accent5">
                    <a:lumMod val="50000"/>
                  </a:schemeClr>
                </a:solidFill>
                <a:latin typeface="微软雅黑" panose="020B0503020204020204" pitchFamily="34" charset="-122"/>
                <a:ea typeface="微软雅黑" panose="020B0503020204020204" pitchFamily="34" charset="-122"/>
              </a:rPr>
              <a:t>Elements </a:t>
            </a:r>
            <a:r>
              <a:rPr lang="en-US" altLang="zh-CN" sz="2800" b="1" dirty="0" smtClean="0">
                <a:latin typeface="微软雅黑" panose="020B0503020204020204" pitchFamily="34" charset="-122"/>
                <a:ea typeface="微软雅黑" panose="020B0503020204020204" pitchFamily="34" charset="-122"/>
              </a:rPr>
              <a:t>&amp; Design</a:t>
            </a:r>
            <a:endParaRPr lang="zh-CN" altLang="zh-CN" sz="2800" b="1" dirty="0" smtClean="0">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2011363" y="950913"/>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54200" y="1219200"/>
            <a:ext cx="1950063" cy="457200"/>
          </a:xfrm>
          <a:prstGeom prst="rect">
            <a:avLst/>
          </a:prstGeom>
          <a:noFill/>
        </p:spPr>
        <p:txBody>
          <a:bodyPr wrap="square" rtlCol="0">
            <a:spAutoFit/>
          </a:bodyPr>
          <a:lstStyle/>
          <a:p>
            <a:r>
              <a:rPr lang="zh-CN" altLang="en-US" sz="2400" b="1" dirty="0" smtClean="0">
                <a:solidFill>
                  <a:schemeClr val="accent1">
                    <a:lumMod val="75000"/>
                  </a:schemeClr>
                </a:solidFill>
                <a:latin typeface="微软雅黑" panose="020B0503020204020204" pitchFamily="34" charset="-122"/>
                <a:ea typeface="微软雅黑" panose="020B0503020204020204" pitchFamily="34" charset="-122"/>
              </a:rPr>
              <a:t>■ </a:t>
            </a:r>
            <a:r>
              <a:rPr lang="en-US" sz="2400" b="1" dirty="0" smtClean="0">
                <a:solidFill>
                  <a:schemeClr val="accent1">
                    <a:lumMod val="75000"/>
                  </a:schemeClr>
                </a:solidFill>
                <a:latin typeface="微软雅黑" panose="020B0503020204020204" pitchFamily="34" charset="-122"/>
                <a:ea typeface="微软雅黑" panose="020B0503020204020204" pitchFamily="34" charset="-122"/>
              </a:rPr>
              <a:t>the rock </a:t>
            </a:r>
            <a:endParaRPr lang="en-US" sz="2400" b="1" dirty="0" smtClean="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1" name="矩形 10"/>
          <p:cNvSpPr/>
          <p:nvPr/>
        </p:nvSpPr>
        <p:spPr>
          <a:xfrm>
            <a:off x="1714500" y="1772335"/>
            <a:ext cx="3263900" cy="1920240"/>
          </a:xfrm>
          <a:prstGeom prst="rect">
            <a:avLst/>
          </a:prstGeom>
        </p:spPr>
        <p:txBody>
          <a:bodyPr wrap="square">
            <a:spAutoFit/>
          </a:bodyPr>
          <a:lstStyle/>
          <a:p>
            <a:r>
              <a:rPr lang="en-US" sz="2400" dirty="0" smtClean="0">
                <a:solidFill>
                  <a:srgbClr val="FF6600"/>
                </a:solidFill>
                <a:latin typeface="Times New Roman" panose="02020603050405020304" pitchFamily="18" charset="0"/>
              </a:rPr>
              <a:t>The artificial mountain </a:t>
            </a:r>
            <a:r>
              <a:rPr lang="en-US" sz="2000" dirty="0" smtClean="0">
                <a:solidFill>
                  <a:srgbClr val="FF6600"/>
                </a:solidFill>
                <a:latin typeface="Times New Roman" panose="02020603050405020304" pitchFamily="18" charset="0"/>
              </a:rPr>
              <a:t>(</a:t>
            </a:r>
            <a:r>
              <a:rPr lang="zh-CN" altLang="en-US" sz="2000" dirty="0" smtClean="0">
                <a:solidFill>
                  <a:srgbClr val="FF6600"/>
                </a:solidFill>
                <a:latin typeface="Times New Roman" panose="02020603050405020304" pitchFamily="18" charset="0"/>
              </a:rPr>
              <a:t>假山</a:t>
            </a:r>
            <a:r>
              <a:rPr lang="en-US" sz="2000" dirty="0" smtClean="0">
                <a:solidFill>
                  <a:srgbClr val="FF6600"/>
                </a:solidFill>
                <a:latin typeface="Times New Roman" panose="02020603050405020304" pitchFamily="18" charset="0"/>
              </a:rPr>
              <a:t>) </a:t>
            </a:r>
            <a:r>
              <a:rPr lang="en-US" sz="2400" dirty="0" smtClean="0">
                <a:solidFill>
                  <a:srgbClr val="FF6600"/>
                </a:solidFill>
                <a:latin typeface="Times New Roman" panose="02020603050405020304" pitchFamily="18" charset="0"/>
              </a:rPr>
              <a:t>or rock garden is an integral</a:t>
            </a:r>
            <a:r>
              <a:rPr lang="en-US" altLang="zh-CN" sz="2000" dirty="0" smtClean="0">
                <a:solidFill>
                  <a:srgbClr val="FF6600"/>
                </a:solidFill>
                <a:latin typeface="Times New Roman" panose="02020603050405020304" pitchFamily="18" charset="0"/>
              </a:rPr>
              <a:t>(</a:t>
            </a:r>
            <a:r>
              <a:rPr lang="zh-CN" altLang="en-US" sz="2000" dirty="0" smtClean="0">
                <a:solidFill>
                  <a:srgbClr val="FF6600"/>
                </a:solidFill>
                <a:latin typeface="Times New Roman" panose="02020603050405020304" pitchFamily="18" charset="0"/>
              </a:rPr>
              <a:t>必需的</a:t>
            </a:r>
            <a:r>
              <a:rPr lang="en-US" altLang="zh-CN" sz="2000" dirty="0" smtClean="0">
                <a:solidFill>
                  <a:srgbClr val="FF6600"/>
                </a:solidFill>
                <a:latin typeface="Times New Roman" panose="02020603050405020304" pitchFamily="18" charset="0"/>
              </a:rPr>
              <a:t>)</a:t>
            </a:r>
            <a:r>
              <a:rPr lang="en-US" sz="2000" dirty="0" smtClean="0">
                <a:solidFill>
                  <a:srgbClr val="FF6600"/>
                </a:solidFill>
                <a:latin typeface="Times New Roman" panose="02020603050405020304" pitchFamily="18" charset="0"/>
              </a:rPr>
              <a:t> </a:t>
            </a:r>
            <a:r>
              <a:rPr lang="en-US" sz="2400" dirty="0" smtClean="0">
                <a:solidFill>
                  <a:srgbClr val="FF6600"/>
                </a:solidFill>
                <a:latin typeface="Times New Roman" panose="02020603050405020304" pitchFamily="18" charset="0"/>
              </a:rPr>
              <a:t>element of Chinese classical gardens.  </a:t>
            </a:r>
            <a:endParaRPr lang="zh-CN" altLang="en-US" sz="2400" dirty="0">
              <a:solidFill>
                <a:srgbClr val="FF6600"/>
              </a:solidFill>
              <a:latin typeface="Times New Roman" panose="02020603050405020304" pitchFamily="18" charset="0"/>
            </a:endParaRPr>
          </a:p>
        </p:txBody>
      </p:sp>
      <p:sp>
        <p:nvSpPr>
          <p:cNvPr id="12" name="矩形 11"/>
          <p:cNvSpPr/>
          <p:nvPr/>
        </p:nvSpPr>
        <p:spPr>
          <a:xfrm>
            <a:off x="1789388" y="3942834"/>
            <a:ext cx="3217730" cy="1188720"/>
          </a:xfrm>
          <a:prstGeom prst="rect">
            <a:avLst/>
          </a:prstGeom>
        </p:spPr>
        <p:txBody>
          <a:bodyPr wrap="square">
            <a:spAutoFit/>
          </a:bodyPr>
          <a:lstStyle/>
          <a:p>
            <a:r>
              <a:rPr lang="en-US" altLang="zh-CN" sz="2400" dirty="0" smtClean="0">
                <a:latin typeface="Times New Roman" panose="02020603050405020304" pitchFamily="18" charset="0"/>
              </a:rPr>
              <a:t>pile up the rock hills</a:t>
            </a:r>
            <a:endParaRPr lang="en-US" altLang="zh-CN" sz="2400" dirty="0" smtClean="0">
              <a:latin typeface="Times New Roman" panose="02020603050405020304" pitchFamily="18" charset="0"/>
            </a:endParaRPr>
          </a:p>
          <a:p>
            <a:r>
              <a:rPr lang="en-US" altLang="zh-CN" sz="2400" dirty="0" smtClean="0">
                <a:latin typeface="Times New Roman" panose="02020603050405020304" pitchFamily="18" charset="0"/>
              </a:rPr>
              <a:t>single standing rocks</a:t>
            </a:r>
            <a:endParaRPr lang="en-US" altLang="zh-CN" sz="2400" dirty="0" smtClean="0">
              <a:latin typeface="Times New Roman" panose="02020603050405020304" pitchFamily="18" charset="0"/>
            </a:endParaRPr>
          </a:p>
          <a:p>
            <a:r>
              <a:rPr lang="en-US" altLang="zh-CN" sz="2400" dirty="0" smtClean="0">
                <a:latin typeface="Times New Roman" panose="02020603050405020304" pitchFamily="18" charset="0"/>
              </a:rPr>
              <a:t>make the bonsai</a:t>
            </a:r>
            <a:r>
              <a:rPr lang="en-US" altLang="zh-CN" sz="2000" dirty="0" smtClean="0">
                <a:latin typeface="Times New Roman" panose="02020603050405020304" pitchFamily="18" charset="0"/>
              </a:rPr>
              <a:t>(</a:t>
            </a:r>
            <a:r>
              <a:rPr lang="zh-CN" altLang="en-US" sz="2000" dirty="0" smtClean="0">
                <a:latin typeface="Times New Roman" panose="02020603050405020304" pitchFamily="18" charset="0"/>
              </a:rPr>
              <a:t>盆景</a:t>
            </a:r>
            <a:r>
              <a:rPr lang="en-US" altLang="zh-CN" sz="2000" dirty="0" smtClean="0">
                <a:latin typeface="Times New Roman" panose="02020603050405020304" pitchFamily="18" charset="0"/>
              </a:rPr>
              <a:t>)</a:t>
            </a:r>
            <a:endParaRPr lang="zh-CN" altLang="en-US" sz="2000" dirty="0">
              <a:latin typeface="Times New Roman" panose="02020603050405020304" pitchFamily="18" charset="0"/>
            </a:endParaRPr>
          </a:p>
        </p:txBody>
      </p:sp>
      <p:pic>
        <p:nvPicPr>
          <p:cNvPr id="18" name="Picture 12" descr="2009826920283384505"/>
          <p:cNvPicPr>
            <a:picLocks noChangeAspect="1" noChangeArrowheads="1"/>
          </p:cNvPicPr>
          <p:nvPr/>
        </p:nvPicPr>
        <p:blipFill>
          <a:blip r:embed="rId1"/>
          <a:srcRect l="8444" t="1630" b="12444"/>
          <a:stretch>
            <a:fillRect/>
          </a:stretch>
        </p:blipFill>
        <p:spPr bwMode="auto">
          <a:xfrm>
            <a:off x="5435600" y="1511300"/>
            <a:ext cx="5232400" cy="3683000"/>
          </a:xfrm>
          <a:prstGeom prst="rect">
            <a:avLst/>
          </a:prstGeom>
          <a:noFill/>
        </p:spPr>
      </p:pic>
      <p:pic>
        <p:nvPicPr>
          <p:cNvPr id="2050" name="Picture 2"/>
          <p:cNvPicPr>
            <a:picLocks noChangeAspect="1" noChangeArrowheads="1"/>
          </p:cNvPicPr>
          <p:nvPr/>
        </p:nvPicPr>
        <p:blipFill>
          <a:blip r:embed="rId2"/>
          <a:srcRect/>
          <a:stretch>
            <a:fillRect/>
          </a:stretch>
        </p:blipFill>
        <p:spPr bwMode="auto">
          <a:xfrm>
            <a:off x="1714183" y="5862955"/>
            <a:ext cx="4554537" cy="512763"/>
          </a:xfrm>
          <a:prstGeom prst="rect">
            <a:avLst/>
          </a:prstGeom>
          <a:noFill/>
          <a:ln w="9525">
            <a:noFill/>
            <a:miter lim="800000"/>
            <a:headEnd/>
            <a:tailEnd/>
          </a:ln>
          <a:effectLst/>
        </p:spPr>
      </p:pic>
      <p:sp>
        <p:nvSpPr>
          <p:cNvPr id="2" name="文本框 1"/>
          <p:cNvSpPr txBox="1"/>
          <p:nvPr/>
        </p:nvSpPr>
        <p:spPr>
          <a:xfrm>
            <a:off x="9254490" y="48831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1143000"/>
            <a:ext cx="2025650" cy="457200"/>
          </a:xfrm>
          <a:prstGeom prst="rect">
            <a:avLst/>
          </a:prstGeom>
          <a:noFill/>
        </p:spPr>
        <p:txBody>
          <a:bodyPr wrap="none" rtlCol="0">
            <a:spAutoFit/>
          </a:bodyPr>
          <a:lstStyle/>
          <a:p>
            <a:r>
              <a:rPr lang="zh-CN" altLang="en-US" sz="2400" b="1" dirty="0" smtClean="0">
                <a:solidFill>
                  <a:schemeClr val="accent1">
                    <a:lumMod val="75000"/>
                  </a:schemeClr>
                </a:solidFill>
                <a:latin typeface="微软雅黑" panose="020B0503020204020204" pitchFamily="34" charset="-122"/>
                <a:ea typeface="微软雅黑" panose="020B0503020204020204" pitchFamily="34" charset="-122"/>
              </a:rPr>
              <a:t>■ </a:t>
            </a:r>
            <a:r>
              <a:rPr lang="en-US" sz="2400" b="1" dirty="0" smtClean="0">
                <a:solidFill>
                  <a:schemeClr val="accent1">
                    <a:lumMod val="75000"/>
                  </a:schemeClr>
                </a:solidFill>
                <a:latin typeface="微软雅黑" panose="020B0503020204020204" pitchFamily="34" charset="-122"/>
                <a:ea typeface="微软雅黑" panose="020B0503020204020204" pitchFamily="34" charset="-122"/>
              </a:rPr>
              <a:t>the water</a:t>
            </a:r>
            <a:endParaRPr lang="en-US" sz="2400" b="1" dirty="0" smtClean="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2109948" y="412234"/>
            <a:ext cx="3956685" cy="518160"/>
          </a:xfrm>
          <a:prstGeom prst="rect">
            <a:avLst/>
          </a:prstGeom>
        </p:spPr>
        <p:txBody>
          <a:bodyPr wrap="none">
            <a:spAutoFit/>
          </a:bodyPr>
          <a:lstStyle/>
          <a:p>
            <a:pPr algn="ctr" eaLnBrk="0" fontAlgn="auto" hangingPunct="0">
              <a:spcBef>
                <a:spcPts val="0"/>
              </a:spcBef>
              <a:spcAft>
                <a:spcPts val="0"/>
              </a:spcAft>
              <a:defRPr/>
            </a:pPr>
            <a:r>
              <a:rPr lang="en-US" altLang="zh-CN" sz="2800" b="1" dirty="0" smtClean="0">
                <a:solidFill>
                  <a:schemeClr val="accent5">
                    <a:lumMod val="50000"/>
                  </a:schemeClr>
                </a:solidFill>
                <a:latin typeface="微软雅黑" panose="020B0503020204020204" pitchFamily="34" charset="-122"/>
                <a:ea typeface="微软雅黑" panose="020B0503020204020204" pitchFamily="34" charset="-122"/>
              </a:rPr>
              <a:t>the</a:t>
            </a:r>
            <a:r>
              <a:rPr lang="zh-CN" altLang="en-US" sz="2800" b="1" dirty="0" smtClean="0">
                <a:solidFill>
                  <a:schemeClr val="accent5">
                    <a:lumMod val="50000"/>
                  </a:schemeClr>
                </a:solidFill>
                <a:latin typeface="微软雅黑" panose="020B0503020204020204" pitchFamily="34" charset="-122"/>
                <a:ea typeface="微软雅黑" panose="020B0503020204020204" pitchFamily="34" charset="-122"/>
              </a:rPr>
              <a:t> </a:t>
            </a:r>
            <a:r>
              <a:rPr lang="en-US" altLang="zh-CN" sz="2800" b="1" dirty="0" smtClean="0">
                <a:solidFill>
                  <a:schemeClr val="accent5">
                    <a:lumMod val="50000"/>
                  </a:schemeClr>
                </a:solidFill>
                <a:latin typeface="微软雅黑" panose="020B0503020204020204" pitchFamily="34" charset="-122"/>
                <a:ea typeface="微软雅黑" panose="020B0503020204020204" pitchFamily="34" charset="-122"/>
              </a:rPr>
              <a:t>Elements </a:t>
            </a:r>
            <a:r>
              <a:rPr lang="en-US" altLang="zh-CN" sz="2800" b="1" dirty="0" smtClean="0">
                <a:latin typeface="微软雅黑" panose="020B0503020204020204" pitchFamily="34" charset="-122"/>
                <a:ea typeface="微软雅黑" panose="020B0503020204020204" pitchFamily="34" charset="-122"/>
              </a:rPr>
              <a:t>&amp; Design</a:t>
            </a:r>
            <a:endParaRPr lang="zh-CN" altLang="zh-CN" sz="2800" b="1" dirty="0" smtClean="0">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2011363" y="950913"/>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892300" y="1734235"/>
            <a:ext cx="4013200" cy="1554480"/>
          </a:xfrm>
          <a:prstGeom prst="rect">
            <a:avLst/>
          </a:prstGeom>
        </p:spPr>
        <p:txBody>
          <a:bodyPr wrap="square">
            <a:spAutoFit/>
          </a:bodyPr>
          <a:lstStyle/>
          <a:p>
            <a:r>
              <a:rPr lang="en-US" altLang="zh-CN" sz="2400" dirty="0" smtClean="0">
                <a:solidFill>
                  <a:srgbClr val="FF6600"/>
                </a:solidFill>
                <a:latin typeface="Times New Roman" panose="02020603050405020304" pitchFamily="18" charset="0"/>
                <a:cs typeface="Times New Roman" panose="02020603050405020304" pitchFamily="18" charset="0"/>
              </a:rPr>
              <a:t>Water is used in the Chinese private gardens</a:t>
            </a:r>
            <a:r>
              <a:rPr lang="zh-CN" altLang="en-US" sz="2400" dirty="0" smtClean="0">
                <a:solidFill>
                  <a:srgbClr val="FF6600"/>
                </a:solidFill>
                <a:latin typeface="Times New Roman" panose="02020603050405020304" pitchFamily="18" charset="0"/>
                <a:cs typeface="Times New Roman" panose="02020603050405020304" pitchFamily="18" charset="0"/>
              </a:rPr>
              <a:t>：</a:t>
            </a:r>
            <a:endParaRPr lang="en-US" altLang="zh-CN" sz="2400" dirty="0" smtClean="0">
              <a:solidFill>
                <a:srgbClr val="FF6600"/>
              </a:solidFill>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for its physical beauty</a:t>
            </a:r>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for its important symbols</a:t>
            </a:r>
            <a:endParaRPr lang="zh-CN" altLang="en-US" sz="2400" dirty="0">
              <a:latin typeface="Times New Roman" panose="02020603050405020304" pitchFamily="18" charset="0"/>
              <a:cs typeface="Times New Roman" panose="02020603050405020304" pitchFamily="18" charset="0"/>
            </a:endParaRPr>
          </a:p>
        </p:txBody>
      </p:sp>
      <p:pic>
        <p:nvPicPr>
          <p:cNvPr id="7" name="Picture 10"/>
          <p:cNvPicPr>
            <a:picLocks noChangeAspect="1" noChangeArrowheads="1"/>
          </p:cNvPicPr>
          <p:nvPr/>
        </p:nvPicPr>
        <p:blipFill>
          <a:blip r:embed="rId1"/>
          <a:srcRect/>
          <a:stretch>
            <a:fillRect/>
          </a:stretch>
        </p:blipFill>
        <p:spPr bwMode="auto">
          <a:xfrm>
            <a:off x="6904038" y="1282700"/>
            <a:ext cx="2816225" cy="4292600"/>
          </a:xfrm>
          <a:prstGeom prst="rect">
            <a:avLst/>
          </a:prstGeom>
          <a:noFill/>
          <a:ln w="9525">
            <a:noFill/>
            <a:miter lim="800000"/>
            <a:headEnd/>
            <a:tailEnd/>
          </a:ln>
        </p:spPr>
      </p:pic>
      <p:pic>
        <p:nvPicPr>
          <p:cNvPr id="1026" name="Picture 2"/>
          <p:cNvPicPr>
            <a:picLocks noChangeAspect="1" noChangeArrowheads="1"/>
          </p:cNvPicPr>
          <p:nvPr/>
        </p:nvPicPr>
        <p:blipFill>
          <a:blip r:embed="rId2"/>
          <a:srcRect/>
          <a:stretch>
            <a:fillRect/>
          </a:stretch>
        </p:blipFill>
        <p:spPr bwMode="auto">
          <a:xfrm>
            <a:off x="1841500" y="3849688"/>
            <a:ext cx="3810000" cy="884237"/>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a:stretch>
            <a:fillRect/>
          </a:stretch>
        </p:blipFill>
        <p:spPr bwMode="auto">
          <a:xfrm>
            <a:off x="1841500" y="4751388"/>
            <a:ext cx="3792537" cy="884237"/>
          </a:xfrm>
          <a:prstGeom prst="rect">
            <a:avLst/>
          </a:prstGeom>
          <a:noFill/>
          <a:ln w="9525">
            <a:noFill/>
            <a:miter lim="800000"/>
            <a:headEnd/>
            <a:tailEnd/>
          </a:ln>
          <a:effectLst/>
        </p:spPr>
      </p:pic>
      <p:sp>
        <p:nvSpPr>
          <p:cNvPr id="3" name="文本框 2"/>
          <p:cNvSpPr txBox="1"/>
          <p:nvPr/>
        </p:nvSpPr>
        <p:spPr>
          <a:xfrm>
            <a:off x="9538335" y="41211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1500" y="1206500"/>
            <a:ext cx="4023360" cy="457200"/>
          </a:xfrm>
          <a:prstGeom prst="rect">
            <a:avLst/>
          </a:prstGeom>
          <a:noFill/>
        </p:spPr>
        <p:txBody>
          <a:bodyPr wrap="none" rtlCol="0">
            <a:spAutoFit/>
          </a:bodyPr>
          <a:lstStyle/>
          <a:p>
            <a:r>
              <a:rPr lang="zh-CN" altLang="en-US" sz="2400" b="1" dirty="0" smtClean="0">
                <a:solidFill>
                  <a:schemeClr val="accent1">
                    <a:lumMod val="75000"/>
                  </a:schemeClr>
                </a:solidFill>
                <a:latin typeface="微软雅黑" panose="020B0503020204020204" pitchFamily="34" charset="-122"/>
                <a:ea typeface="微软雅黑" panose="020B0503020204020204" pitchFamily="34" charset="-122"/>
              </a:rPr>
              <a:t>■ </a:t>
            </a:r>
            <a:r>
              <a:rPr lang="en-US" sz="2400" b="1" dirty="0" smtClean="0">
                <a:solidFill>
                  <a:schemeClr val="accent1">
                    <a:lumMod val="75000"/>
                  </a:schemeClr>
                </a:solidFill>
                <a:latin typeface="微软雅黑" panose="020B0503020204020204" pitchFamily="34" charset="-122"/>
                <a:ea typeface="微软雅黑" panose="020B0503020204020204" pitchFamily="34" charset="-122"/>
              </a:rPr>
              <a:t>the flowers and trees </a:t>
            </a:r>
            <a:endParaRPr lang="en-US" sz="2400" b="1" dirty="0" smtClean="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2109948" y="412234"/>
            <a:ext cx="3956685" cy="518160"/>
          </a:xfrm>
          <a:prstGeom prst="rect">
            <a:avLst/>
          </a:prstGeom>
        </p:spPr>
        <p:txBody>
          <a:bodyPr wrap="none">
            <a:spAutoFit/>
          </a:bodyPr>
          <a:lstStyle/>
          <a:p>
            <a:pPr algn="ctr" eaLnBrk="0" fontAlgn="auto" hangingPunct="0">
              <a:spcBef>
                <a:spcPts val="0"/>
              </a:spcBef>
              <a:spcAft>
                <a:spcPts val="0"/>
              </a:spcAft>
              <a:defRPr/>
            </a:pPr>
            <a:r>
              <a:rPr lang="en-US" altLang="zh-CN" sz="2800" b="1" dirty="0" smtClean="0">
                <a:latin typeface="微软雅黑" panose="020B0503020204020204" pitchFamily="34" charset="-122"/>
                <a:ea typeface="微软雅黑" panose="020B0503020204020204" pitchFamily="34" charset="-122"/>
              </a:rPr>
              <a:t>the</a:t>
            </a:r>
            <a:r>
              <a:rPr lang="zh-CN" altLang="en-US" sz="2800" b="1" dirty="0" smtClean="0">
                <a:latin typeface="微软雅黑" panose="020B0503020204020204" pitchFamily="34" charset="-122"/>
                <a:ea typeface="微软雅黑" panose="020B0503020204020204" pitchFamily="34" charset="-122"/>
              </a:rPr>
              <a:t> </a:t>
            </a:r>
            <a:r>
              <a:rPr lang="en-US" altLang="zh-CN" sz="2800" b="1" dirty="0" smtClean="0">
                <a:latin typeface="微软雅黑" panose="020B0503020204020204" pitchFamily="34" charset="-122"/>
                <a:ea typeface="微软雅黑" panose="020B0503020204020204" pitchFamily="34" charset="-122"/>
              </a:rPr>
              <a:t>Elements &amp; Design</a:t>
            </a:r>
            <a:endParaRPr lang="zh-CN" altLang="zh-CN" sz="2800" b="1" dirty="0" smtClean="0">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2011363" y="950913"/>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973580" y="1846580"/>
            <a:ext cx="7936230" cy="1188720"/>
          </a:xfrm>
          <a:prstGeom prst="rect">
            <a:avLst/>
          </a:prstGeom>
        </p:spPr>
        <p:txBody>
          <a:bodyPr wrap="square">
            <a:spAutoFit/>
          </a:bodyPr>
          <a:lstStyle/>
          <a:p>
            <a:r>
              <a:rPr lang="en-US" altLang="zh-CN" sz="2400" dirty="0" smtClean="0">
                <a:solidFill>
                  <a:srgbClr val="FF6600"/>
                </a:solidFill>
                <a:latin typeface="Times New Roman" panose="02020603050405020304" pitchFamily="18" charset="0"/>
                <a:cs typeface="Times New Roman" panose="02020603050405020304" pitchFamily="18" charset="0"/>
              </a:rPr>
              <a:t>They represent nature in its most vivid form, and contrast with the straight lines of the architecture and immobility(</a:t>
            </a:r>
            <a:r>
              <a:rPr lang="zh-CN" altLang="en-US" sz="2400" dirty="0" smtClean="0">
                <a:solidFill>
                  <a:srgbClr val="FF6600"/>
                </a:solidFill>
                <a:latin typeface="Times New Roman" panose="02020603050405020304" pitchFamily="18" charset="0"/>
                <a:cs typeface="Times New Roman" panose="02020603050405020304" pitchFamily="18" charset="0"/>
              </a:rPr>
              <a:t>静止</a:t>
            </a:r>
            <a:r>
              <a:rPr lang="en-US" altLang="zh-CN" sz="2400" dirty="0" smtClean="0">
                <a:solidFill>
                  <a:srgbClr val="FF6600"/>
                </a:solidFill>
                <a:latin typeface="Times New Roman" panose="02020603050405020304" pitchFamily="18" charset="0"/>
                <a:cs typeface="Times New Roman" panose="02020603050405020304" pitchFamily="18" charset="0"/>
              </a:rPr>
              <a:t>) of the rocks.</a:t>
            </a:r>
            <a:endParaRPr lang="en-US" altLang="zh-CN" sz="2400" dirty="0" smtClean="0">
              <a:solidFill>
                <a:srgbClr val="FF6600"/>
              </a:solidFill>
              <a:latin typeface="Times New Roman" panose="02020603050405020304" pitchFamily="18" charset="0"/>
              <a:cs typeface="Times New Roman" panose="02020603050405020304" pitchFamily="18" charset="0"/>
            </a:endParaRPr>
          </a:p>
        </p:txBody>
      </p:sp>
      <p:sp>
        <p:nvSpPr>
          <p:cNvPr id="8" name="矩形 7"/>
          <p:cNvSpPr/>
          <p:nvPr/>
        </p:nvSpPr>
        <p:spPr>
          <a:xfrm>
            <a:off x="2081488" y="3930134"/>
            <a:ext cx="3217730" cy="1737360"/>
          </a:xfrm>
          <a:prstGeom prst="rect">
            <a:avLst/>
          </a:prstGeom>
        </p:spPr>
        <p:txBody>
          <a:bodyPr wrap="square">
            <a:spAutoFit/>
          </a:bodyPr>
          <a:lstStyle/>
          <a:p>
            <a:pPr>
              <a:lnSpc>
                <a:spcPct val="150000"/>
              </a:lnSpc>
            </a:pPr>
            <a:r>
              <a:rPr lang="en-US" altLang="zh-CN" sz="2400" dirty="0" smtClean="0"/>
              <a:t>Pine  </a:t>
            </a:r>
            <a:endParaRPr lang="en-US" altLang="zh-CN" sz="2400" dirty="0" smtClean="0"/>
          </a:p>
          <a:p>
            <a:pPr>
              <a:lnSpc>
                <a:spcPct val="150000"/>
              </a:lnSpc>
            </a:pPr>
            <a:r>
              <a:rPr lang="en-US" altLang="zh-CN" sz="2400" dirty="0" smtClean="0"/>
              <a:t>bamboo </a:t>
            </a:r>
            <a:endParaRPr lang="en-US" altLang="zh-CN" sz="2400" dirty="0" smtClean="0"/>
          </a:p>
          <a:p>
            <a:pPr>
              <a:lnSpc>
                <a:spcPct val="150000"/>
              </a:lnSpc>
            </a:pPr>
            <a:r>
              <a:rPr lang="en-US" altLang="zh-CN" sz="2400" dirty="0" smtClean="0"/>
              <a:t>Chinese plum (</a:t>
            </a:r>
            <a:r>
              <a:rPr lang="zh-CN" altLang="en-US" sz="2400" dirty="0" smtClean="0"/>
              <a:t>梅</a:t>
            </a:r>
            <a:r>
              <a:rPr lang="en-US" altLang="zh-CN" sz="2400" dirty="0" smtClean="0"/>
              <a:t>)</a:t>
            </a:r>
            <a:endParaRPr lang="en-US" altLang="zh-CN" sz="2400" dirty="0" smtClean="0"/>
          </a:p>
        </p:txBody>
      </p:sp>
      <p:sp>
        <p:nvSpPr>
          <p:cNvPr id="9" name="矩形 8"/>
          <p:cNvSpPr/>
          <p:nvPr/>
        </p:nvSpPr>
        <p:spPr>
          <a:xfrm>
            <a:off x="1973715" y="3460234"/>
            <a:ext cx="6535285" cy="518160"/>
          </a:xfrm>
          <a:prstGeom prst="rect">
            <a:avLst/>
          </a:prstGeom>
        </p:spPr>
        <p:txBody>
          <a:bodyPr wrap="square">
            <a:spAutoFit/>
          </a:bodyPr>
          <a:lstStyle/>
          <a:p>
            <a:r>
              <a:rPr lang="en-US" altLang="zh-CN" sz="2800" dirty="0" smtClean="0"/>
              <a:t>"Three Friends of Winter" </a:t>
            </a:r>
            <a:r>
              <a:rPr lang="en-US" altLang="zh-CN" dirty="0" smtClean="0"/>
              <a:t>(</a:t>
            </a:r>
            <a:r>
              <a:rPr lang="zh-CN" altLang="en-US" dirty="0" smtClean="0"/>
              <a:t>歲寒三友</a:t>
            </a:r>
            <a:r>
              <a:rPr lang="en-US" altLang="zh-CN" dirty="0" smtClean="0"/>
              <a:t>).</a:t>
            </a:r>
            <a:endParaRPr lang="zh-CN" altLang="en-US" dirty="0"/>
          </a:p>
        </p:txBody>
      </p:sp>
      <p:sp>
        <p:nvSpPr>
          <p:cNvPr id="10" name="AutoShape 7"/>
          <p:cNvSpPr/>
          <p:nvPr/>
        </p:nvSpPr>
        <p:spPr bwMode="auto">
          <a:xfrm>
            <a:off x="1930400" y="4102100"/>
            <a:ext cx="177800" cy="1485900"/>
          </a:xfrm>
          <a:prstGeom prst="leftBrace">
            <a:avLst>
              <a:gd name="adj1" fmla="val 140376"/>
              <a:gd name="adj2" fmla="val 49479"/>
            </a:avLst>
          </a:prstGeom>
          <a:noFill/>
          <a:ln w="9525">
            <a:solidFill>
              <a:schemeClr val="tx1"/>
            </a:solidFill>
            <a:round/>
          </a:ln>
        </p:spPr>
        <p:txBody>
          <a:bodyPr wrap="none" anchor="ctr"/>
          <a:lstStyle/>
          <a:p>
            <a:pPr>
              <a:defRPr/>
            </a:pPr>
            <a:endParaRPr lang="zh-CN" altLang="en-US">
              <a:latin typeface="+mn-lt"/>
            </a:endParaRPr>
          </a:p>
        </p:txBody>
      </p:sp>
      <p:sp>
        <p:nvSpPr>
          <p:cNvPr id="11" name="TextBox 10"/>
          <p:cNvSpPr txBox="1"/>
          <p:nvPr/>
        </p:nvSpPr>
        <p:spPr>
          <a:xfrm>
            <a:off x="1841500" y="5721985"/>
            <a:ext cx="8816340" cy="640080"/>
          </a:xfrm>
          <a:prstGeom prst="rect">
            <a:avLst/>
          </a:prstGeom>
          <a:noFill/>
        </p:spPr>
        <p:txBody>
          <a:bodyPr wrap="square" rtlCol="0">
            <a:spAutoFit/>
          </a:bodyPr>
          <a:lstStyle/>
          <a:p>
            <a:pPr algn="l">
              <a:lnSpc>
                <a:spcPct val="150000"/>
              </a:lnSpc>
            </a:pPr>
            <a:r>
              <a:rPr lang="en-US" altLang="zh-CN" sz="2400" dirty="0" smtClean="0">
                <a:solidFill>
                  <a:schemeClr val="tx1"/>
                </a:solidFill>
              </a:rPr>
              <a:t>— persistence(坚韧不拔), humble, dignity</a:t>
            </a:r>
            <a:endParaRPr lang="en-US" altLang="zh-CN" sz="2400" dirty="0" smtClean="0">
              <a:solidFill>
                <a:schemeClr val="tx1"/>
              </a:solidFill>
            </a:endParaRPr>
          </a:p>
        </p:txBody>
      </p:sp>
      <p:sp>
        <p:nvSpPr>
          <p:cNvPr id="5" name="文本框 4"/>
          <p:cNvSpPr txBox="1"/>
          <p:nvPr/>
        </p:nvSpPr>
        <p:spPr>
          <a:xfrm>
            <a:off x="9022080" y="41211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09948" y="412234"/>
            <a:ext cx="3956685" cy="518160"/>
          </a:xfrm>
          <a:prstGeom prst="rect">
            <a:avLst/>
          </a:prstGeom>
        </p:spPr>
        <p:txBody>
          <a:bodyPr wrap="none">
            <a:spAutoFit/>
          </a:bodyPr>
          <a:lstStyle/>
          <a:p>
            <a:pPr algn="ctr" eaLnBrk="0" fontAlgn="auto" hangingPunct="0">
              <a:spcBef>
                <a:spcPts val="0"/>
              </a:spcBef>
              <a:spcAft>
                <a:spcPts val="0"/>
              </a:spcAft>
              <a:defRPr/>
            </a:pPr>
            <a:r>
              <a:rPr lang="en-US" altLang="zh-CN" sz="2800" b="1" dirty="0" smtClean="0">
                <a:latin typeface="微软雅黑" panose="020B0503020204020204" pitchFamily="34" charset="-122"/>
                <a:ea typeface="微软雅黑" panose="020B0503020204020204" pitchFamily="34" charset="-122"/>
              </a:rPr>
              <a:t>the</a:t>
            </a:r>
            <a:r>
              <a:rPr lang="zh-CN" altLang="en-US" sz="2800" b="1" dirty="0" smtClean="0">
                <a:latin typeface="微软雅黑" panose="020B0503020204020204" pitchFamily="34" charset="-122"/>
                <a:ea typeface="微软雅黑" panose="020B0503020204020204" pitchFamily="34" charset="-122"/>
              </a:rPr>
              <a:t> </a:t>
            </a:r>
            <a:r>
              <a:rPr lang="en-US" altLang="zh-CN" sz="2800" b="1" dirty="0" smtClean="0">
                <a:latin typeface="微软雅黑" panose="020B0503020204020204" pitchFamily="34" charset="-122"/>
                <a:ea typeface="微软雅黑" panose="020B0503020204020204" pitchFamily="34" charset="-122"/>
              </a:rPr>
              <a:t>Elements &amp; Design</a:t>
            </a:r>
            <a:endParaRPr lang="zh-CN" altLang="zh-CN" sz="2800" b="1" dirty="0" smtClean="0">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2011363" y="950913"/>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740150" y="2710934"/>
            <a:ext cx="2019300" cy="883920"/>
          </a:xfrm>
          <a:prstGeom prst="rect">
            <a:avLst/>
          </a:prstGeom>
        </p:spPr>
        <p:txBody>
          <a:bodyPr wrap="none">
            <a:spAutoFit/>
          </a:bodyPr>
          <a:lstStyle/>
          <a:p>
            <a:r>
              <a:rPr lang="en-US" altLang="zh-CN" sz="2800" b="1" dirty="0" smtClean="0">
                <a:solidFill>
                  <a:srgbClr val="FF0000"/>
                </a:solidFill>
              </a:rPr>
              <a:t>lotus </a:t>
            </a:r>
            <a:r>
              <a:rPr lang="en-US" altLang="zh-CN" sz="2000" b="1" dirty="0" smtClean="0">
                <a:solidFill>
                  <a:srgbClr val="FF0000"/>
                </a:solidFill>
              </a:rPr>
              <a:t>(</a:t>
            </a:r>
            <a:r>
              <a:rPr lang="zh-CN" altLang="en-US" sz="2000" b="1" dirty="0" smtClean="0">
                <a:solidFill>
                  <a:srgbClr val="FF0000"/>
                </a:solidFill>
              </a:rPr>
              <a:t>莲花</a:t>
            </a:r>
            <a:r>
              <a:rPr lang="en-US" altLang="zh-CN" sz="2000" b="1" dirty="0" smtClean="0">
                <a:solidFill>
                  <a:srgbClr val="FF0000"/>
                </a:solidFill>
              </a:rPr>
              <a:t>)</a:t>
            </a:r>
            <a:endParaRPr lang="en-US" altLang="zh-CN" sz="2000" b="1" dirty="0" smtClean="0">
              <a:solidFill>
                <a:srgbClr val="FF0000"/>
              </a:solidFill>
            </a:endParaRPr>
          </a:p>
          <a:p>
            <a:r>
              <a:rPr lang="en-US" altLang="zh-CN" sz="2400" dirty="0" smtClean="0">
                <a:solidFill>
                  <a:schemeClr val="bg2">
                    <a:lumMod val="50000"/>
                  </a:schemeClr>
                </a:solidFill>
              </a:rPr>
              <a:t>purity</a:t>
            </a:r>
            <a:endParaRPr lang="zh-CN" altLang="en-US" sz="2400" dirty="0">
              <a:solidFill>
                <a:schemeClr val="bg2">
                  <a:lumMod val="50000"/>
                </a:schemeClr>
              </a:solidFill>
            </a:endParaRPr>
          </a:p>
        </p:txBody>
      </p:sp>
      <p:sp>
        <p:nvSpPr>
          <p:cNvPr id="5" name="矩形 4"/>
          <p:cNvSpPr/>
          <p:nvPr/>
        </p:nvSpPr>
        <p:spPr>
          <a:xfrm>
            <a:off x="5283450" y="3803134"/>
            <a:ext cx="2502535" cy="883920"/>
          </a:xfrm>
          <a:prstGeom prst="rect">
            <a:avLst/>
          </a:prstGeom>
        </p:spPr>
        <p:txBody>
          <a:bodyPr wrap="none">
            <a:spAutoFit/>
          </a:bodyPr>
          <a:lstStyle/>
          <a:p>
            <a:r>
              <a:rPr lang="en-US" altLang="zh-CN" sz="2800" b="1" dirty="0" smtClean="0">
                <a:solidFill>
                  <a:srgbClr val="FF0000"/>
                </a:solidFill>
              </a:rPr>
              <a:t>plum blossoms</a:t>
            </a:r>
            <a:endParaRPr lang="en-US" altLang="zh-CN" sz="2800" b="1" dirty="0" smtClean="0">
              <a:solidFill>
                <a:srgbClr val="FF0000"/>
              </a:solidFill>
            </a:endParaRPr>
          </a:p>
          <a:p>
            <a:r>
              <a:rPr lang="en-US" sz="2400" dirty="0" smtClean="0">
                <a:solidFill>
                  <a:schemeClr val="bg2">
                    <a:lumMod val="50000"/>
                  </a:schemeClr>
                </a:solidFill>
                <a:latin typeface="Arial" panose="020B0604020202020204"/>
                <a:ea typeface="宋体" panose="02010600030101010101" pitchFamily="2" charset="-122"/>
              </a:rPr>
              <a:t>strength of will</a:t>
            </a:r>
            <a:endParaRPr lang="zh-CN" altLang="en-US" sz="2400" dirty="0">
              <a:solidFill>
                <a:schemeClr val="bg2">
                  <a:lumMod val="50000"/>
                </a:schemeClr>
              </a:solidFill>
            </a:endParaRPr>
          </a:p>
        </p:txBody>
      </p:sp>
      <p:sp>
        <p:nvSpPr>
          <p:cNvPr id="8" name="矩形 7"/>
          <p:cNvSpPr/>
          <p:nvPr/>
        </p:nvSpPr>
        <p:spPr>
          <a:xfrm>
            <a:off x="7253903" y="2710934"/>
            <a:ext cx="2502535" cy="883920"/>
          </a:xfrm>
          <a:prstGeom prst="rect">
            <a:avLst/>
          </a:prstGeom>
        </p:spPr>
        <p:txBody>
          <a:bodyPr wrap="none">
            <a:spAutoFit/>
          </a:bodyPr>
          <a:lstStyle/>
          <a:p>
            <a:pPr>
              <a:spcBef>
                <a:spcPts val="0"/>
              </a:spcBef>
              <a:spcAft>
                <a:spcPts val="0"/>
              </a:spcAft>
            </a:pPr>
            <a:r>
              <a:rPr lang="en-US" altLang="zh-CN" sz="2800" b="1" dirty="0" smtClean="0">
                <a:solidFill>
                  <a:srgbClr val="FF0000"/>
                </a:solidFill>
              </a:rPr>
              <a:t>chrysanthemum</a:t>
            </a:r>
            <a:endParaRPr lang="en-US" altLang="zh-CN" sz="2800" b="1" dirty="0" smtClean="0">
              <a:solidFill>
                <a:srgbClr val="FF0000"/>
              </a:solidFill>
            </a:endParaRPr>
          </a:p>
          <a:p>
            <a:r>
              <a:rPr lang="en-US" sz="2400" dirty="0" smtClean="0">
                <a:solidFill>
                  <a:schemeClr val="bg2">
                    <a:lumMod val="50000"/>
                  </a:schemeClr>
                </a:solidFill>
                <a:latin typeface="Arial" panose="020B0604020202020204"/>
                <a:ea typeface="宋体" panose="02010600030101010101" pitchFamily="2" charset="-122"/>
              </a:rPr>
              <a:t>splendor</a:t>
            </a:r>
            <a:endParaRPr lang="zh-CN" altLang="en-US" sz="2400" dirty="0">
              <a:solidFill>
                <a:schemeClr val="bg2">
                  <a:lumMod val="50000"/>
                </a:schemeClr>
              </a:solidFill>
            </a:endParaRPr>
          </a:p>
        </p:txBody>
      </p:sp>
      <p:sp>
        <p:nvSpPr>
          <p:cNvPr id="10" name="矩形 9"/>
          <p:cNvSpPr/>
          <p:nvPr/>
        </p:nvSpPr>
        <p:spPr>
          <a:xfrm>
            <a:off x="4521450" y="2736334"/>
            <a:ext cx="1840865" cy="883920"/>
          </a:xfrm>
          <a:prstGeom prst="rect">
            <a:avLst/>
          </a:prstGeom>
        </p:spPr>
        <p:txBody>
          <a:bodyPr wrap="none">
            <a:spAutoFit/>
          </a:bodyPr>
          <a:lstStyle/>
          <a:p>
            <a:pPr>
              <a:spcBef>
                <a:spcPts val="0"/>
              </a:spcBef>
              <a:spcAft>
                <a:spcPts val="0"/>
              </a:spcAft>
            </a:pPr>
            <a:r>
              <a:rPr lang="en-US" altLang="zh-CN" sz="2800" b="1" dirty="0" smtClean="0">
                <a:solidFill>
                  <a:srgbClr val="FF0000"/>
                </a:solidFill>
              </a:rPr>
              <a:t>peony</a:t>
            </a:r>
            <a:r>
              <a:rPr lang="en-US" altLang="zh-CN" sz="2000" b="1" dirty="0" smtClean="0">
                <a:solidFill>
                  <a:srgbClr val="FF0000"/>
                </a:solidFill>
              </a:rPr>
              <a:t>(</a:t>
            </a:r>
            <a:r>
              <a:rPr lang="zh-CN" altLang="en-US" sz="2000" b="1" dirty="0" smtClean="0">
                <a:solidFill>
                  <a:srgbClr val="FF0000"/>
                </a:solidFill>
              </a:rPr>
              <a:t>牡丹</a:t>
            </a:r>
            <a:r>
              <a:rPr lang="en-US" altLang="zh-CN" sz="2000" b="1" dirty="0" smtClean="0">
                <a:solidFill>
                  <a:srgbClr val="FF0000"/>
                </a:solidFill>
              </a:rPr>
              <a:t>)</a:t>
            </a:r>
            <a:endParaRPr lang="en-US" altLang="zh-CN" sz="2000" b="1" dirty="0" smtClean="0">
              <a:solidFill>
                <a:srgbClr val="FF0000"/>
              </a:solidFill>
            </a:endParaRPr>
          </a:p>
          <a:p>
            <a:r>
              <a:rPr lang="en-US" altLang="zh-CN" sz="2400" dirty="0" smtClean="0">
                <a:solidFill>
                  <a:schemeClr val="bg2">
                    <a:lumMod val="50000"/>
                  </a:schemeClr>
                </a:solidFill>
                <a:latin typeface="Arial" panose="020B0604020202020204"/>
                <a:ea typeface="宋体" panose="02010600030101010101" pitchFamily="2" charset="-122"/>
              </a:rPr>
              <a:t>wealth</a:t>
            </a:r>
            <a:endParaRPr lang="zh-CN" altLang="en-US" sz="2400" dirty="0">
              <a:solidFill>
                <a:schemeClr val="bg2">
                  <a:lumMod val="50000"/>
                </a:schemeClr>
              </a:solidFill>
            </a:endParaRPr>
          </a:p>
        </p:txBody>
      </p:sp>
      <p:pic>
        <p:nvPicPr>
          <p:cNvPr id="11" name="图片 10" descr="200763011630854_2222.jpg"/>
          <p:cNvPicPr>
            <a:picLocks noChangeAspect="1"/>
          </p:cNvPicPr>
          <p:nvPr/>
        </p:nvPicPr>
        <p:blipFill>
          <a:blip r:embed="rId1"/>
          <a:srcRect l="8779" r="13740"/>
          <a:stretch>
            <a:fillRect/>
          </a:stretch>
        </p:blipFill>
        <p:spPr>
          <a:xfrm>
            <a:off x="1816100" y="165100"/>
            <a:ext cx="2578100" cy="2495550"/>
          </a:xfrm>
          <a:prstGeom prst="rect">
            <a:avLst/>
          </a:prstGeom>
        </p:spPr>
      </p:pic>
      <p:pic>
        <p:nvPicPr>
          <p:cNvPr id="12" name="图片 11" descr="cefc1e178a82b901703a3f90738da9773812effa.jpg"/>
          <p:cNvPicPr>
            <a:picLocks noChangeAspect="1"/>
          </p:cNvPicPr>
          <p:nvPr/>
        </p:nvPicPr>
        <p:blipFill>
          <a:blip r:embed="rId2" cstate="print"/>
          <a:stretch>
            <a:fillRect/>
          </a:stretch>
        </p:blipFill>
        <p:spPr>
          <a:xfrm>
            <a:off x="4620386" y="152400"/>
            <a:ext cx="2428114" cy="2500441"/>
          </a:xfrm>
          <a:prstGeom prst="rect">
            <a:avLst/>
          </a:prstGeom>
        </p:spPr>
      </p:pic>
      <p:pic>
        <p:nvPicPr>
          <p:cNvPr id="13" name="图片 12" descr="071032x4t5xu5ytz74t78u.jpg"/>
          <p:cNvPicPr>
            <a:picLocks noChangeAspect="1"/>
          </p:cNvPicPr>
          <p:nvPr/>
        </p:nvPicPr>
        <p:blipFill>
          <a:blip r:embed="rId3"/>
          <a:srcRect l="12200" r="5400"/>
          <a:stretch>
            <a:fillRect/>
          </a:stretch>
        </p:blipFill>
        <p:spPr>
          <a:xfrm>
            <a:off x="1727200" y="3790488"/>
            <a:ext cx="3441700" cy="2781762"/>
          </a:xfrm>
          <a:prstGeom prst="rect">
            <a:avLst/>
          </a:prstGeom>
        </p:spPr>
      </p:pic>
      <p:pic>
        <p:nvPicPr>
          <p:cNvPr id="14" name="图片 13" descr="DSC03597.png"/>
          <p:cNvPicPr>
            <a:picLocks noChangeAspect="1"/>
          </p:cNvPicPr>
          <p:nvPr/>
        </p:nvPicPr>
        <p:blipFill>
          <a:blip r:embed="rId4"/>
          <a:srcRect l="18996"/>
          <a:stretch>
            <a:fillRect/>
          </a:stretch>
        </p:blipFill>
        <p:spPr>
          <a:xfrm>
            <a:off x="7277986" y="152400"/>
            <a:ext cx="2729614" cy="2527300"/>
          </a:xfrm>
          <a:prstGeom prst="rect">
            <a:avLst/>
          </a:prstGeom>
        </p:spPr>
      </p:pic>
      <p:sp>
        <p:nvSpPr>
          <p:cNvPr id="15" name="矩形 14"/>
          <p:cNvSpPr/>
          <p:nvPr/>
        </p:nvSpPr>
        <p:spPr>
          <a:xfrm>
            <a:off x="5372100" y="4909235"/>
            <a:ext cx="4572000" cy="944880"/>
          </a:xfrm>
          <a:prstGeom prst="rect">
            <a:avLst/>
          </a:prstGeom>
        </p:spPr>
        <p:txBody>
          <a:bodyPr>
            <a:spAutoFit/>
          </a:bodyPr>
          <a:lstStyle/>
          <a:p>
            <a:r>
              <a:rPr lang="en-US" sz="2800" dirty="0" smtClean="0"/>
              <a:t>willow</a:t>
            </a:r>
            <a:r>
              <a:rPr lang="zh-CN" altLang="en-US" sz="2000" dirty="0" smtClean="0"/>
              <a:t>（柳树）</a:t>
            </a:r>
            <a:endParaRPr lang="en-US" altLang="zh-CN" sz="2000" dirty="0" smtClean="0"/>
          </a:p>
          <a:p>
            <a:r>
              <a:rPr lang="en-US" altLang="zh-CN" sz="2800" dirty="0" smtClean="0"/>
              <a:t>peach   ……</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09948" y="412234"/>
            <a:ext cx="3956685" cy="518160"/>
          </a:xfrm>
          <a:prstGeom prst="rect">
            <a:avLst/>
          </a:prstGeom>
        </p:spPr>
        <p:txBody>
          <a:bodyPr wrap="none">
            <a:spAutoFit/>
          </a:bodyPr>
          <a:lstStyle/>
          <a:p>
            <a:pPr algn="ctr" eaLnBrk="0" fontAlgn="auto" hangingPunct="0">
              <a:spcBef>
                <a:spcPts val="0"/>
              </a:spcBef>
              <a:spcAft>
                <a:spcPts val="0"/>
              </a:spcAft>
              <a:defRPr/>
            </a:pPr>
            <a:r>
              <a:rPr lang="en-US" altLang="zh-CN" sz="2800" b="1" dirty="0" smtClean="0">
                <a:solidFill>
                  <a:schemeClr val="accent5">
                    <a:lumMod val="50000"/>
                  </a:schemeClr>
                </a:solidFill>
                <a:latin typeface="微软雅黑" panose="020B0503020204020204" pitchFamily="34" charset="-122"/>
                <a:ea typeface="微软雅黑" panose="020B0503020204020204" pitchFamily="34" charset="-122"/>
              </a:rPr>
              <a:t>the</a:t>
            </a:r>
            <a:r>
              <a:rPr lang="zh-CN" altLang="en-US" sz="2800" b="1" dirty="0" smtClean="0">
                <a:solidFill>
                  <a:schemeClr val="accent5">
                    <a:lumMod val="50000"/>
                  </a:schemeClr>
                </a:solidFill>
                <a:latin typeface="微软雅黑" panose="020B0503020204020204" pitchFamily="34" charset="-122"/>
                <a:ea typeface="微软雅黑" panose="020B0503020204020204" pitchFamily="34" charset="-122"/>
              </a:rPr>
              <a:t> </a:t>
            </a:r>
            <a:r>
              <a:rPr lang="en-US" altLang="zh-CN" sz="2800" b="1" dirty="0" smtClean="0">
                <a:solidFill>
                  <a:schemeClr val="accent5">
                    <a:lumMod val="50000"/>
                  </a:schemeClr>
                </a:solidFill>
                <a:latin typeface="微软雅黑" panose="020B0503020204020204" pitchFamily="34" charset="-122"/>
                <a:ea typeface="微软雅黑" panose="020B0503020204020204" pitchFamily="34" charset="-122"/>
              </a:rPr>
              <a:t>Elements </a:t>
            </a:r>
            <a:r>
              <a:rPr lang="en-US" altLang="zh-CN" sz="2800" b="1" dirty="0" smtClean="0">
                <a:latin typeface="微软雅黑" panose="020B0503020204020204" pitchFamily="34" charset="-122"/>
                <a:ea typeface="微软雅黑" panose="020B0503020204020204" pitchFamily="34" charset="-122"/>
              </a:rPr>
              <a:t>&amp; Design</a:t>
            </a:r>
            <a:endParaRPr lang="zh-CN" altLang="zh-CN" sz="2800" b="1" dirty="0" smtClean="0">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2011363" y="950913"/>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841500" y="1206500"/>
            <a:ext cx="2486660" cy="457200"/>
          </a:xfrm>
          <a:prstGeom prst="rect">
            <a:avLst/>
          </a:prstGeom>
          <a:noFill/>
        </p:spPr>
        <p:txBody>
          <a:bodyPr wrap="none" rtlCol="0">
            <a:spAutoFit/>
          </a:bodyPr>
          <a:lstStyle/>
          <a:p>
            <a:r>
              <a:rPr lang="zh-CN" altLang="en-US" sz="2400" b="1" dirty="0" smtClean="0">
                <a:solidFill>
                  <a:schemeClr val="accent1">
                    <a:lumMod val="75000"/>
                  </a:schemeClr>
                </a:solidFill>
                <a:latin typeface="微软雅黑" panose="020B0503020204020204" pitchFamily="34" charset="-122"/>
                <a:ea typeface="微软雅黑" panose="020B0503020204020204" pitchFamily="34" charset="-122"/>
              </a:rPr>
              <a:t>■ </a:t>
            </a:r>
            <a:r>
              <a:rPr lang="en-US" sz="2400" b="1" dirty="0" smtClean="0">
                <a:solidFill>
                  <a:schemeClr val="accent1">
                    <a:lumMod val="75000"/>
                  </a:schemeClr>
                </a:solidFill>
                <a:latin typeface="微软雅黑" panose="020B0503020204020204" pitchFamily="34" charset="-122"/>
                <a:ea typeface="微软雅黑" panose="020B0503020204020204" pitchFamily="34" charset="-122"/>
              </a:rPr>
              <a:t>Architecture</a:t>
            </a:r>
            <a:endParaRPr lang="en-US" sz="2400" b="1" dirty="0" smtClean="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5" name="Picture Placeholder 6" descr="窗01.jpg"/>
          <p:cNvPicPr>
            <a:picLocks noChangeAspect="1"/>
          </p:cNvPicPr>
          <p:nvPr/>
        </p:nvPicPr>
        <p:blipFill>
          <a:blip r:embed="rId1" cstate="print"/>
          <a:srcRect b="3704"/>
          <a:stretch>
            <a:fillRect/>
          </a:stretch>
        </p:blipFill>
        <p:spPr>
          <a:xfrm>
            <a:off x="6066790" y="728345"/>
            <a:ext cx="3886200" cy="2806700"/>
          </a:xfrm>
          <a:prstGeom prst="rect">
            <a:avLst/>
          </a:prstGeom>
        </p:spPr>
      </p:pic>
      <p:pic>
        <p:nvPicPr>
          <p:cNvPr id="7" name="Picture 8" descr="窗03.jpg"/>
          <p:cNvPicPr>
            <a:picLocks noChangeAspect="1"/>
          </p:cNvPicPr>
          <p:nvPr/>
        </p:nvPicPr>
        <p:blipFill>
          <a:blip r:embed="rId2" cstate="print"/>
          <a:srcRect l="4598" r="7471" b="3269"/>
          <a:stretch>
            <a:fillRect/>
          </a:stretch>
        </p:blipFill>
        <p:spPr>
          <a:xfrm>
            <a:off x="6066790" y="3726815"/>
            <a:ext cx="3886200" cy="2832100"/>
          </a:xfrm>
          <a:prstGeom prst="rect">
            <a:avLst/>
          </a:prstGeom>
        </p:spPr>
      </p:pic>
      <p:pic>
        <p:nvPicPr>
          <p:cNvPr id="8" name="Picture 9" descr="窗04.jpg"/>
          <p:cNvPicPr>
            <a:picLocks noChangeAspect="1"/>
          </p:cNvPicPr>
          <p:nvPr/>
        </p:nvPicPr>
        <p:blipFill>
          <a:blip r:embed="rId3" cstate="print"/>
          <a:stretch>
            <a:fillRect/>
          </a:stretch>
        </p:blipFill>
        <p:spPr>
          <a:xfrm>
            <a:off x="2057400" y="2451100"/>
            <a:ext cx="3327400" cy="2495550"/>
          </a:xfrm>
          <a:prstGeom prst="rect">
            <a:avLst/>
          </a:prstGeom>
        </p:spPr>
      </p:pic>
      <p:sp>
        <p:nvSpPr>
          <p:cNvPr id="9" name="矩形 8"/>
          <p:cNvSpPr/>
          <p:nvPr/>
        </p:nvSpPr>
        <p:spPr>
          <a:xfrm>
            <a:off x="2167476" y="1732290"/>
            <a:ext cx="1405890" cy="579120"/>
          </a:xfrm>
          <a:prstGeom prst="rect">
            <a:avLst/>
          </a:prstGeom>
        </p:spPr>
        <p:txBody>
          <a:bodyPr wrap="none">
            <a:spAutoFit/>
          </a:bodyPr>
          <a:lstStyle/>
          <a:p>
            <a:r>
              <a:rPr lang="en-US" altLang="zh-CN" sz="3200" b="1" dirty="0" smtClean="0">
                <a:solidFill>
                  <a:srgbClr val="00B050"/>
                </a:solidFill>
              </a:rPr>
              <a:t>Window</a:t>
            </a:r>
            <a:endParaRPr lang="en-US" altLang="zh-CN" sz="3200" b="1" dirty="0" smtClean="0">
              <a:solidFill>
                <a:srgbClr val="00B050"/>
              </a:solidFill>
            </a:endParaRPr>
          </a:p>
        </p:txBody>
      </p:sp>
      <p:sp>
        <p:nvSpPr>
          <p:cNvPr id="6" name="文本框 5"/>
          <p:cNvSpPr txBox="1"/>
          <p:nvPr/>
        </p:nvSpPr>
        <p:spPr>
          <a:xfrm>
            <a:off x="9744710" y="20129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瓶窗"/>
          <p:cNvPicPr>
            <a:picLocks noChangeAspect="1" noChangeArrowheads="1"/>
          </p:cNvPicPr>
          <p:nvPr/>
        </p:nvPicPr>
        <p:blipFill>
          <a:blip r:embed="rId1"/>
          <a:srcRect/>
          <a:stretch>
            <a:fillRect/>
          </a:stretch>
        </p:blipFill>
        <p:spPr>
          <a:xfrm>
            <a:off x="1744663" y="203200"/>
            <a:ext cx="3163887" cy="4114800"/>
          </a:xfrm>
          <a:prstGeom prst="rect">
            <a:avLst/>
          </a:prstGeom>
          <a:solidFill>
            <a:schemeClr val="hlink"/>
          </a:solidFill>
        </p:spPr>
      </p:pic>
      <p:pic>
        <p:nvPicPr>
          <p:cNvPr id="3" name="Picture 5" descr="蝶窗"/>
          <p:cNvPicPr>
            <a:picLocks noChangeAspect="1" noChangeArrowheads="1"/>
          </p:cNvPicPr>
          <p:nvPr/>
        </p:nvPicPr>
        <p:blipFill>
          <a:blip r:embed="rId2"/>
          <a:srcRect/>
          <a:stretch>
            <a:fillRect/>
          </a:stretch>
        </p:blipFill>
        <p:spPr>
          <a:xfrm>
            <a:off x="5168900" y="228600"/>
            <a:ext cx="4953000" cy="3143250"/>
          </a:xfrm>
          <a:prstGeom prst="rect">
            <a:avLst/>
          </a:prstGeom>
          <a:noFill/>
        </p:spPr>
      </p:pic>
      <p:pic>
        <p:nvPicPr>
          <p:cNvPr id="4" name="Picture 5" descr="arch6"/>
          <p:cNvPicPr>
            <a:picLocks noChangeAspect="1" noChangeArrowheads="1"/>
          </p:cNvPicPr>
          <p:nvPr/>
        </p:nvPicPr>
        <p:blipFill>
          <a:blip r:embed="rId3"/>
          <a:srcRect/>
          <a:stretch>
            <a:fillRect/>
          </a:stretch>
        </p:blipFill>
        <p:spPr>
          <a:xfrm>
            <a:off x="5219700" y="3531892"/>
            <a:ext cx="4953000" cy="2584746"/>
          </a:xfrm>
          <a:prstGeom prst="rect">
            <a:avLst/>
          </a:prstGeom>
          <a:noFill/>
        </p:spPr>
      </p:pic>
      <p:sp>
        <p:nvSpPr>
          <p:cNvPr id="6" name="矩形 5"/>
          <p:cNvSpPr/>
          <p:nvPr/>
        </p:nvSpPr>
        <p:spPr>
          <a:xfrm>
            <a:off x="2421476" y="4691390"/>
            <a:ext cx="1405890" cy="579120"/>
          </a:xfrm>
          <a:prstGeom prst="rect">
            <a:avLst/>
          </a:prstGeom>
        </p:spPr>
        <p:txBody>
          <a:bodyPr wrap="none">
            <a:spAutoFit/>
          </a:bodyPr>
          <a:lstStyle/>
          <a:p>
            <a:r>
              <a:rPr lang="en-US" altLang="zh-CN" sz="3200" b="1" dirty="0" smtClean="0">
                <a:solidFill>
                  <a:srgbClr val="00B050"/>
                </a:solidFill>
              </a:rPr>
              <a:t>Window</a:t>
            </a:r>
            <a:endParaRPr lang="en-US" altLang="zh-CN" sz="3200" b="1" dirty="0" smtClean="0">
              <a:solidFill>
                <a:srgbClr val="00B050"/>
              </a:solidFill>
            </a:endParaRPr>
          </a:p>
        </p:txBody>
      </p:sp>
      <p:sp>
        <p:nvSpPr>
          <p:cNvPr id="5" name="文本框 4"/>
          <p:cNvSpPr txBox="1"/>
          <p:nvPr/>
        </p:nvSpPr>
        <p:spPr>
          <a:xfrm>
            <a:off x="9990455" y="-17780"/>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6" presetClass="entr" presetSubtype="2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4" descr="门01.jpg"/>
          <p:cNvPicPr>
            <a:picLocks noChangeAspect="1"/>
          </p:cNvPicPr>
          <p:nvPr/>
        </p:nvPicPr>
        <p:blipFill>
          <a:blip r:embed="rId1" cstate="print"/>
          <a:srcRect l="67" r="67"/>
          <a:stretch>
            <a:fillRect/>
          </a:stretch>
        </p:blipFill>
        <p:spPr>
          <a:xfrm>
            <a:off x="1752600" y="152400"/>
            <a:ext cx="4889500" cy="3667125"/>
          </a:xfrm>
          <a:prstGeom prst="rect">
            <a:avLst/>
          </a:prstGeom>
        </p:spPr>
      </p:pic>
      <p:pic>
        <p:nvPicPr>
          <p:cNvPr id="4" name="Picture 6" descr="门03.jpg"/>
          <p:cNvPicPr>
            <a:picLocks noChangeAspect="1"/>
          </p:cNvPicPr>
          <p:nvPr/>
        </p:nvPicPr>
        <p:blipFill>
          <a:blip r:embed="rId2" cstate="print"/>
          <a:stretch>
            <a:fillRect/>
          </a:stretch>
        </p:blipFill>
        <p:spPr>
          <a:xfrm>
            <a:off x="6848426" y="3492500"/>
            <a:ext cx="4142154" cy="3365500"/>
          </a:xfrm>
          <a:prstGeom prst="rect">
            <a:avLst/>
          </a:prstGeom>
        </p:spPr>
      </p:pic>
      <p:sp>
        <p:nvSpPr>
          <p:cNvPr id="2" name="矩形 1"/>
          <p:cNvSpPr/>
          <p:nvPr/>
        </p:nvSpPr>
        <p:spPr>
          <a:xfrm>
            <a:off x="2243676" y="4069090"/>
            <a:ext cx="998220" cy="579120"/>
          </a:xfrm>
          <a:prstGeom prst="rect">
            <a:avLst/>
          </a:prstGeom>
        </p:spPr>
        <p:txBody>
          <a:bodyPr wrap="none">
            <a:spAutoFit/>
          </a:bodyPr>
          <a:lstStyle/>
          <a:p>
            <a:r>
              <a:rPr lang="en-US" altLang="zh-CN" sz="3200" b="1" dirty="0" smtClean="0">
                <a:solidFill>
                  <a:srgbClr val="00B050"/>
                </a:solidFill>
              </a:rPr>
              <a:t>Door</a:t>
            </a:r>
            <a:endParaRPr lang="en-US" altLang="zh-CN" sz="3200" b="1" dirty="0" smtClean="0">
              <a:solidFill>
                <a:srgbClr val="00B050"/>
              </a:solidFill>
            </a:endParaRPr>
          </a:p>
        </p:txBody>
      </p:sp>
      <p:pic>
        <p:nvPicPr>
          <p:cNvPr id="6" name="图片 5" descr="图片1.png"/>
          <p:cNvPicPr>
            <a:picLocks noChangeAspect="1"/>
          </p:cNvPicPr>
          <p:nvPr/>
        </p:nvPicPr>
        <p:blipFill>
          <a:blip r:embed="rId3"/>
          <a:stretch>
            <a:fillRect/>
          </a:stretch>
        </p:blipFill>
        <p:spPr>
          <a:xfrm>
            <a:off x="6848475" y="344170"/>
            <a:ext cx="4142740" cy="2967355"/>
          </a:xfrm>
          <a:prstGeom prst="rect">
            <a:avLst/>
          </a:prstGeom>
        </p:spPr>
      </p:pic>
      <p:pic>
        <p:nvPicPr>
          <p:cNvPr id="7" name="Picture 5" descr="门02.jpg"/>
          <p:cNvPicPr>
            <a:picLocks noChangeAspect="1"/>
          </p:cNvPicPr>
          <p:nvPr/>
        </p:nvPicPr>
        <p:blipFill>
          <a:blip r:embed="rId4" cstate="print"/>
          <a:stretch>
            <a:fillRect/>
          </a:stretch>
        </p:blipFill>
        <p:spPr>
          <a:xfrm>
            <a:off x="4546600" y="3915092"/>
            <a:ext cx="2095500" cy="28394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descr="走廊01.jpg"/>
          <p:cNvPicPr>
            <a:picLocks noChangeAspect="1"/>
          </p:cNvPicPr>
          <p:nvPr/>
        </p:nvPicPr>
        <p:blipFill>
          <a:blip r:embed="rId1" cstate="print"/>
          <a:srcRect t="878" b="878"/>
          <a:stretch>
            <a:fillRect/>
          </a:stretch>
        </p:blipFill>
        <p:spPr>
          <a:xfrm>
            <a:off x="1752600" y="152400"/>
            <a:ext cx="4572000" cy="3429000"/>
          </a:xfrm>
          <a:prstGeom prst="rect">
            <a:avLst/>
          </a:prstGeom>
        </p:spPr>
      </p:pic>
      <p:pic>
        <p:nvPicPr>
          <p:cNvPr id="5" name="Picture 5" descr="走廊02.jpg"/>
          <p:cNvPicPr>
            <a:picLocks noChangeAspect="1"/>
          </p:cNvPicPr>
          <p:nvPr/>
        </p:nvPicPr>
        <p:blipFill>
          <a:blip r:embed="rId2" cstate="print"/>
          <a:stretch>
            <a:fillRect/>
          </a:stretch>
        </p:blipFill>
        <p:spPr>
          <a:xfrm>
            <a:off x="1752600" y="3657600"/>
            <a:ext cx="8763000" cy="2918079"/>
          </a:xfrm>
          <a:prstGeom prst="rect">
            <a:avLst/>
          </a:prstGeom>
        </p:spPr>
      </p:pic>
      <p:pic>
        <p:nvPicPr>
          <p:cNvPr id="6" name="Picture 6" descr="走廊03.jpg"/>
          <p:cNvPicPr>
            <a:picLocks noChangeAspect="1"/>
          </p:cNvPicPr>
          <p:nvPr/>
        </p:nvPicPr>
        <p:blipFill>
          <a:blip r:embed="rId3" cstate="print"/>
          <a:srcRect b="3825"/>
          <a:stretch>
            <a:fillRect/>
          </a:stretch>
        </p:blipFill>
        <p:spPr>
          <a:xfrm>
            <a:off x="7239000" y="304800"/>
            <a:ext cx="3098800" cy="2235200"/>
          </a:xfrm>
          <a:prstGeom prst="rect">
            <a:avLst/>
          </a:prstGeom>
        </p:spPr>
      </p:pic>
      <p:sp>
        <p:nvSpPr>
          <p:cNvPr id="3" name="矩形 2"/>
          <p:cNvSpPr/>
          <p:nvPr/>
        </p:nvSpPr>
        <p:spPr>
          <a:xfrm>
            <a:off x="7234776" y="2837190"/>
            <a:ext cx="2221865" cy="579120"/>
          </a:xfrm>
          <a:prstGeom prst="rect">
            <a:avLst/>
          </a:prstGeom>
        </p:spPr>
        <p:txBody>
          <a:bodyPr wrap="none">
            <a:spAutoFit/>
          </a:bodyPr>
          <a:lstStyle/>
          <a:p>
            <a:r>
              <a:rPr lang="en-US" altLang="zh-CN" sz="3200" b="1" dirty="0" smtClean="0">
                <a:solidFill>
                  <a:srgbClr val="00B050"/>
                </a:solidFill>
              </a:rPr>
              <a:t>Gallery</a:t>
            </a:r>
            <a:r>
              <a:rPr lang="en-US" altLang="zh-CN" sz="2400" b="1" dirty="0" smtClean="0">
                <a:solidFill>
                  <a:srgbClr val="00B050"/>
                </a:solidFill>
              </a:rPr>
              <a:t>(</a:t>
            </a:r>
            <a:r>
              <a:rPr lang="zh-CN" altLang="en-US" sz="2400" b="1" dirty="0" smtClean="0">
                <a:solidFill>
                  <a:srgbClr val="00B050"/>
                </a:solidFill>
              </a:rPr>
              <a:t>廊</a:t>
            </a:r>
            <a:r>
              <a:rPr lang="en-US" altLang="zh-CN" sz="2400" b="1" dirty="0" smtClean="0">
                <a:solidFill>
                  <a:srgbClr val="00B050"/>
                </a:solidFill>
              </a:rPr>
              <a:t>)</a:t>
            </a:r>
            <a:endParaRPr lang="en-US" altLang="zh-CN" sz="2400" b="1" dirty="0" smtClean="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824576" y="3021340"/>
            <a:ext cx="1814195" cy="579120"/>
          </a:xfrm>
          <a:prstGeom prst="rect">
            <a:avLst/>
          </a:prstGeom>
        </p:spPr>
        <p:txBody>
          <a:bodyPr wrap="none">
            <a:spAutoFit/>
          </a:bodyPr>
          <a:lstStyle/>
          <a:p>
            <a:r>
              <a:rPr lang="en-US" altLang="zh-CN" sz="3200" b="1" dirty="0" smtClean="0">
                <a:solidFill>
                  <a:srgbClr val="00B050"/>
                </a:solidFill>
              </a:rPr>
              <a:t>Hall(</a:t>
            </a:r>
            <a:r>
              <a:rPr lang="zh-CN" altLang="en-US" sz="3200" b="1" dirty="0" smtClean="0">
                <a:solidFill>
                  <a:srgbClr val="00B050"/>
                </a:solidFill>
              </a:rPr>
              <a:t>厅</a:t>
            </a:r>
            <a:r>
              <a:rPr lang="en-US" altLang="zh-CN" sz="3200" b="1" dirty="0" smtClean="0">
                <a:solidFill>
                  <a:srgbClr val="00B050"/>
                </a:solidFill>
              </a:rPr>
              <a:t>)</a:t>
            </a:r>
            <a:endParaRPr lang="en-US" altLang="zh-CN" sz="3200" b="1" dirty="0" smtClean="0">
              <a:solidFill>
                <a:srgbClr val="00B050"/>
              </a:solidFill>
            </a:endParaRPr>
          </a:p>
        </p:txBody>
      </p:sp>
      <p:pic>
        <p:nvPicPr>
          <p:cNvPr id="4" name="Picture 3" descr="20080609_8da782150ae1699d484au2beDVaJ91fy"/>
          <p:cNvPicPr>
            <a:picLocks noChangeAspect="1" noChangeArrowheads="1"/>
          </p:cNvPicPr>
          <p:nvPr/>
        </p:nvPicPr>
        <p:blipFill>
          <a:blip r:embed="rId1"/>
          <a:srcRect/>
          <a:stretch>
            <a:fillRect/>
          </a:stretch>
        </p:blipFill>
        <p:spPr bwMode="auto">
          <a:xfrm>
            <a:off x="1815889" y="101600"/>
            <a:ext cx="3845136" cy="2857500"/>
          </a:xfrm>
          <a:prstGeom prst="rect">
            <a:avLst/>
          </a:prstGeom>
          <a:noFill/>
        </p:spPr>
      </p:pic>
      <p:sp>
        <p:nvSpPr>
          <p:cNvPr id="5" name="矩形 4"/>
          <p:cNvSpPr/>
          <p:nvPr/>
        </p:nvSpPr>
        <p:spPr>
          <a:xfrm>
            <a:off x="5774276" y="3008640"/>
            <a:ext cx="2018030" cy="579120"/>
          </a:xfrm>
          <a:prstGeom prst="rect">
            <a:avLst/>
          </a:prstGeom>
        </p:spPr>
        <p:txBody>
          <a:bodyPr wrap="none">
            <a:spAutoFit/>
          </a:bodyPr>
          <a:lstStyle/>
          <a:p>
            <a:r>
              <a:rPr lang="en-US" altLang="zh-CN" sz="3200" b="1" dirty="0" smtClean="0">
                <a:solidFill>
                  <a:srgbClr val="00B050"/>
                </a:solidFill>
              </a:rPr>
              <a:t>Floor(</a:t>
            </a:r>
            <a:r>
              <a:rPr lang="zh-CN" altLang="en-US" sz="3200" b="1" dirty="0" smtClean="0">
                <a:solidFill>
                  <a:srgbClr val="00B050"/>
                </a:solidFill>
              </a:rPr>
              <a:t>楼</a:t>
            </a:r>
            <a:r>
              <a:rPr lang="en-US" altLang="zh-CN" sz="3200" b="1" dirty="0" smtClean="0">
                <a:solidFill>
                  <a:srgbClr val="00B050"/>
                </a:solidFill>
              </a:rPr>
              <a:t>)</a:t>
            </a:r>
            <a:endParaRPr lang="en-US" altLang="zh-CN" sz="3200" b="1" dirty="0" smtClean="0">
              <a:solidFill>
                <a:srgbClr val="00B050"/>
              </a:solidFill>
            </a:endParaRPr>
          </a:p>
        </p:txBody>
      </p:sp>
      <p:pic>
        <p:nvPicPr>
          <p:cNvPr id="6" name="Picture 3" descr="5646106557840502339"/>
          <p:cNvPicPr>
            <a:picLocks noChangeAspect="1" noChangeArrowheads="1"/>
          </p:cNvPicPr>
          <p:nvPr/>
        </p:nvPicPr>
        <p:blipFill>
          <a:blip r:embed="rId2"/>
          <a:srcRect l="2365" t="6214" r="2565" b="16341"/>
          <a:stretch>
            <a:fillRect/>
          </a:stretch>
        </p:blipFill>
        <p:spPr bwMode="auto">
          <a:xfrm>
            <a:off x="5770276" y="101600"/>
            <a:ext cx="4199223" cy="2857500"/>
          </a:xfrm>
          <a:prstGeom prst="rect">
            <a:avLst/>
          </a:prstGeom>
          <a:noFill/>
        </p:spPr>
      </p:pic>
      <p:sp>
        <p:nvSpPr>
          <p:cNvPr id="8" name="矩形 7"/>
          <p:cNvSpPr/>
          <p:nvPr/>
        </p:nvSpPr>
        <p:spPr>
          <a:xfrm>
            <a:off x="1837276" y="3834140"/>
            <a:ext cx="2629535" cy="579120"/>
          </a:xfrm>
          <a:prstGeom prst="rect">
            <a:avLst/>
          </a:prstGeom>
        </p:spPr>
        <p:txBody>
          <a:bodyPr wrap="none">
            <a:spAutoFit/>
          </a:bodyPr>
          <a:lstStyle/>
          <a:p>
            <a:r>
              <a:rPr lang="en-US" altLang="zh-CN" sz="3200" b="1" dirty="0" smtClean="0">
                <a:solidFill>
                  <a:srgbClr val="00B050"/>
                </a:solidFill>
              </a:rPr>
              <a:t>Pavilion(</a:t>
            </a:r>
            <a:r>
              <a:rPr lang="zh-CN" altLang="en-US" sz="3200" b="1" dirty="0" smtClean="0">
                <a:solidFill>
                  <a:srgbClr val="00B050"/>
                </a:solidFill>
              </a:rPr>
              <a:t>亭</a:t>
            </a:r>
            <a:r>
              <a:rPr lang="en-US" altLang="zh-CN" sz="3200" b="1" dirty="0" smtClean="0">
                <a:solidFill>
                  <a:srgbClr val="00B050"/>
                </a:solidFill>
              </a:rPr>
              <a:t>)</a:t>
            </a:r>
            <a:endParaRPr lang="zh-CN" altLang="en-US" sz="3200" b="1" dirty="0" smtClean="0">
              <a:solidFill>
                <a:srgbClr val="00B050"/>
              </a:solidFill>
            </a:endParaRPr>
          </a:p>
        </p:txBody>
      </p:sp>
      <p:sp>
        <p:nvSpPr>
          <p:cNvPr id="10" name="矩形 9"/>
          <p:cNvSpPr/>
          <p:nvPr/>
        </p:nvSpPr>
        <p:spPr>
          <a:xfrm>
            <a:off x="5482176" y="3846840"/>
            <a:ext cx="1405890" cy="579120"/>
          </a:xfrm>
          <a:prstGeom prst="rect">
            <a:avLst/>
          </a:prstGeom>
        </p:spPr>
        <p:txBody>
          <a:bodyPr wrap="none">
            <a:spAutoFit/>
          </a:bodyPr>
          <a:lstStyle/>
          <a:p>
            <a:r>
              <a:rPr lang="en-US" altLang="zh-CN" sz="3200" b="1" dirty="0" smtClean="0">
                <a:solidFill>
                  <a:srgbClr val="00B050"/>
                </a:solidFill>
              </a:rPr>
              <a:t>Bridge</a:t>
            </a:r>
            <a:endParaRPr lang="zh-CN" altLang="en-US" sz="3200" b="1" dirty="0" smtClean="0">
              <a:solidFill>
                <a:srgbClr val="00B050"/>
              </a:solidFill>
            </a:endParaRPr>
          </a:p>
        </p:txBody>
      </p:sp>
      <p:pic>
        <p:nvPicPr>
          <p:cNvPr id="17" name="Picture 11" descr="1239606786"/>
          <p:cNvPicPr>
            <a:picLocks noChangeAspect="1" noChangeArrowheads="1"/>
          </p:cNvPicPr>
          <p:nvPr/>
        </p:nvPicPr>
        <p:blipFill>
          <a:blip r:embed="rId3"/>
          <a:srcRect/>
          <a:stretch>
            <a:fillRect/>
          </a:stretch>
        </p:blipFill>
        <p:spPr bwMode="auto">
          <a:xfrm>
            <a:off x="1752601" y="4446601"/>
            <a:ext cx="3149600" cy="2360599"/>
          </a:xfrm>
          <a:prstGeom prst="rect">
            <a:avLst/>
          </a:prstGeom>
          <a:noFill/>
        </p:spPr>
      </p:pic>
      <p:pic>
        <p:nvPicPr>
          <p:cNvPr id="27" name="Picture 3" descr="2039004731293075316"/>
          <p:cNvPicPr>
            <a:picLocks noChangeAspect="1" noChangeArrowheads="1"/>
          </p:cNvPicPr>
          <p:nvPr/>
        </p:nvPicPr>
        <p:blipFill>
          <a:blip r:embed="rId4"/>
          <a:srcRect t="12677" b="23255"/>
          <a:stretch>
            <a:fillRect/>
          </a:stretch>
        </p:blipFill>
        <p:spPr bwMode="auto">
          <a:xfrm>
            <a:off x="5464049" y="4445000"/>
            <a:ext cx="3217989" cy="2374900"/>
          </a:xfrm>
          <a:prstGeom prst="rect">
            <a:avLst/>
          </a:prstGeom>
          <a:noFill/>
        </p:spPr>
      </p:pic>
      <p:sp>
        <p:nvSpPr>
          <p:cNvPr id="2" name="文本框 1"/>
          <p:cNvSpPr txBox="1"/>
          <p:nvPr/>
        </p:nvSpPr>
        <p:spPr>
          <a:xfrm>
            <a:off x="9969500" y="101600"/>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gtEl>
                                        <p:attrNameLst>
                                          <p:attrName>ppt_x</p:attrName>
                                          <p:attrName>ppt_y</p:attrName>
                                        </p:attrNameLst>
                                      </p:cBhvr>
                                    </p:animMotion>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Scale>
                                      <p:cBhvr>
                                        <p:cTn id="2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7"/>
                                        </p:tgtEl>
                                        <p:attrNameLst>
                                          <p:attrName>ppt_x</p:attrName>
                                          <p:attrName>ppt_y</p:attrName>
                                        </p:attrNameLst>
                                      </p:cBhvr>
                                    </p:animMotion>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Scale>
                                      <p:cBhvr>
                                        <p:cTn id="28"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27"/>
                                        </p:tgtEl>
                                        <p:attrNameLst>
                                          <p:attrName>ppt_x</p:attrName>
                                          <p:attrName>ppt_y</p:attrName>
                                        </p:attrNameLst>
                                      </p:cBhvr>
                                    </p:animMotion>
                                    <p:animEffect transition="in" filter="fade">
                                      <p:cBhvr>
                                        <p:cTn id="3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09948" y="412234"/>
            <a:ext cx="3956685" cy="518160"/>
          </a:xfrm>
          <a:prstGeom prst="rect">
            <a:avLst/>
          </a:prstGeom>
        </p:spPr>
        <p:txBody>
          <a:bodyPr wrap="none">
            <a:spAutoFit/>
          </a:bodyPr>
          <a:lstStyle/>
          <a:p>
            <a:pPr algn="ctr" eaLnBrk="0" fontAlgn="auto" hangingPunct="0">
              <a:spcBef>
                <a:spcPts val="0"/>
              </a:spcBef>
              <a:spcAft>
                <a:spcPts val="0"/>
              </a:spcAft>
              <a:defRPr/>
            </a:pPr>
            <a:r>
              <a:rPr lang="en-US" altLang="zh-CN" sz="2800" b="1" dirty="0" smtClean="0">
                <a:latin typeface="微软雅黑" panose="020B0503020204020204" pitchFamily="34" charset="-122"/>
                <a:ea typeface="微软雅黑" panose="020B0503020204020204" pitchFamily="34" charset="-122"/>
              </a:rPr>
              <a:t>the</a:t>
            </a:r>
            <a:r>
              <a:rPr lang="zh-CN" altLang="en-US" sz="2800" b="1" dirty="0" smtClean="0">
                <a:latin typeface="微软雅黑" panose="020B0503020204020204" pitchFamily="34" charset="-122"/>
                <a:ea typeface="微软雅黑" panose="020B0503020204020204" pitchFamily="34" charset="-122"/>
              </a:rPr>
              <a:t> </a:t>
            </a:r>
            <a:r>
              <a:rPr lang="en-US" altLang="zh-CN" sz="2800" b="1" dirty="0" smtClean="0">
                <a:latin typeface="微软雅黑" panose="020B0503020204020204" pitchFamily="34" charset="-122"/>
                <a:ea typeface="微软雅黑" panose="020B0503020204020204" pitchFamily="34" charset="-122"/>
              </a:rPr>
              <a:t>Elements &amp; </a:t>
            </a:r>
            <a:r>
              <a:rPr lang="en-US" altLang="zh-CN" sz="2800" b="1" dirty="0" smtClean="0">
                <a:solidFill>
                  <a:schemeClr val="accent5">
                    <a:lumMod val="50000"/>
                  </a:schemeClr>
                </a:solidFill>
                <a:latin typeface="微软雅黑" panose="020B0503020204020204" pitchFamily="34" charset="-122"/>
                <a:ea typeface="微软雅黑" panose="020B0503020204020204" pitchFamily="34" charset="-122"/>
              </a:rPr>
              <a:t>Design</a:t>
            </a:r>
            <a:endParaRPr lang="zh-CN" altLang="zh-CN" sz="2800" b="1" dirty="0" smtClean="0">
              <a:solidFill>
                <a:schemeClr val="accent5">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2011363" y="950913"/>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5009805" y="3244334"/>
            <a:ext cx="309880" cy="365760"/>
          </a:xfrm>
          <a:prstGeom prst="rect">
            <a:avLst/>
          </a:prstGeom>
        </p:spPr>
        <p:txBody>
          <a:bodyPr wrap="none">
            <a:spAutoFit/>
          </a:bodyPr>
          <a:lstStyle/>
          <a:p>
            <a:endParaRPr lang="zh-CN" altLang="en-US" dirty="0"/>
          </a:p>
        </p:txBody>
      </p:sp>
      <p:sp>
        <p:nvSpPr>
          <p:cNvPr id="5" name="TextBox 4"/>
          <p:cNvSpPr txBox="1"/>
          <p:nvPr/>
        </p:nvSpPr>
        <p:spPr>
          <a:xfrm>
            <a:off x="1841500" y="1206500"/>
            <a:ext cx="5544820" cy="457200"/>
          </a:xfrm>
          <a:prstGeom prst="rect">
            <a:avLst/>
          </a:prstGeom>
          <a:noFill/>
        </p:spPr>
        <p:txBody>
          <a:bodyPr wrap="none" rtlCol="0">
            <a:spAutoFit/>
          </a:bodyPr>
          <a:lstStyle/>
          <a:p>
            <a:r>
              <a:rPr lang="zh-CN" altLang="en-US" sz="2400" b="1" dirty="0" smtClean="0">
                <a:solidFill>
                  <a:schemeClr val="accent1">
                    <a:lumMod val="75000"/>
                  </a:schemeClr>
                </a:solidFill>
                <a:latin typeface="微软雅黑" panose="020B0503020204020204" pitchFamily="34" charset="-122"/>
                <a:ea typeface="微软雅黑" panose="020B0503020204020204" pitchFamily="34" charset="-122"/>
              </a:rPr>
              <a:t>■ </a:t>
            </a:r>
            <a:r>
              <a:rPr lang="en-US" sz="2400" b="1" dirty="0" smtClean="0">
                <a:solidFill>
                  <a:schemeClr val="accent1">
                    <a:lumMod val="75000"/>
                  </a:schemeClr>
                </a:solidFill>
                <a:latin typeface="微软雅黑" panose="020B0503020204020204" pitchFamily="34" charset="-122"/>
                <a:ea typeface="微软雅黑" panose="020B0503020204020204" pitchFamily="34" charset="-122"/>
              </a:rPr>
              <a:t>obstructive scenery </a:t>
            </a:r>
            <a:r>
              <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smtClean="0">
                <a:solidFill>
                  <a:schemeClr val="accent1">
                    <a:lumMod val="75000"/>
                  </a:schemeClr>
                </a:solidFill>
                <a:latin typeface="微软雅黑" panose="020B0503020204020204" pitchFamily="34" charset="-122"/>
                <a:ea typeface="微软雅黑" panose="020B0503020204020204" pitchFamily="34" charset="-122"/>
              </a:rPr>
              <a:t>抑景或障景</a:t>
            </a:r>
            <a:r>
              <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rPr>
              <a:t>)</a:t>
            </a:r>
            <a:endParaRPr lang="en-US" sz="2400" dirty="0" smtClean="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7" name="Picture 2" descr="http://hiphotos.baidu.com/%B9%C5%D4%CF%C7%D9%C9%F9/pic/item/dd24d01ceaf0569a86d6b690.jpg"/>
          <p:cNvPicPr>
            <a:picLocks noChangeAspect="1" noChangeArrowheads="1"/>
          </p:cNvPicPr>
          <p:nvPr/>
        </p:nvPicPr>
        <p:blipFill>
          <a:blip r:embed="rId1"/>
          <a:srcRect/>
          <a:stretch>
            <a:fillRect/>
          </a:stretch>
        </p:blipFill>
        <p:spPr bwMode="auto">
          <a:xfrm>
            <a:off x="2032000" y="2659063"/>
            <a:ext cx="4668838" cy="3500437"/>
          </a:xfrm>
          <a:prstGeom prst="rect">
            <a:avLst/>
          </a:prstGeom>
          <a:noFill/>
          <a:ln w="9525">
            <a:noFill/>
            <a:miter lim="800000"/>
            <a:headEnd/>
            <a:tailEnd/>
          </a:ln>
        </p:spPr>
      </p:pic>
      <p:sp>
        <p:nvSpPr>
          <p:cNvPr id="8" name="矩形 7"/>
          <p:cNvSpPr/>
          <p:nvPr/>
        </p:nvSpPr>
        <p:spPr>
          <a:xfrm>
            <a:off x="1955800" y="1683385"/>
            <a:ext cx="7707490" cy="822960"/>
          </a:xfrm>
          <a:prstGeom prst="rect">
            <a:avLst/>
          </a:prstGeom>
        </p:spPr>
        <p:txBody>
          <a:bodyPr wrap="square">
            <a:spAutoFit/>
          </a:bodyPr>
          <a:lstStyle/>
          <a:p>
            <a:r>
              <a:rPr lang="en-US" altLang="zh-CN" sz="2400" dirty="0" smtClean="0">
                <a:latin typeface="Times New Roman" panose="02020603050405020304" pitchFamily="18" charset="0"/>
                <a:cs typeface="Times New Roman" panose="02020603050405020304" pitchFamily="18" charset="0"/>
              </a:rPr>
              <a:t>It uses some artistic methods </a:t>
            </a:r>
            <a:r>
              <a:rPr lang="en-US" altLang="zh-CN" sz="2400" dirty="0" smtClean="0">
                <a:solidFill>
                  <a:srgbClr val="FF0000"/>
                </a:solidFill>
                <a:latin typeface="Times New Roman" panose="02020603050405020304" pitchFamily="18" charset="0"/>
                <a:cs typeface="Times New Roman" panose="02020603050405020304" pitchFamily="18" charset="0"/>
              </a:rPr>
              <a:t>to block the scene</a:t>
            </a:r>
            <a:r>
              <a:rPr lang="en-US" altLang="zh-CN" sz="2400" dirty="0" smtClean="0">
                <a:latin typeface="Times New Roman" panose="02020603050405020304" pitchFamily="18" charset="0"/>
                <a:cs typeface="Times New Roman" panose="02020603050405020304" pitchFamily="18" charset="0"/>
              </a:rPr>
              <a:t> at the entrance of a garden </a:t>
            </a:r>
            <a:endParaRPr lang="zh-CN" altLang="en-US" sz="24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srcRect/>
          <a:stretch>
            <a:fillRect/>
          </a:stretch>
        </p:blipFill>
        <p:spPr bwMode="auto">
          <a:xfrm>
            <a:off x="7043738" y="4357688"/>
            <a:ext cx="2371725" cy="1165225"/>
          </a:xfrm>
          <a:prstGeom prst="rect">
            <a:avLst/>
          </a:prstGeom>
          <a:noFill/>
          <a:ln w="9525">
            <a:noFill/>
            <a:miter lim="800000"/>
            <a:headEnd/>
            <a:tailEnd/>
          </a:ln>
          <a:effectLst/>
        </p:spPr>
      </p:pic>
      <p:sp>
        <p:nvSpPr>
          <p:cNvPr id="6" name="文本框 5"/>
          <p:cNvSpPr txBox="1"/>
          <p:nvPr/>
        </p:nvSpPr>
        <p:spPr>
          <a:xfrm>
            <a:off x="9415780" y="27876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linds(horizont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59" name="图片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3">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385" y="550545"/>
            <a:ext cx="6670040"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atin typeface="禹卫书法行书简体" panose="02000603000000000000" pitchFamily="2" charset="-122"/>
                <a:ea typeface="禹卫书法行书简体" panose="02000603000000000000" pitchFamily="2" charset="-122"/>
              </a:rPr>
              <a:t>Chinese Classical Gardens </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36" name="文本框 35"/>
          <p:cNvSpPr txBox="1">
            <a:spLocks noChangeArrowheads="1"/>
          </p:cNvSpPr>
          <p:nvPr/>
        </p:nvSpPr>
        <p:spPr bwMode="auto">
          <a:xfrm>
            <a:off x="8710548" y="3200327"/>
            <a:ext cx="333216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sz="2400" dirty="0">
                <a:latin typeface="楷体" panose="02010609060101010101" pitchFamily="49" charset="-122"/>
                <a:ea typeface="楷体" panose="02010609060101010101" pitchFamily="49" charset="-122"/>
              </a:rPr>
              <a:t>Classification </a:t>
            </a:r>
            <a:endParaRPr lang="en-US" sz="2400" dirty="0">
              <a:latin typeface="楷体" panose="02010609060101010101" pitchFamily="49" charset="-122"/>
              <a:ea typeface="楷体" panose="02010609060101010101" pitchFamily="49" charset="-122"/>
            </a:endParaRPr>
          </a:p>
        </p:txBody>
      </p:sp>
      <p:sp>
        <p:nvSpPr>
          <p:cNvPr id="37" name="文本框 36"/>
          <p:cNvSpPr txBox="1">
            <a:spLocks noChangeArrowheads="1"/>
          </p:cNvSpPr>
          <p:nvPr/>
        </p:nvSpPr>
        <p:spPr bwMode="auto">
          <a:xfrm>
            <a:off x="8710548" y="4297087"/>
            <a:ext cx="3332169"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sz="2400" dirty="0">
                <a:latin typeface="楷体" panose="02010609060101010101" pitchFamily="49" charset="-122"/>
                <a:ea typeface="楷体" panose="02010609060101010101" pitchFamily="49" charset="-122"/>
              </a:rPr>
              <a:t>Models for royal and private gardens</a:t>
            </a:r>
            <a:endParaRPr lang="en-US" sz="2400" dirty="0">
              <a:latin typeface="楷体" panose="02010609060101010101" pitchFamily="49" charset="-122"/>
              <a:ea typeface="楷体" panose="02010609060101010101" pitchFamily="49" charset="-122"/>
            </a:endParaRPr>
          </a:p>
        </p:txBody>
      </p:sp>
      <p:sp>
        <p:nvSpPr>
          <p:cNvPr id="38" name="文本框 37"/>
          <p:cNvSpPr txBox="1">
            <a:spLocks noChangeArrowheads="1"/>
          </p:cNvSpPr>
          <p:nvPr/>
        </p:nvSpPr>
        <p:spPr bwMode="auto">
          <a:xfrm>
            <a:off x="8852153" y="5726551"/>
            <a:ext cx="333216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sz="2400" dirty="0">
                <a:latin typeface="楷体" panose="02010609060101010101" pitchFamily="49" charset="-122"/>
                <a:ea typeface="楷体" panose="02010609060101010101" pitchFamily="49" charset="-122"/>
                <a:sym typeface="+mn-ea"/>
              </a:rPr>
              <a:t>The Comparison</a:t>
            </a:r>
            <a:endParaRPr lang="zh-CN" altLang="en-US" sz="2400" dirty="0">
              <a:latin typeface="楷体" panose="02010609060101010101" pitchFamily="49" charset="-122"/>
              <a:ea typeface="楷体" panose="02010609060101010101" pitchFamily="49" charset="-122"/>
            </a:endParaRPr>
          </a:p>
        </p:txBody>
      </p:sp>
      <p:pic>
        <p:nvPicPr>
          <p:cNvPr id="39" name="图片 38"/>
          <p:cNvPicPr>
            <a:picLocks noChangeAspect="1"/>
          </p:cNvPicPr>
          <p:nvPr/>
        </p:nvPicPr>
        <p:blipFill>
          <a:blip r:embed="rId4">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7270790" y="1720860"/>
            <a:ext cx="1229707" cy="122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文本框 39"/>
          <p:cNvSpPr txBox="1">
            <a:spLocks noChangeArrowheads="1"/>
          </p:cNvSpPr>
          <p:nvPr/>
        </p:nvSpPr>
        <p:spPr bwMode="auto">
          <a:xfrm>
            <a:off x="7571676" y="1900271"/>
            <a:ext cx="627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zh-CN" altLang="en-US" sz="3200" dirty="0">
                <a:latin typeface="禹卫书法行书简体" panose="02000603000000000000" pitchFamily="2" charset="-122"/>
                <a:ea typeface="禹卫书法行书简体" panose="02000603000000000000" pitchFamily="2" charset="-122"/>
              </a:rPr>
              <a:t>一</a:t>
            </a:r>
            <a:endParaRPr lang="zh-CN" altLang="en-US" sz="3200" dirty="0">
              <a:latin typeface="禹卫书法行书简体" panose="02000603000000000000" pitchFamily="2" charset="-122"/>
              <a:ea typeface="禹卫书法行书简体" panose="02000603000000000000" pitchFamily="2" charset="-122"/>
            </a:endParaRPr>
          </a:p>
        </p:txBody>
      </p:sp>
      <p:pic>
        <p:nvPicPr>
          <p:cNvPr id="41" name="图片 40"/>
          <p:cNvPicPr>
            <a:picLocks noChangeAspect="1"/>
          </p:cNvPicPr>
          <p:nvPr/>
        </p:nvPicPr>
        <p:blipFill>
          <a:blip r:embed="rId4">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7270790" y="2950568"/>
            <a:ext cx="1229707" cy="12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文本框 41"/>
          <p:cNvSpPr txBox="1">
            <a:spLocks noChangeArrowheads="1"/>
          </p:cNvSpPr>
          <p:nvPr/>
        </p:nvSpPr>
        <p:spPr bwMode="auto">
          <a:xfrm>
            <a:off x="7571676" y="3129978"/>
            <a:ext cx="627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zh-CN" altLang="en-US" sz="3200" dirty="0">
                <a:latin typeface="禹卫书法行书简体" panose="02000603000000000000" pitchFamily="2" charset="-122"/>
                <a:ea typeface="禹卫书法行书简体" panose="02000603000000000000" pitchFamily="2" charset="-122"/>
              </a:rPr>
              <a:t>二</a:t>
            </a:r>
            <a:endParaRPr lang="zh-CN" altLang="en-US" sz="3200" dirty="0">
              <a:latin typeface="禹卫书法行书简体" panose="02000603000000000000" pitchFamily="2" charset="-122"/>
              <a:ea typeface="禹卫书法行书简体" panose="02000603000000000000" pitchFamily="2" charset="-122"/>
            </a:endParaRPr>
          </a:p>
        </p:txBody>
      </p:sp>
      <p:pic>
        <p:nvPicPr>
          <p:cNvPr id="43" name="图片 42"/>
          <p:cNvPicPr>
            <a:picLocks noChangeAspect="1"/>
          </p:cNvPicPr>
          <p:nvPr/>
        </p:nvPicPr>
        <p:blipFill>
          <a:blip r:embed="rId4">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7270790" y="4236340"/>
            <a:ext cx="1229707" cy="122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文本框 43"/>
          <p:cNvSpPr txBox="1">
            <a:spLocks noChangeArrowheads="1"/>
          </p:cNvSpPr>
          <p:nvPr/>
        </p:nvSpPr>
        <p:spPr bwMode="auto">
          <a:xfrm>
            <a:off x="7571676" y="4415750"/>
            <a:ext cx="627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zh-CN" altLang="en-US" sz="3200" dirty="0">
                <a:latin typeface="禹卫书法行书简体" panose="02000603000000000000" pitchFamily="2" charset="-122"/>
                <a:ea typeface="禹卫书法行书简体" panose="02000603000000000000" pitchFamily="2" charset="-122"/>
              </a:rPr>
              <a:t>三</a:t>
            </a:r>
            <a:endParaRPr lang="zh-CN" altLang="en-US" sz="3200" dirty="0">
              <a:latin typeface="禹卫书法行书简体" panose="02000603000000000000" pitchFamily="2" charset="-122"/>
              <a:ea typeface="禹卫书法行书简体" panose="02000603000000000000" pitchFamily="2" charset="-122"/>
            </a:endParaRPr>
          </a:p>
        </p:txBody>
      </p:sp>
      <p:sp>
        <p:nvSpPr>
          <p:cNvPr id="2" name="文本框 1"/>
          <p:cNvSpPr txBox="1"/>
          <p:nvPr/>
        </p:nvSpPr>
        <p:spPr>
          <a:xfrm>
            <a:off x="8710295" y="2009775"/>
            <a:ext cx="2954655" cy="461665"/>
          </a:xfrm>
          <a:prstGeom prst="rect">
            <a:avLst/>
          </a:prstGeom>
          <a:noFill/>
        </p:spPr>
        <p:txBody>
          <a:bodyPr wrap="none" rtlCol="0" anchor="t">
            <a:spAutoFit/>
          </a:bodyPr>
          <a:lstStyle/>
          <a:p>
            <a:pPr algn="l"/>
            <a:r>
              <a:rPr lang="en-US" sz="2400" dirty="0" smtClean="0">
                <a:latin typeface="楷体" panose="02010609060101010101" pitchFamily="49" charset="-122"/>
                <a:ea typeface="楷体" panose="02010609060101010101" pitchFamily="49" charset="-122"/>
                <a:sym typeface="+mn-ea"/>
              </a:rPr>
              <a:t>Brief Introduction</a:t>
            </a:r>
            <a:endParaRPr lang="en-US" sz="2400" dirty="0">
              <a:latin typeface="楷体" panose="02010609060101010101" pitchFamily="49" charset="-122"/>
              <a:ea typeface="楷体" panose="02010609060101010101" pitchFamily="49" charset="-122"/>
            </a:endParaRPr>
          </a:p>
        </p:txBody>
      </p:sp>
      <p:sp>
        <p:nvSpPr>
          <p:cNvPr id="3" name="文本框 2"/>
          <p:cNvSpPr txBox="1">
            <a:spLocks noChangeArrowheads="1"/>
          </p:cNvSpPr>
          <p:nvPr/>
        </p:nvSpPr>
        <p:spPr bwMode="auto">
          <a:xfrm>
            <a:off x="7571676" y="5665430"/>
            <a:ext cx="627935" cy="5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zh-CN" altLang="en-US" sz="3200" dirty="0">
                <a:latin typeface="禹卫书法行书简体" panose="02000603000000000000" pitchFamily="2" charset="-122"/>
                <a:ea typeface="禹卫书法行书简体" panose="02000603000000000000" pitchFamily="2" charset="-122"/>
              </a:rPr>
              <a:t>四</a:t>
            </a:r>
            <a:endParaRPr lang="zh-CN" altLang="en-US" sz="3200" dirty="0">
              <a:latin typeface="禹卫书法行书简体" panose="02000603000000000000" pitchFamily="2" charset="-122"/>
              <a:ea typeface="禹卫书法行书简体" panose="02000603000000000000" pitchFamily="2" charset="-122"/>
            </a:endParaRPr>
          </a:p>
        </p:txBody>
      </p:sp>
      <p:pic>
        <p:nvPicPr>
          <p:cNvPr id="4" name="图片 3"/>
          <p:cNvPicPr>
            <a:picLocks noChangeAspect="1"/>
          </p:cNvPicPr>
          <p:nvPr/>
        </p:nvPicPr>
        <p:blipFill>
          <a:blip r:embed="rId4">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7270790" y="5465803"/>
            <a:ext cx="1229707" cy="12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8" descr="http://s16.sinaimg.cn/mw690/001go5KYgy6E8qT2ch16f&amp;690"/>
          <p:cNvPicPr>
            <a:picLocks noChangeAspect="1" noChangeArrowheads="1"/>
          </p:cNvPicPr>
          <p:nvPr/>
        </p:nvPicPr>
        <p:blipFill>
          <a:blip r:embed="rId5"/>
          <a:srcRect/>
          <a:stretch>
            <a:fillRect/>
          </a:stretch>
        </p:blipFill>
        <p:spPr bwMode="auto">
          <a:xfrm>
            <a:off x="297815" y="2009775"/>
            <a:ext cx="6494780" cy="362077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09948" y="412234"/>
            <a:ext cx="3956685" cy="518160"/>
          </a:xfrm>
          <a:prstGeom prst="rect">
            <a:avLst/>
          </a:prstGeom>
        </p:spPr>
        <p:txBody>
          <a:bodyPr wrap="none">
            <a:spAutoFit/>
          </a:bodyPr>
          <a:lstStyle/>
          <a:p>
            <a:pPr algn="ctr" eaLnBrk="0" fontAlgn="auto" hangingPunct="0">
              <a:spcBef>
                <a:spcPts val="0"/>
              </a:spcBef>
              <a:spcAft>
                <a:spcPts val="0"/>
              </a:spcAft>
              <a:defRPr/>
            </a:pPr>
            <a:r>
              <a:rPr lang="en-US" altLang="zh-CN" sz="2800" b="1" dirty="0" smtClean="0">
                <a:latin typeface="微软雅黑" panose="020B0503020204020204" pitchFamily="34" charset="-122"/>
                <a:ea typeface="微软雅黑" panose="020B0503020204020204" pitchFamily="34" charset="-122"/>
              </a:rPr>
              <a:t>the</a:t>
            </a:r>
            <a:r>
              <a:rPr lang="zh-CN" altLang="en-US" sz="2800" b="1" dirty="0" smtClean="0">
                <a:latin typeface="微软雅黑" panose="020B0503020204020204" pitchFamily="34" charset="-122"/>
                <a:ea typeface="微软雅黑" panose="020B0503020204020204" pitchFamily="34" charset="-122"/>
              </a:rPr>
              <a:t> </a:t>
            </a:r>
            <a:r>
              <a:rPr lang="en-US" altLang="zh-CN" sz="2800" b="1" dirty="0" smtClean="0">
                <a:latin typeface="微软雅黑" panose="020B0503020204020204" pitchFamily="34" charset="-122"/>
                <a:ea typeface="微软雅黑" panose="020B0503020204020204" pitchFamily="34" charset="-122"/>
              </a:rPr>
              <a:t>Elements &amp; </a:t>
            </a:r>
            <a:r>
              <a:rPr lang="en-US" altLang="zh-CN" sz="2800" b="1" dirty="0" smtClean="0">
                <a:solidFill>
                  <a:schemeClr val="accent5">
                    <a:lumMod val="50000"/>
                  </a:schemeClr>
                </a:solidFill>
                <a:latin typeface="微软雅黑" panose="020B0503020204020204" pitchFamily="34" charset="-122"/>
                <a:ea typeface="微软雅黑" panose="020B0503020204020204" pitchFamily="34" charset="-122"/>
              </a:rPr>
              <a:t>Design</a:t>
            </a:r>
            <a:endParaRPr lang="zh-CN" altLang="zh-CN" sz="2800" b="1" dirty="0" smtClean="0">
              <a:solidFill>
                <a:schemeClr val="accent5">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2011363" y="950913"/>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5009805" y="3244334"/>
            <a:ext cx="309880" cy="365760"/>
          </a:xfrm>
          <a:prstGeom prst="rect">
            <a:avLst/>
          </a:prstGeom>
        </p:spPr>
        <p:txBody>
          <a:bodyPr wrap="none">
            <a:spAutoFit/>
          </a:bodyPr>
          <a:lstStyle/>
          <a:p>
            <a:endParaRPr lang="zh-CN" altLang="en-US" dirty="0"/>
          </a:p>
        </p:txBody>
      </p:sp>
      <p:sp>
        <p:nvSpPr>
          <p:cNvPr id="5" name="TextBox 4"/>
          <p:cNvSpPr txBox="1"/>
          <p:nvPr/>
        </p:nvSpPr>
        <p:spPr>
          <a:xfrm>
            <a:off x="1841500" y="1206500"/>
            <a:ext cx="3554730" cy="457200"/>
          </a:xfrm>
          <a:prstGeom prst="rect">
            <a:avLst/>
          </a:prstGeom>
          <a:noFill/>
        </p:spPr>
        <p:txBody>
          <a:bodyPr wrap="none" rtlCol="0">
            <a:spAutoFit/>
          </a:bodyPr>
          <a:lstStyle/>
          <a:p>
            <a:r>
              <a:rPr lang="zh-CN" altLang="en-US" sz="2400" b="1" dirty="0" smtClean="0">
                <a:solidFill>
                  <a:schemeClr val="accent1">
                    <a:lumMod val="75000"/>
                  </a:schemeClr>
                </a:solidFill>
                <a:latin typeface="微软雅黑" panose="020B0503020204020204" pitchFamily="34" charset="-122"/>
                <a:ea typeface="微软雅黑" panose="020B0503020204020204" pitchFamily="34" charset="-122"/>
              </a:rPr>
              <a:t>■ </a:t>
            </a:r>
            <a:r>
              <a:rPr lang="en-US" sz="2400" b="1" dirty="0" smtClean="0">
                <a:solidFill>
                  <a:schemeClr val="accent1">
                    <a:lumMod val="75000"/>
                  </a:schemeClr>
                </a:solidFill>
                <a:latin typeface="微软雅黑" panose="020B0503020204020204" pitchFamily="34" charset="-122"/>
                <a:ea typeface="微软雅黑" panose="020B0503020204020204" pitchFamily="34" charset="-122"/>
              </a:rPr>
              <a:t>adding view </a:t>
            </a:r>
            <a:r>
              <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smtClean="0">
                <a:solidFill>
                  <a:schemeClr val="accent1">
                    <a:lumMod val="75000"/>
                  </a:schemeClr>
                </a:solidFill>
                <a:latin typeface="微软雅黑" panose="020B0503020204020204" pitchFamily="34" charset="-122"/>
                <a:ea typeface="微软雅黑" panose="020B0503020204020204" pitchFamily="34" charset="-122"/>
              </a:rPr>
              <a:t>添景</a:t>
            </a:r>
            <a:r>
              <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b="1" dirty="0" smtClean="0">
                <a:solidFill>
                  <a:schemeClr val="accent1">
                    <a:lumMod val="75000"/>
                  </a:schemeClr>
                </a:solidFill>
                <a:latin typeface="微软雅黑" panose="020B0503020204020204" pitchFamily="34" charset="-122"/>
                <a:ea typeface="微软雅黑" panose="020B0503020204020204" pitchFamily="34" charset="-122"/>
              </a:rPr>
              <a:t> </a:t>
            </a:r>
            <a:endParaRPr lang="en-US" sz="2400" dirty="0" smtClean="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12" name="Picture 6" descr="http://www.sz.js.cn/web/rxcz/images/2009/6/15/76750.gif"/>
          <p:cNvPicPr>
            <a:picLocks noChangeAspect="1" noChangeArrowheads="1"/>
          </p:cNvPicPr>
          <p:nvPr/>
        </p:nvPicPr>
        <p:blipFill>
          <a:blip r:embed="rId1"/>
          <a:srcRect/>
          <a:stretch>
            <a:fillRect/>
          </a:stretch>
        </p:blipFill>
        <p:spPr bwMode="auto">
          <a:xfrm>
            <a:off x="5795962" y="1890713"/>
            <a:ext cx="4643438" cy="3443287"/>
          </a:xfrm>
          <a:prstGeom prst="rect">
            <a:avLst/>
          </a:prstGeom>
          <a:noFill/>
          <a:ln w="9525">
            <a:noFill/>
            <a:miter lim="800000"/>
            <a:headEnd/>
            <a:tailEnd/>
          </a:ln>
        </p:spPr>
      </p:pic>
      <p:sp>
        <p:nvSpPr>
          <p:cNvPr id="13" name="矩形 12"/>
          <p:cNvSpPr/>
          <p:nvPr/>
        </p:nvSpPr>
        <p:spPr>
          <a:xfrm>
            <a:off x="1676400" y="1873935"/>
            <a:ext cx="4038600" cy="3539430"/>
          </a:xfrm>
          <a:prstGeom prst="rect">
            <a:avLst/>
          </a:prstGeom>
        </p:spPr>
        <p:txBody>
          <a:bodyPr wrap="square">
            <a:spAutoFit/>
          </a:bodyPr>
          <a:lstStyle/>
          <a:p>
            <a:r>
              <a:rPr lang="en-US" altLang="zh-CN" sz="2800" dirty="0" smtClean="0">
                <a:latin typeface="Times New Roman" panose="02020603050405020304" pitchFamily="18" charset="0"/>
                <a:cs typeface="Times New Roman" panose="02020603050405020304" pitchFamily="18" charset="0"/>
              </a:rPr>
              <a:t>When a scenic spot is a little bit far from the viewer,</a:t>
            </a:r>
            <a:endParaRPr lang="en-US" altLang="zh-CN" sz="2800" dirty="0" smtClean="0">
              <a:latin typeface="Times New Roman" panose="02020603050405020304" pitchFamily="18" charset="0"/>
              <a:cs typeface="Times New Roman" panose="02020603050405020304" pitchFamily="18" charset="0"/>
            </a:endParaRPr>
          </a:p>
          <a:p>
            <a:r>
              <a:rPr lang="en-US" altLang="zh-CN" sz="2800" dirty="0" smtClean="0">
                <a:solidFill>
                  <a:srgbClr val="FF0000"/>
                </a:solidFill>
                <a:latin typeface="Times New Roman" panose="02020603050405020304" pitchFamily="18" charset="0"/>
                <a:cs typeface="Times New Roman" panose="02020603050405020304" pitchFamily="18" charset="0"/>
              </a:rPr>
              <a:t>kinds of flowers, trees, or other plants</a:t>
            </a:r>
            <a:r>
              <a:rPr lang="en-US" altLang="zh-CN" sz="2800" dirty="0" smtClean="0">
                <a:latin typeface="Times New Roman" panose="02020603050405020304" pitchFamily="18" charset="0"/>
                <a:cs typeface="Times New Roman" panose="02020603050405020304" pitchFamily="18" charset="0"/>
              </a:rPr>
              <a:t> will be planted in the middle or near to the observers as </a:t>
            </a:r>
            <a:r>
              <a:rPr lang="en-US" altLang="zh-CN" sz="2800" dirty="0" smtClean="0">
                <a:solidFill>
                  <a:srgbClr val="FF0000"/>
                </a:solidFill>
                <a:latin typeface="Times New Roman" panose="02020603050405020304" pitchFamily="18" charset="0"/>
                <a:cs typeface="Times New Roman" panose="02020603050405020304" pitchFamily="18" charset="0"/>
              </a:rPr>
              <a:t>a kind of transition</a:t>
            </a:r>
            <a:r>
              <a:rPr lang="en-US" altLang="zh-CN" sz="2800" dirty="0" smtClean="0">
                <a:latin typeface="Times New Roman" panose="02020603050405020304" pitchFamily="18" charset="0"/>
                <a:cs typeface="Times New Roman" panose="02020603050405020304" pitchFamily="18" charset="0"/>
              </a:rPr>
              <a:t>.</a:t>
            </a:r>
            <a:endParaRPr lang="zh-CN" altLang="en-US" sz="28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9693275" y="240030"/>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09948" y="412234"/>
            <a:ext cx="3956685" cy="518160"/>
          </a:xfrm>
          <a:prstGeom prst="rect">
            <a:avLst/>
          </a:prstGeom>
        </p:spPr>
        <p:txBody>
          <a:bodyPr wrap="none">
            <a:spAutoFit/>
          </a:bodyPr>
          <a:lstStyle/>
          <a:p>
            <a:pPr algn="ctr" eaLnBrk="0" fontAlgn="auto" hangingPunct="0">
              <a:spcBef>
                <a:spcPts val="0"/>
              </a:spcBef>
              <a:spcAft>
                <a:spcPts val="0"/>
              </a:spcAft>
              <a:defRPr/>
            </a:pPr>
            <a:r>
              <a:rPr lang="en-US" altLang="zh-CN" sz="2800" b="1" dirty="0" smtClean="0">
                <a:latin typeface="微软雅黑" panose="020B0503020204020204" pitchFamily="34" charset="-122"/>
                <a:ea typeface="微软雅黑" panose="020B0503020204020204" pitchFamily="34" charset="-122"/>
              </a:rPr>
              <a:t>the</a:t>
            </a:r>
            <a:r>
              <a:rPr lang="zh-CN" altLang="en-US" sz="2800" b="1" dirty="0" smtClean="0">
                <a:latin typeface="微软雅黑" panose="020B0503020204020204" pitchFamily="34" charset="-122"/>
                <a:ea typeface="微软雅黑" panose="020B0503020204020204" pitchFamily="34" charset="-122"/>
              </a:rPr>
              <a:t> </a:t>
            </a:r>
            <a:r>
              <a:rPr lang="en-US" altLang="zh-CN" sz="2800" b="1" dirty="0" smtClean="0">
                <a:latin typeface="微软雅黑" panose="020B0503020204020204" pitchFamily="34" charset="-122"/>
                <a:ea typeface="微软雅黑" panose="020B0503020204020204" pitchFamily="34" charset="-122"/>
              </a:rPr>
              <a:t>Elements &amp; </a:t>
            </a:r>
            <a:r>
              <a:rPr lang="en-US" altLang="zh-CN" sz="2800" b="1" dirty="0" smtClean="0">
                <a:solidFill>
                  <a:schemeClr val="accent5">
                    <a:lumMod val="50000"/>
                  </a:schemeClr>
                </a:solidFill>
                <a:latin typeface="微软雅黑" panose="020B0503020204020204" pitchFamily="34" charset="-122"/>
                <a:ea typeface="微软雅黑" panose="020B0503020204020204" pitchFamily="34" charset="-122"/>
              </a:rPr>
              <a:t>Design</a:t>
            </a:r>
            <a:endParaRPr lang="zh-CN" altLang="zh-CN" sz="2800" b="1" dirty="0" smtClean="0">
              <a:solidFill>
                <a:schemeClr val="accent5">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2011363" y="950913"/>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5009805" y="3244334"/>
            <a:ext cx="309880" cy="365760"/>
          </a:xfrm>
          <a:prstGeom prst="rect">
            <a:avLst/>
          </a:prstGeom>
        </p:spPr>
        <p:txBody>
          <a:bodyPr wrap="none">
            <a:spAutoFit/>
          </a:bodyPr>
          <a:lstStyle/>
          <a:p>
            <a:endParaRPr lang="zh-CN" altLang="en-US" dirty="0"/>
          </a:p>
        </p:txBody>
      </p:sp>
      <p:sp>
        <p:nvSpPr>
          <p:cNvPr id="5" name="TextBox 4"/>
          <p:cNvSpPr txBox="1"/>
          <p:nvPr/>
        </p:nvSpPr>
        <p:spPr>
          <a:xfrm>
            <a:off x="1841500" y="1206500"/>
            <a:ext cx="3093720" cy="457200"/>
          </a:xfrm>
          <a:prstGeom prst="rect">
            <a:avLst/>
          </a:prstGeom>
          <a:noFill/>
        </p:spPr>
        <p:txBody>
          <a:bodyPr wrap="none" rtlCol="0">
            <a:spAutoFit/>
          </a:bodyPr>
          <a:lstStyle/>
          <a:p>
            <a:r>
              <a:rPr lang="zh-CN" altLang="en-US" sz="2400" b="1" dirty="0" smtClean="0">
                <a:solidFill>
                  <a:schemeClr val="accent1">
                    <a:lumMod val="75000"/>
                  </a:schemeClr>
                </a:solidFill>
                <a:latin typeface="微软雅黑" panose="020B0503020204020204" pitchFamily="34" charset="-122"/>
                <a:ea typeface="微软雅黑" panose="020B0503020204020204" pitchFamily="34" charset="-122"/>
              </a:rPr>
              <a:t>■ </a:t>
            </a:r>
            <a:r>
              <a:rPr lang="en-US" sz="2400" b="1" dirty="0" smtClean="0">
                <a:solidFill>
                  <a:schemeClr val="accent1">
                    <a:lumMod val="75000"/>
                  </a:schemeClr>
                </a:solidFill>
                <a:latin typeface="微软雅黑" panose="020B0503020204020204" pitchFamily="34" charset="-122"/>
                <a:ea typeface="微软雅黑" panose="020B0503020204020204" pitchFamily="34" charset="-122"/>
              </a:rPr>
              <a:t>vista line</a:t>
            </a:r>
            <a:r>
              <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smtClean="0">
                <a:solidFill>
                  <a:schemeClr val="accent1">
                    <a:lumMod val="75000"/>
                  </a:schemeClr>
                </a:solidFill>
                <a:latin typeface="微软雅黑" panose="020B0503020204020204" pitchFamily="34" charset="-122"/>
                <a:ea typeface="微软雅黑" panose="020B0503020204020204" pitchFamily="34" charset="-122"/>
              </a:rPr>
              <a:t>夹景</a:t>
            </a:r>
            <a:r>
              <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rPr>
              <a:t>)</a:t>
            </a:r>
            <a:endParaRPr lang="en-US" sz="2400" dirty="0" smtClean="0">
              <a:solidFill>
                <a:schemeClr val="accent1">
                  <a:lumMod val="7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1879600" y="1873935"/>
            <a:ext cx="3797300" cy="2862322"/>
          </a:xfrm>
          <a:prstGeom prst="rect">
            <a:avLst/>
          </a:prstGeom>
        </p:spPr>
        <p:txBody>
          <a:bodyPr wrap="square">
            <a:spAutoFit/>
          </a:bodyPr>
          <a:lstStyle/>
          <a:p>
            <a:r>
              <a:rPr lang="en-US" altLang="zh-CN" sz="3600" dirty="0" smtClean="0">
                <a:latin typeface="Times New Roman" panose="02020603050405020304" pitchFamily="18" charset="0"/>
                <a:cs typeface="Times New Roman" panose="02020603050405020304" pitchFamily="18" charset="0"/>
              </a:rPr>
              <a:t>It’s </a:t>
            </a:r>
            <a:r>
              <a:rPr lang="en-US" altLang="zh-CN" sz="3600" dirty="0" smtClean="0">
                <a:solidFill>
                  <a:srgbClr val="FF0000"/>
                </a:solidFill>
                <a:latin typeface="Times New Roman" panose="02020603050405020304" pitchFamily="18" charset="0"/>
                <a:cs typeface="Times New Roman" panose="02020603050405020304" pitchFamily="18" charset="0"/>
              </a:rPr>
              <a:t>a distant view </a:t>
            </a:r>
            <a:r>
              <a:rPr lang="en-US" altLang="zh-CN" sz="3600" dirty="0" smtClean="0">
                <a:latin typeface="Times New Roman" panose="02020603050405020304" pitchFamily="18" charset="0"/>
                <a:cs typeface="Times New Roman" panose="02020603050405020304" pitchFamily="18" charset="0"/>
              </a:rPr>
              <a:t>between rows of trees or buildings which is seen through a line. </a:t>
            </a:r>
            <a:endParaRPr lang="zh-CN" altLang="en-US" sz="3600" dirty="0">
              <a:latin typeface="Times New Roman" panose="02020603050405020304" pitchFamily="18" charset="0"/>
              <a:cs typeface="Times New Roman" panose="02020603050405020304" pitchFamily="18" charset="0"/>
            </a:endParaRPr>
          </a:p>
        </p:txBody>
      </p:sp>
      <p:pic>
        <p:nvPicPr>
          <p:cNvPr id="9" name="Picture 4" descr="http://www.ytrip.com/upload/photos/images/801/e72/ef2/47157_s500.jpg"/>
          <p:cNvPicPr>
            <a:picLocks noChangeAspect="1" noChangeArrowheads="1"/>
          </p:cNvPicPr>
          <p:nvPr/>
        </p:nvPicPr>
        <p:blipFill>
          <a:blip r:embed="rId1"/>
          <a:srcRect/>
          <a:stretch>
            <a:fillRect/>
          </a:stretch>
        </p:blipFill>
        <p:spPr bwMode="auto">
          <a:xfrm>
            <a:off x="5664200" y="1865313"/>
            <a:ext cx="4608513" cy="3455987"/>
          </a:xfrm>
          <a:prstGeom prst="rect">
            <a:avLst/>
          </a:prstGeom>
          <a:noFill/>
          <a:ln w="9525">
            <a:noFill/>
            <a:miter lim="800000"/>
            <a:headEnd/>
            <a:tailEnd/>
          </a:ln>
        </p:spPr>
      </p:pic>
      <p:sp>
        <p:nvSpPr>
          <p:cNvPr id="6" name="文本框 5"/>
          <p:cNvSpPr txBox="1"/>
          <p:nvPr/>
        </p:nvSpPr>
        <p:spPr>
          <a:xfrm>
            <a:off x="9602470" y="27876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09948" y="412234"/>
            <a:ext cx="3956685" cy="518160"/>
          </a:xfrm>
          <a:prstGeom prst="rect">
            <a:avLst/>
          </a:prstGeom>
        </p:spPr>
        <p:txBody>
          <a:bodyPr wrap="none">
            <a:spAutoFit/>
          </a:bodyPr>
          <a:lstStyle/>
          <a:p>
            <a:pPr algn="ctr" eaLnBrk="0" fontAlgn="auto" hangingPunct="0">
              <a:spcBef>
                <a:spcPts val="0"/>
              </a:spcBef>
              <a:spcAft>
                <a:spcPts val="0"/>
              </a:spcAft>
              <a:defRPr/>
            </a:pPr>
            <a:r>
              <a:rPr lang="en-US" altLang="zh-CN" sz="2800" b="1" dirty="0" smtClean="0">
                <a:latin typeface="微软雅黑" panose="020B0503020204020204" pitchFamily="34" charset="-122"/>
                <a:ea typeface="微软雅黑" panose="020B0503020204020204" pitchFamily="34" charset="-122"/>
              </a:rPr>
              <a:t>the</a:t>
            </a:r>
            <a:r>
              <a:rPr lang="zh-CN" altLang="en-US" sz="2800" b="1" dirty="0" smtClean="0">
                <a:latin typeface="微软雅黑" panose="020B0503020204020204" pitchFamily="34" charset="-122"/>
                <a:ea typeface="微软雅黑" panose="020B0503020204020204" pitchFamily="34" charset="-122"/>
              </a:rPr>
              <a:t> </a:t>
            </a:r>
            <a:r>
              <a:rPr lang="en-US" altLang="zh-CN" sz="2800" b="1" dirty="0" smtClean="0">
                <a:latin typeface="微软雅黑" panose="020B0503020204020204" pitchFamily="34" charset="-122"/>
                <a:ea typeface="微软雅黑" panose="020B0503020204020204" pitchFamily="34" charset="-122"/>
              </a:rPr>
              <a:t>Elements &amp; </a:t>
            </a:r>
            <a:r>
              <a:rPr lang="en-US" altLang="zh-CN" sz="2800" b="1" dirty="0" smtClean="0">
                <a:solidFill>
                  <a:schemeClr val="accent5">
                    <a:lumMod val="50000"/>
                  </a:schemeClr>
                </a:solidFill>
                <a:latin typeface="微软雅黑" panose="020B0503020204020204" pitchFamily="34" charset="-122"/>
                <a:ea typeface="微软雅黑" panose="020B0503020204020204" pitchFamily="34" charset="-122"/>
              </a:rPr>
              <a:t>Design</a:t>
            </a:r>
            <a:endParaRPr lang="zh-CN" altLang="zh-CN" sz="2800" b="1" dirty="0" smtClean="0">
              <a:solidFill>
                <a:schemeClr val="accent5">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2011363" y="950913"/>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5009805" y="3244334"/>
            <a:ext cx="309880" cy="365760"/>
          </a:xfrm>
          <a:prstGeom prst="rect">
            <a:avLst/>
          </a:prstGeom>
        </p:spPr>
        <p:txBody>
          <a:bodyPr wrap="none">
            <a:spAutoFit/>
          </a:bodyPr>
          <a:lstStyle/>
          <a:p>
            <a:endParaRPr lang="zh-CN" altLang="en-US" dirty="0"/>
          </a:p>
        </p:txBody>
      </p:sp>
      <p:sp>
        <p:nvSpPr>
          <p:cNvPr id="5" name="TextBox 4"/>
          <p:cNvSpPr txBox="1"/>
          <p:nvPr/>
        </p:nvSpPr>
        <p:spPr>
          <a:xfrm>
            <a:off x="1841500" y="1206500"/>
            <a:ext cx="4149277" cy="461665"/>
          </a:xfrm>
          <a:prstGeom prst="rect">
            <a:avLst/>
          </a:prstGeom>
          <a:noFill/>
        </p:spPr>
        <p:txBody>
          <a:bodyPr wrap="none" rtlCol="0">
            <a:spAutoFit/>
          </a:bodyPr>
          <a:lstStyle/>
          <a:p>
            <a:r>
              <a:rPr lang="zh-CN" altLang="en-US" sz="2400" b="1" dirty="0" smtClean="0">
                <a:solidFill>
                  <a:schemeClr val="accent1">
                    <a:lumMod val="75000"/>
                  </a:schemeClr>
                </a:solidFill>
                <a:latin typeface="微软雅黑" panose="020B0503020204020204" pitchFamily="34" charset="-122"/>
                <a:ea typeface="微软雅黑" panose="020B0503020204020204" pitchFamily="34" charset="-122"/>
              </a:rPr>
              <a:t>■ </a:t>
            </a:r>
            <a:r>
              <a:rPr lang="en-US" altLang="zh-CN" sz="2400" b="1" dirty="0" err="1" smtClean="0">
                <a:solidFill>
                  <a:schemeClr val="accent1">
                    <a:lumMod val="75000"/>
                  </a:schemeClr>
                </a:solidFill>
                <a:latin typeface="微软雅黑" panose="020B0503020204020204" pitchFamily="34" charset="-122"/>
                <a:ea typeface="微软雅黑" panose="020B0503020204020204" pitchFamily="34" charset="-122"/>
              </a:rPr>
              <a:t>E</a:t>
            </a:r>
            <a:r>
              <a:rPr lang="en-US" sz="2400" b="1" dirty="0" err="1" smtClean="0">
                <a:solidFill>
                  <a:schemeClr val="accent1">
                    <a:lumMod val="75000"/>
                  </a:schemeClr>
                </a:solidFill>
                <a:latin typeface="微软雅黑" panose="020B0503020204020204" pitchFamily="34" charset="-122"/>
                <a:ea typeface="微软雅黑" panose="020B0503020204020204" pitchFamily="34" charset="-122"/>
              </a:rPr>
              <a:t>nframed</a:t>
            </a:r>
            <a:r>
              <a:rPr lang="en-US" sz="2400" b="1" dirty="0" smtClean="0">
                <a:solidFill>
                  <a:schemeClr val="accent1">
                    <a:lumMod val="75000"/>
                  </a:schemeClr>
                </a:solidFill>
                <a:latin typeface="微软雅黑" panose="020B0503020204020204" pitchFamily="34" charset="-122"/>
                <a:ea typeface="微软雅黑" panose="020B0503020204020204" pitchFamily="34" charset="-122"/>
              </a:rPr>
              <a:t> scenery </a:t>
            </a:r>
            <a:r>
              <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smtClean="0">
                <a:solidFill>
                  <a:schemeClr val="accent1">
                    <a:lumMod val="75000"/>
                  </a:schemeClr>
                </a:solidFill>
                <a:latin typeface="微软雅黑" panose="020B0503020204020204" pitchFamily="34" charset="-122"/>
                <a:ea typeface="微软雅黑" panose="020B0503020204020204" pitchFamily="34" charset="-122"/>
              </a:rPr>
              <a:t>框景</a:t>
            </a:r>
            <a:r>
              <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rPr>
              <a:t>)</a:t>
            </a:r>
            <a:endParaRPr lang="en-US" sz="2400" dirty="0" smtClean="0">
              <a:solidFill>
                <a:schemeClr val="accent1">
                  <a:lumMod val="7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1879600" y="1873935"/>
            <a:ext cx="3797300" cy="2554545"/>
          </a:xfrm>
          <a:prstGeom prst="rect">
            <a:avLst/>
          </a:prstGeom>
        </p:spPr>
        <p:txBody>
          <a:bodyPr wrap="square">
            <a:spAutoFit/>
          </a:bodyPr>
          <a:lstStyle/>
          <a:p>
            <a:r>
              <a:rPr lang="en-US" altLang="zh-CN" sz="3200" dirty="0" smtClean="0">
                <a:latin typeface="Times New Roman" panose="02020603050405020304" pitchFamily="18" charset="0"/>
                <a:cs typeface="Times New Roman" panose="02020603050405020304" pitchFamily="18" charset="0"/>
              </a:rPr>
              <a:t>The doors, the windows, the holes will often </a:t>
            </a:r>
            <a:r>
              <a:rPr lang="en-US" altLang="zh-CN" sz="3200" dirty="0" err="1" smtClean="0">
                <a:solidFill>
                  <a:srgbClr val="FF0000"/>
                </a:solidFill>
                <a:latin typeface="Times New Roman" panose="02020603050405020304" pitchFamily="18" charset="0"/>
                <a:cs typeface="Times New Roman" panose="02020603050405020304" pitchFamily="18" charset="0"/>
              </a:rPr>
              <a:t>enframe</a:t>
            </a:r>
            <a:r>
              <a:rPr lang="en-US" altLang="zh-CN" sz="3200" dirty="0" smtClean="0">
                <a:solidFill>
                  <a:srgbClr val="FF0000"/>
                </a:solidFill>
                <a:latin typeface="Times New Roman" panose="02020603050405020304" pitchFamily="18" charset="0"/>
                <a:cs typeface="Times New Roman" panose="02020603050405020304" pitchFamily="18" charset="0"/>
              </a:rPr>
              <a:t> the views </a:t>
            </a:r>
            <a:r>
              <a:rPr lang="en-US" altLang="zh-CN" sz="3200" dirty="0" smtClean="0">
                <a:latin typeface="Times New Roman" panose="02020603050405020304" pitchFamily="18" charset="0"/>
                <a:cs typeface="Times New Roman" panose="02020603050405020304" pitchFamily="18" charset="0"/>
              </a:rPr>
              <a:t>afar into a very beautiful picture. </a:t>
            </a:r>
            <a:endParaRPr lang="zh-CN" altLang="en-US" sz="3200" dirty="0">
              <a:latin typeface="Times New Roman" panose="02020603050405020304" pitchFamily="18" charset="0"/>
              <a:cs typeface="Times New Roman" panose="02020603050405020304" pitchFamily="18" charset="0"/>
            </a:endParaRPr>
          </a:p>
        </p:txBody>
      </p:sp>
      <p:pic>
        <p:nvPicPr>
          <p:cNvPr id="10" name="Picture 4" descr="http://image211.poco.cn/mypoco/myphoto/20080913/22/45159762200809132254393632337631193_004.jpg"/>
          <p:cNvPicPr>
            <a:picLocks noChangeAspect="1" noChangeArrowheads="1"/>
          </p:cNvPicPr>
          <p:nvPr/>
        </p:nvPicPr>
        <p:blipFill>
          <a:blip r:embed="rId1"/>
          <a:srcRect/>
          <a:stretch>
            <a:fillRect/>
          </a:stretch>
        </p:blipFill>
        <p:spPr bwMode="auto">
          <a:xfrm>
            <a:off x="8393430" y="1851025"/>
            <a:ext cx="2232025" cy="3571875"/>
          </a:xfrm>
          <a:prstGeom prst="rect">
            <a:avLst/>
          </a:prstGeom>
          <a:noFill/>
          <a:ln w="9525">
            <a:noFill/>
            <a:miter lim="800000"/>
            <a:headEnd/>
            <a:tailEnd/>
          </a:ln>
        </p:spPr>
      </p:pic>
      <p:pic>
        <p:nvPicPr>
          <p:cNvPr id="11" name="Picture 6" descr="http://xiaoqing.suda.edu.cn/system_dntb/upload/10.04.26%20%B2%DC%C1%D6%E6%B7%A3%BA%C6%B7%B6%C1%CB%D5%D6%DD%D4%B0%C1%D6%B5%C4%CA%AB%C7%E9%BB%AD%D2%E21.jpg"/>
          <p:cNvPicPr>
            <a:picLocks noChangeAspect="1" noChangeArrowheads="1"/>
          </p:cNvPicPr>
          <p:nvPr/>
        </p:nvPicPr>
        <p:blipFill>
          <a:blip r:embed="rId2"/>
          <a:srcRect/>
          <a:stretch>
            <a:fillRect/>
          </a:stretch>
        </p:blipFill>
        <p:spPr bwMode="auto">
          <a:xfrm>
            <a:off x="6010910" y="1851025"/>
            <a:ext cx="2374900" cy="3571875"/>
          </a:xfrm>
          <a:prstGeom prst="rect">
            <a:avLst/>
          </a:prstGeom>
          <a:noFill/>
          <a:ln w="9525">
            <a:noFill/>
            <a:miter lim="800000"/>
            <a:headEnd/>
            <a:tailEnd/>
          </a:ln>
        </p:spPr>
      </p:pic>
      <p:sp>
        <p:nvSpPr>
          <p:cNvPr id="6" name="文本框 5"/>
          <p:cNvSpPr txBox="1"/>
          <p:nvPr/>
        </p:nvSpPr>
        <p:spPr>
          <a:xfrm>
            <a:off x="9525000" y="41211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par>
                                <p:cTn id="8" presetID="1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Bottom)">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09948" y="412234"/>
            <a:ext cx="3956685" cy="518160"/>
          </a:xfrm>
          <a:prstGeom prst="rect">
            <a:avLst/>
          </a:prstGeom>
        </p:spPr>
        <p:txBody>
          <a:bodyPr wrap="none">
            <a:spAutoFit/>
          </a:bodyPr>
          <a:lstStyle/>
          <a:p>
            <a:pPr algn="ctr" eaLnBrk="0" fontAlgn="auto" hangingPunct="0">
              <a:spcBef>
                <a:spcPts val="0"/>
              </a:spcBef>
              <a:spcAft>
                <a:spcPts val="0"/>
              </a:spcAft>
              <a:defRPr/>
            </a:pPr>
            <a:r>
              <a:rPr lang="en-US" altLang="zh-CN" sz="2800" b="1" dirty="0" smtClean="0">
                <a:latin typeface="微软雅黑" panose="020B0503020204020204" pitchFamily="34" charset="-122"/>
                <a:ea typeface="微软雅黑" panose="020B0503020204020204" pitchFamily="34" charset="-122"/>
              </a:rPr>
              <a:t>the</a:t>
            </a:r>
            <a:r>
              <a:rPr lang="zh-CN" altLang="en-US" sz="2800" b="1" dirty="0" smtClean="0">
                <a:latin typeface="微软雅黑" panose="020B0503020204020204" pitchFamily="34" charset="-122"/>
                <a:ea typeface="微软雅黑" panose="020B0503020204020204" pitchFamily="34" charset="-122"/>
              </a:rPr>
              <a:t> </a:t>
            </a:r>
            <a:r>
              <a:rPr lang="en-US" altLang="zh-CN" sz="2800" b="1" dirty="0" smtClean="0">
                <a:latin typeface="微软雅黑" panose="020B0503020204020204" pitchFamily="34" charset="-122"/>
                <a:ea typeface="微软雅黑" panose="020B0503020204020204" pitchFamily="34" charset="-122"/>
              </a:rPr>
              <a:t>Elements &amp; </a:t>
            </a:r>
            <a:r>
              <a:rPr lang="en-US" altLang="zh-CN" sz="2800" b="1" dirty="0" smtClean="0">
                <a:solidFill>
                  <a:schemeClr val="accent5">
                    <a:lumMod val="50000"/>
                  </a:schemeClr>
                </a:solidFill>
                <a:latin typeface="微软雅黑" panose="020B0503020204020204" pitchFamily="34" charset="-122"/>
                <a:ea typeface="微软雅黑" panose="020B0503020204020204" pitchFamily="34" charset="-122"/>
              </a:rPr>
              <a:t>Design</a:t>
            </a:r>
            <a:endParaRPr lang="zh-CN" altLang="zh-CN" sz="2800" b="1" dirty="0" smtClean="0">
              <a:solidFill>
                <a:schemeClr val="accent5">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2011363" y="950913"/>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5009805" y="3244334"/>
            <a:ext cx="309880" cy="365760"/>
          </a:xfrm>
          <a:prstGeom prst="rect">
            <a:avLst/>
          </a:prstGeom>
        </p:spPr>
        <p:txBody>
          <a:bodyPr wrap="none">
            <a:spAutoFit/>
          </a:bodyPr>
          <a:lstStyle/>
          <a:p>
            <a:endParaRPr lang="zh-CN" altLang="en-US" dirty="0"/>
          </a:p>
        </p:txBody>
      </p:sp>
      <p:sp>
        <p:nvSpPr>
          <p:cNvPr id="5" name="TextBox 4"/>
          <p:cNvSpPr txBox="1"/>
          <p:nvPr/>
        </p:nvSpPr>
        <p:spPr>
          <a:xfrm>
            <a:off x="1841500" y="1206500"/>
            <a:ext cx="5243830" cy="457200"/>
          </a:xfrm>
          <a:prstGeom prst="rect">
            <a:avLst/>
          </a:prstGeom>
          <a:noFill/>
        </p:spPr>
        <p:txBody>
          <a:bodyPr wrap="none" rtlCol="0">
            <a:spAutoFit/>
          </a:bodyPr>
          <a:lstStyle/>
          <a:p>
            <a:r>
              <a:rPr lang="zh-CN" altLang="en-US" sz="2400" b="1" dirty="0" smtClean="0">
                <a:solidFill>
                  <a:schemeClr val="accent1">
                    <a:lumMod val="75000"/>
                  </a:schemeClr>
                </a:solidFill>
                <a:latin typeface="微软雅黑" panose="020B0503020204020204" pitchFamily="34" charset="-122"/>
                <a:ea typeface="微软雅黑" panose="020B0503020204020204" pitchFamily="34" charset="-122"/>
              </a:rPr>
              <a:t>■ </a:t>
            </a:r>
            <a:r>
              <a:rPr lang="en-US" sz="2400" b="1" dirty="0" smtClean="0">
                <a:solidFill>
                  <a:schemeClr val="accent1">
                    <a:lumMod val="75000"/>
                  </a:schemeClr>
                </a:solidFill>
                <a:latin typeface="微软雅黑" panose="020B0503020204020204" pitchFamily="34" charset="-122"/>
                <a:ea typeface="微软雅黑" panose="020B0503020204020204" pitchFamily="34" charset="-122"/>
              </a:rPr>
              <a:t>leaking through scenery</a:t>
            </a:r>
            <a:r>
              <a:rPr lang="en-US" sz="2400" dirty="0" smtClean="0">
                <a:solidFill>
                  <a:schemeClr val="accent1">
                    <a:lumMod val="75000"/>
                  </a:schemeClr>
                </a:solidFill>
                <a:latin typeface="微软雅黑" panose="020B0503020204020204" pitchFamily="34" charset="-122"/>
                <a:ea typeface="微软雅黑" panose="020B0503020204020204" pitchFamily="34" charset="-122"/>
              </a:rPr>
              <a:t>(</a:t>
            </a:r>
            <a:r>
              <a:rPr lang="zh-CN" altLang="en-US" sz="2400" dirty="0" smtClean="0">
                <a:solidFill>
                  <a:schemeClr val="accent1">
                    <a:lumMod val="75000"/>
                  </a:schemeClr>
                </a:solidFill>
                <a:latin typeface="微软雅黑" panose="020B0503020204020204" pitchFamily="34" charset="-122"/>
                <a:ea typeface="微软雅黑" panose="020B0503020204020204" pitchFamily="34" charset="-122"/>
              </a:rPr>
              <a:t>漏景</a:t>
            </a:r>
            <a:r>
              <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rPr>
              <a:t>) </a:t>
            </a:r>
            <a:endPar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1879600" y="1848485"/>
            <a:ext cx="8698230" cy="584775"/>
          </a:xfrm>
          <a:prstGeom prst="rect">
            <a:avLst/>
          </a:prstGeom>
        </p:spPr>
        <p:txBody>
          <a:bodyPr wrap="square">
            <a:spAutoFit/>
          </a:bodyPr>
          <a:lstStyle/>
          <a:p>
            <a:r>
              <a:rPr lang="en-US" altLang="zh-CN" sz="3200" dirty="0" smtClean="0">
                <a:latin typeface="Times New Roman" panose="02020603050405020304" pitchFamily="18" charset="0"/>
                <a:cs typeface="Times New Roman" panose="02020603050405020304" pitchFamily="18" charset="0"/>
              </a:rPr>
              <a:t>People will have a view from </a:t>
            </a:r>
            <a:r>
              <a:rPr lang="en-US" altLang="zh-CN" sz="3200" dirty="0" smtClean="0">
                <a:solidFill>
                  <a:srgbClr val="FF0000"/>
                </a:solidFill>
                <a:latin typeface="Times New Roman" panose="02020603050405020304" pitchFamily="18" charset="0"/>
                <a:cs typeface="Times New Roman" panose="02020603050405020304" pitchFamily="18" charset="0"/>
              </a:rPr>
              <a:t>the hollow windows</a:t>
            </a:r>
            <a:endParaRPr lang="en-US" altLang="zh-CN" sz="3200" dirty="0" smtClean="0">
              <a:solidFill>
                <a:srgbClr val="FF0000"/>
              </a:solidFill>
              <a:latin typeface="Times New Roman" panose="02020603050405020304" pitchFamily="18" charset="0"/>
              <a:cs typeface="Times New Roman" panose="02020603050405020304" pitchFamily="18" charset="0"/>
            </a:endParaRPr>
          </a:p>
        </p:txBody>
      </p:sp>
      <p:pic>
        <p:nvPicPr>
          <p:cNvPr id="9" name="Picture 7" descr="2007617907314"/>
          <p:cNvPicPr>
            <a:picLocks noChangeAspect="1" noChangeArrowheads="1"/>
          </p:cNvPicPr>
          <p:nvPr/>
        </p:nvPicPr>
        <p:blipFill>
          <a:blip r:embed="rId1"/>
          <a:srcRect l="10225"/>
          <a:stretch>
            <a:fillRect/>
          </a:stretch>
        </p:blipFill>
        <p:spPr bwMode="auto">
          <a:xfrm>
            <a:off x="1547751" y="2917990"/>
            <a:ext cx="2411413" cy="3571875"/>
          </a:xfrm>
          <a:prstGeom prst="rect">
            <a:avLst/>
          </a:prstGeom>
          <a:noFill/>
          <a:ln w="9525">
            <a:noFill/>
            <a:miter lim="800000"/>
            <a:headEnd/>
            <a:tailEnd/>
          </a:ln>
        </p:spPr>
      </p:pic>
      <p:pic>
        <p:nvPicPr>
          <p:cNvPr id="12" name="Picture 2" descr="http://pic.luchuanren.com/bbs/attachments/month_0906/09061709232111b618d3ff376c.jpg"/>
          <p:cNvPicPr>
            <a:picLocks noChangeAspect="1" noChangeArrowheads="1"/>
          </p:cNvPicPr>
          <p:nvPr/>
        </p:nvPicPr>
        <p:blipFill>
          <a:blip r:embed="rId2"/>
          <a:srcRect l="19878" r="22685"/>
          <a:stretch>
            <a:fillRect/>
          </a:stretch>
        </p:blipFill>
        <p:spPr bwMode="auto">
          <a:xfrm>
            <a:off x="8338086" y="2933040"/>
            <a:ext cx="2733675" cy="3568700"/>
          </a:xfrm>
          <a:prstGeom prst="rect">
            <a:avLst/>
          </a:prstGeom>
          <a:noFill/>
          <a:ln w="9525">
            <a:noFill/>
            <a:miter lim="800000"/>
            <a:headEnd/>
            <a:tailEnd/>
          </a:ln>
        </p:spPr>
      </p:pic>
      <p:pic>
        <p:nvPicPr>
          <p:cNvPr id="13" name="Picture 7" descr="http://www.szkp.org.cn/member/member_images/sheying-119-189.jpg"/>
          <p:cNvPicPr>
            <a:picLocks noChangeAspect="1" noChangeArrowheads="1"/>
          </p:cNvPicPr>
          <p:nvPr/>
        </p:nvPicPr>
        <p:blipFill>
          <a:blip r:embed="rId3"/>
          <a:srcRect/>
          <a:stretch>
            <a:fillRect/>
          </a:stretch>
        </p:blipFill>
        <p:spPr bwMode="auto">
          <a:xfrm>
            <a:off x="3957515" y="2917990"/>
            <a:ext cx="4376737" cy="3571875"/>
          </a:xfrm>
          <a:prstGeom prst="rect">
            <a:avLst/>
          </a:prstGeom>
          <a:noFill/>
          <a:ln w="9525">
            <a:noFill/>
            <a:miter lim="800000"/>
            <a:headEnd/>
            <a:tailEnd/>
          </a:ln>
        </p:spPr>
      </p:pic>
      <p:sp>
        <p:nvSpPr>
          <p:cNvPr id="6" name="文本框 5"/>
          <p:cNvSpPr txBox="1"/>
          <p:nvPr/>
        </p:nvSpPr>
        <p:spPr>
          <a:xfrm>
            <a:off x="9318625" y="330200"/>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500"/>
                                        <p:tgtEl>
                                          <p:spTgt spid="12"/>
                                        </p:tgtEl>
                                      </p:cBhvr>
                                    </p:animEffect>
                                  </p:childTnLst>
                                </p:cTn>
                              </p:par>
                              <p:par>
                                <p:cTn id="8" presetID="1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lide(fromBottom)">
                                      <p:cBhvr>
                                        <p:cTn id="10" dur="500"/>
                                        <p:tgtEl>
                                          <p:spTgt spid="9"/>
                                        </p:tgtEl>
                                      </p:cBhvr>
                                    </p:animEffect>
                                  </p:childTnLst>
                                </p:cTn>
                              </p:par>
                              <p:par>
                                <p:cTn id="11" presetID="1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slide(fromBottom)">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109948" y="412234"/>
            <a:ext cx="3956685" cy="518160"/>
          </a:xfrm>
          <a:prstGeom prst="rect">
            <a:avLst/>
          </a:prstGeom>
        </p:spPr>
        <p:txBody>
          <a:bodyPr wrap="none">
            <a:spAutoFit/>
          </a:bodyPr>
          <a:lstStyle/>
          <a:p>
            <a:pPr algn="ctr" eaLnBrk="0" fontAlgn="auto" hangingPunct="0">
              <a:spcBef>
                <a:spcPts val="0"/>
              </a:spcBef>
              <a:spcAft>
                <a:spcPts val="0"/>
              </a:spcAft>
              <a:defRPr/>
            </a:pPr>
            <a:r>
              <a:rPr lang="en-US" altLang="zh-CN" sz="2800" b="1" dirty="0" smtClean="0">
                <a:latin typeface="微软雅黑" panose="020B0503020204020204" pitchFamily="34" charset="-122"/>
                <a:ea typeface="微软雅黑" panose="020B0503020204020204" pitchFamily="34" charset="-122"/>
              </a:rPr>
              <a:t>the</a:t>
            </a:r>
            <a:r>
              <a:rPr lang="zh-CN" altLang="en-US" sz="2800" b="1" dirty="0" smtClean="0">
                <a:latin typeface="微软雅黑" panose="020B0503020204020204" pitchFamily="34" charset="-122"/>
                <a:ea typeface="微软雅黑" panose="020B0503020204020204" pitchFamily="34" charset="-122"/>
              </a:rPr>
              <a:t> </a:t>
            </a:r>
            <a:r>
              <a:rPr lang="en-US" altLang="zh-CN" sz="2800" b="1" dirty="0" smtClean="0">
                <a:latin typeface="微软雅黑" panose="020B0503020204020204" pitchFamily="34" charset="-122"/>
                <a:ea typeface="微软雅黑" panose="020B0503020204020204" pitchFamily="34" charset="-122"/>
              </a:rPr>
              <a:t>Elements &amp; </a:t>
            </a:r>
            <a:r>
              <a:rPr lang="en-US" altLang="zh-CN" sz="2800" b="1" dirty="0" smtClean="0">
                <a:solidFill>
                  <a:schemeClr val="accent5">
                    <a:lumMod val="50000"/>
                  </a:schemeClr>
                </a:solidFill>
                <a:latin typeface="微软雅黑" panose="020B0503020204020204" pitchFamily="34" charset="-122"/>
                <a:ea typeface="微软雅黑" panose="020B0503020204020204" pitchFamily="34" charset="-122"/>
              </a:rPr>
              <a:t>Design</a:t>
            </a:r>
            <a:endParaRPr lang="zh-CN" altLang="zh-CN" sz="2800" b="1" dirty="0" smtClean="0">
              <a:solidFill>
                <a:schemeClr val="accent5">
                  <a:lumMod val="50000"/>
                </a:schemeClr>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2011363" y="950913"/>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5009805" y="3244334"/>
            <a:ext cx="309880" cy="365760"/>
          </a:xfrm>
          <a:prstGeom prst="rect">
            <a:avLst/>
          </a:prstGeom>
        </p:spPr>
        <p:txBody>
          <a:bodyPr wrap="none">
            <a:spAutoFit/>
          </a:bodyPr>
          <a:lstStyle/>
          <a:p>
            <a:endParaRPr lang="zh-CN" altLang="en-US" dirty="0"/>
          </a:p>
        </p:txBody>
      </p:sp>
      <p:sp>
        <p:nvSpPr>
          <p:cNvPr id="5" name="TextBox 4"/>
          <p:cNvSpPr txBox="1"/>
          <p:nvPr/>
        </p:nvSpPr>
        <p:spPr>
          <a:xfrm>
            <a:off x="1841500" y="1206500"/>
            <a:ext cx="4321810" cy="457200"/>
          </a:xfrm>
          <a:prstGeom prst="rect">
            <a:avLst/>
          </a:prstGeom>
          <a:noFill/>
        </p:spPr>
        <p:txBody>
          <a:bodyPr wrap="none" rtlCol="0">
            <a:spAutoFit/>
          </a:bodyPr>
          <a:lstStyle/>
          <a:p>
            <a:r>
              <a:rPr lang="zh-CN" altLang="en-US" sz="2400" b="1" dirty="0" smtClean="0">
                <a:solidFill>
                  <a:schemeClr val="accent1">
                    <a:lumMod val="75000"/>
                  </a:schemeClr>
                </a:solidFill>
                <a:latin typeface="微软雅黑" panose="020B0503020204020204" pitchFamily="34" charset="-122"/>
                <a:ea typeface="微软雅黑" panose="020B0503020204020204" pitchFamily="34" charset="-122"/>
              </a:rPr>
              <a:t>■ </a:t>
            </a:r>
            <a:r>
              <a:rPr lang="en-US" sz="2400" b="1" dirty="0" smtClean="0">
                <a:solidFill>
                  <a:schemeClr val="accent1">
                    <a:lumMod val="75000"/>
                  </a:schemeClr>
                </a:solidFill>
                <a:latin typeface="微软雅黑" panose="020B0503020204020204" pitchFamily="34" charset="-122"/>
                <a:ea typeface="微软雅黑" panose="020B0503020204020204" pitchFamily="34" charset="-122"/>
              </a:rPr>
              <a:t>borrowed scenery </a:t>
            </a:r>
            <a:r>
              <a:rPr lang="en-US" sz="2400" dirty="0" smtClean="0">
                <a:solidFill>
                  <a:schemeClr val="accent1">
                    <a:lumMod val="75000"/>
                  </a:schemeClr>
                </a:solidFill>
                <a:latin typeface="微软雅黑" panose="020B0503020204020204" pitchFamily="34" charset="-122"/>
                <a:ea typeface="微软雅黑" panose="020B0503020204020204" pitchFamily="34" charset="-122"/>
              </a:rPr>
              <a:t>(</a:t>
            </a:r>
            <a:r>
              <a:rPr lang="en-US" sz="2400" dirty="0" err="1" smtClean="0">
                <a:solidFill>
                  <a:schemeClr val="accent1">
                    <a:lumMod val="75000"/>
                  </a:schemeClr>
                </a:solidFill>
                <a:latin typeface="微软雅黑" panose="020B0503020204020204" pitchFamily="34" charset="-122"/>
                <a:ea typeface="微软雅黑" panose="020B0503020204020204" pitchFamily="34" charset="-122"/>
              </a:rPr>
              <a:t>借景</a:t>
            </a:r>
            <a:r>
              <a:rPr lang="en-US" sz="2400" dirty="0" smtClean="0">
                <a:solidFill>
                  <a:schemeClr val="accent1">
                    <a:lumMod val="75000"/>
                  </a:schemeClr>
                </a:solidFill>
                <a:latin typeface="微软雅黑" panose="020B0503020204020204" pitchFamily="34" charset="-122"/>
                <a:ea typeface="微软雅黑" panose="020B0503020204020204" pitchFamily="34" charset="-122"/>
              </a:rPr>
              <a:t>) </a:t>
            </a:r>
            <a:endPar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1879600" y="1848535"/>
            <a:ext cx="6299200" cy="1569660"/>
          </a:xfrm>
          <a:prstGeom prst="rect">
            <a:avLst/>
          </a:prstGeom>
        </p:spPr>
        <p:txBody>
          <a:bodyPr wrap="square">
            <a:spAutoFit/>
          </a:bodyPr>
          <a:lstStyle/>
          <a:p>
            <a:r>
              <a:rPr lang="en-US" altLang="zh-CN" sz="2400" dirty="0" smtClean="0">
                <a:latin typeface="Times New Roman" panose="02020603050405020304" pitchFamily="18" charset="0"/>
                <a:cs typeface="Times New Roman" panose="02020603050405020304" pitchFamily="18" charset="0"/>
              </a:rPr>
              <a:t>This could mean using scenes outside the garden, such as a view of </a:t>
            </a:r>
            <a:r>
              <a:rPr lang="en-US" altLang="zh-CN" sz="2400" dirty="0" smtClean="0">
                <a:solidFill>
                  <a:srgbClr val="FF0000"/>
                </a:solidFill>
                <a:latin typeface="Times New Roman" panose="02020603050405020304" pitchFamily="18" charset="0"/>
                <a:cs typeface="Times New Roman" panose="02020603050405020304" pitchFamily="18" charset="0"/>
              </a:rPr>
              <a:t>distant mountains </a:t>
            </a:r>
            <a:r>
              <a:rPr lang="en-US" altLang="zh-CN" sz="2400" dirty="0" smtClean="0">
                <a:latin typeface="Times New Roman" panose="02020603050405020304" pitchFamily="18" charset="0"/>
                <a:cs typeface="Times New Roman" panose="02020603050405020304" pitchFamily="18" charset="0"/>
              </a:rPr>
              <a:t>or </a:t>
            </a:r>
            <a:r>
              <a:rPr lang="en-US" altLang="zh-CN" sz="2400" dirty="0" smtClean="0">
                <a:solidFill>
                  <a:srgbClr val="FF0000"/>
                </a:solidFill>
                <a:latin typeface="Times New Roman" panose="02020603050405020304" pitchFamily="18" charset="0"/>
                <a:cs typeface="Times New Roman" panose="02020603050405020304" pitchFamily="18" charset="0"/>
              </a:rPr>
              <a:t>the trees in the neighboring garden</a:t>
            </a:r>
            <a:r>
              <a:rPr lang="en-US" altLang="zh-CN" sz="2400" dirty="0" smtClean="0">
                <a:latin typeface="Times New Roman" panose="02020603050405020304" pitchFamily="18" charset="0"/>
                <a:cs typeface="Times New Roman" panose="02020603050405020304" pitchFamily="18" charset="0"/>
              </a:rPr>
              <a:t>, to create the illusion that the garden was much bigger than it was.</a:t>
            </a:r>
            <a:endParaRPr lang="en-US" altLang="zh-CN" sz="2400" dirty="0" smtClean="0">
              <a:latin typeface="Times New Roman" panose="02020603050405020304" pitchFamily="18" charset="0"/>
              <a:cs typeface="Times New Roman" panose="02020603050405020304" pitchFamily="18" charset="0"/>
            </a:endParaRPr>
          </a:p>
        </p:txBody>
      </p:sp>
      <p:sp>
        <p:nvSpPr>
          <p:cNvPr id="10" name="矩形 9"/>
          <p:cNvSpPr/>
          <p:nvPr/>
        </p:nvSpPr>
        <p:spPr>
          <a:xfrm>
            <a:off x="1931810" y="3953635"/>
            <a:ext cx="5913967" cy="1938992"/>
          </a:xfrm>
          <a:prstGeom prst="rect">
            <a:avLst/>
          </a:prstGeom>
        </p:spPr>
        <p:txBody>
          <a:bodyPr wrap="square">
            <a:spAutoFit/>
          </a:bodyPr>
          <a:lstStyle/>
          <a:p>
            <a:pPr algn="just"/>
            <a:r>
              <a:rPr lang="en-US" altLang="zh-CN" sz="2400" dirty="0" smtClean="0">
                <a:latin typeface="Times New Roman" panose="02020603050405020304" pitchFamily="18" charset="0"/>
                <a:cs typeface="Times New Roman" panose="02020603050405020304" pitchFamily="18" charset="0"/>
              </a:rPr>
              <a:t>Inside a Chinese garden, </a:t>
            </a:r>
            <a:r>
              <a:rPr lang="en-US" altLang="zh-CN" sz="2400" dirty="0" smtClean="0">
                <a:solidFill>
                  <a:srgbClr val="FF0000"/>
                </a:solidFill>
                <a:latin typeface="Times New Roman" panose="02020603050405020304" pitchFamily="18" charset="0"/>
                <a:cs typeface="Times New Roman" panose="02020603050405020304" pitchFamily="18" charset="0"/>
              </a:rPr>
              <a:t>one scenic section always partially borrows the scenery of another section</a:t>
            </a:r>
            <a:r>
              <a:rPr lang="en-US" altLang="zh-CN" sz="2400" dirty="0" smtClean="0">
                <a:latin typeface="Times New Roman" panose="02020603050405020304" pitchFamily="18" charset="0"/>
                <a:cs typeface="Times New Roman" panose="02020603050405020304" pitchFamily="18" charset="0"/>
              </a:rPr>
              <a:t>, not only to inspire the viewer’s curiosity for further discovery but also to enlarge the confined areas as well.  </a:t>
            </a:r>
            <a:endParaRPr lang="en-US" altLang="zh-CN" sz="2400" dirty="0" smtClean="0">
              <a:latin typeface="Times New Roman" panose="02020603050405020304" pitchFamily="18" charset="0"/>
              <a:cs typeface="Times New Roman" panose="02020603050405020304" pitchFamily="18" charset="0"/>
            </a:endParaRPr>
          </a:p>
        </p:txBody>
      </p:sp>
      <p:pic>
        <p:nvPicPr>
          <p:cNvPr id="11" name="Picture 10" descr="Chinese Garden Design"/>
          <p:cNvPicPr>
            <a:picLocks noChangeAspect="1" noChangeArrowheads="1"/>
          </p:cNvPicPr>
          <p:nvPr/>
        </p:nvPicPr>
        <p:blipFill>
          <a:blip r:embed="rId1"/>
          <a:srcRect/>
          <a:stretch>
            <a:fillRect/>
          </a:stretch>
        </p:blipFill>
        <p:spPr bwMode="auto">
          <a:xfrm>
            <a:off x="8383980" y="2507037"/>
            <a:ext cx="3445871" cy="2251075"/>
          </a:xfrm>
          <a:prstGeom prst="rect">
            <a:avLst/>
          </a:prstGeom>
          <a:noFill/>
        </p:spPr>
      </p:pic>
      <p:sp>
        <p:nvSpPr>
          <p:cNvPr id="6" name="文本框 5"/>
          <p:cNvSpPr txBox="1"/>
          <p:nvPr/>
        </p:nvSpPr>
        <p:spPr>
          <a:xfrm>
            <a:off x="9319260" y="240030"/>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Bottom)">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59625" y="412234"/>
            <a:ext cx="2672080" cy="518160"/>
          </a:xfrm>
          <a:prstGeom prst="rect">
            <a:avLst/>
          </a:prstGeom>
        </p:spPr>
        <p:txBody>
          <a:bodyPr wrap="none">
            <a:spAutoFit/>
          </a:bodyPr>
          <a:lstStyle/>
          <a:p>
            <a:pPr algn="ctr" eaLnBrk="0" fontAlgn="auto" hangingPunct="0">
              <a:spcBef>
                <a:spcPts val="0"/>
              </a:spcBef>
              <a:spcAft>
                <a:spcPts val="0"/>
              </a:spcAft>
              <a:defRPr/>
            </a:pPr>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rPr>
              <a:t>the Comparison</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2011363" y="950913"/>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993900" y="1066800"/>
            <a:ext cx="2487930" cy="457200"/>
          </a:xfrm>
          <a:prstGeom prst="rect">
            <a:avLst/>
          </a:prstGeom>
          <a:noFill/>
        </p:spPr>
        <p:txBody>
          <a:bodyPr wrap="none" rtlCol="0">
            <a:spAutoFit/>
          </a:bodyPr>
          <a:lstStyle/>
          <a:p>
            <a:r>
              <a:rPr lang="en-US" altLang="zh-CN" sz="2400" b="1" dirty="0" smtClean="0">
                <a:solidFill>
                  <a:schemeClr val="accent1">
                    <a:lumMod val="75000"/>
                  </a:schemeClr>
                </a:solidFill>
                <a:latin typeface="微软雅黑" panose="020B0503020204020204" pitchFamily="34" charset="-122"/>
                <a:ea typeface="微软雅黑" panose="020B0503020204020204" pitchFamily="34" charset="-122"/>
              </a:rPr>
              <a:t>Western gardens</a:t>
            </a:r>
            <a:endPar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13" name="图片 12" descr="081024132574351.jpg"/>
          <p:cNvPicPr>
            <a:picLocks noChangeAspect="1"/>
          </p:cNvPicPr>
          <p:nvPr/>
        </p:nvPicPr>
        <p:blipFill>
          <a:blip r:embed="rId1"/>
          <a:stretch>
            <a:fillRect/>
          </a:stretch>
        </p:blipFill>
        <p:spPr>
          <a:xfrm>
            <a:off x="1833562" y="4325937"/>
            <a:ext cx="3434032" cy="2163763"/>
          </a:xfrm>
          <a:prstGeom prst="rect">
            <a:avLst/>
          </a:prstGeom>
        </p:spPr>
      </p:pic>
      <p:pic>
        <p:nvPicPr>
          <p:cNvPr id="15" name="图片 14" descr="01300000202701121687456101213_s.jpg"/>
          <p:cNvPicPr>
            <a:picLocks noChangeAspect="1"/>
          </p:cNvPicPr>
          <p:nvPr/>
        </p:nvPicPr>
        <p:blipFill>
          <a:blip r:embed="rId2"/>
          <a:stretch>
            <a:fillRect/>
          </a:stretch>
        </p:blipFill>
        <p:spPr>
          <a:xfrm>
            <a:off x="5391784" y="1606550"/>
            <a:ext cx="4732899" cy="4883150"/>
          </a:xfrm>
          <a:prstGeom prst="rect">
            <a:avLst/>
          </a:prstGeom>
        </p:spPr>
      </p:pic>
      <p:pic>
        <p:nvPicPr>
          <p:cNvPr id="17" name="图片 16" descr="cc201104271346187731.jpg"/>
          <p:cNvPicPr>
            <a:picLocks noChangeAspect="1"/>
          </p:cNvPicPr>
          <p:nvPr/>
        </p:nvPicPr>
        <p:blipFill>
          <a:blip r:embed="rId3"/>
          <a:stretch>
            <a:fillRect/>
          </a:stretch>
        </p:blipFill>
        <p:spPr>
          <a:xfrm>
            <a:off x="1847850" y="1638300"/>
            <a:ext cx="3350172" cy="2590800"/>
          </a:xfrm>
          <a:prstGeom prst="rect">
            <a:avLst/>
          </a:prstGeom>
        </p:spPr>
      </p:pic>
      <p:pic>
        <p:nvPicPr>
          <p:cNvPr id="41" name="图片 40"/>
          <p:cNvPicPr>
            <a:picLocks noChangeAspect="1"/>
          </p:cNvPicPr>
          <p:nvPr/>
        </p:nvPicPr>
        <p:blipFill>
          <a:blip r:embed="rId4">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763945" y="56873"/>
            <a:ext cx="1229707" cy="12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1172845" y="412115"/>
            <a:ext cx="487680" cy="457200"/>
          </a:xfrm>
          <a:prstGeom prst="rect">
            <a:avLst/>
          </a:prstGeom>
          <a:noFill/>
        </p:spPr>
        <p:txBody>
          <a:bodyPr wrap="none" rtlCol="0" anchor="t">
            <a:spAutoFit/>
          </a:bodyPr>
          <a:lstStyle/>
          <a:p>
            <a:r>
              <a:rPr lang="zh-CN" altLang="en-US" sz="2400"/>
              <a:t>四</a:t>
            </a:r>
            <a:endParaRPr lang="zh-CN" altLang="en-US" sz="2400"/>
          </a:p>
        </p:txBody>
      </p:sp>
      <p:sp>
        <p:nvSpPr>
          <p:cNvPr id="3" name="文本框 2"/>
          <p:cNvSpPr txBox="1"/>
          <p:nvPr/>
        </p:nvSpPr>
        <p:spPr>
          <a:xfrm>
            <a:off x="9551035" y="41211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3"/>
          <p:cNvSpPr>
            <a:spLocks noChangeArrowheads="1"/>
          </p:cNvSpPr>
          <p:nvPr/>
        </p:nvSpPr>
        <p:spPr bwMode="auto">
          <a:xfrm>
            <a:off x="1857374" y="1052196"/>
            <a:ext cx="8594725" cy="5602604"/>
          </a:xfrm>
          <a:prstGeom prst="roundRect">
            <a:avLst>
              <a:gd name="adj" fmla="val 2451"/>
            </a:avLst>
          </a:prstGeom>
          <a:solidFill>
            <a:srgbClr val="C00000"/>
          </a:solidFill>
          <a:ln w="9525" algn="ctr">
            <a:solidFill>
              <a:srgbClr val="920000"/>
            </a:solid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fontAlgn="auto" hangingPunct="0">
              <a:spcBef>
                <a:spcPts val="0"/>
              </a:spcBef>
              <a:spcAft>
                <a:spcPts val="0"/>
              </a:spcAft>
              <a:defRPr/>
            </a:pPr>
            <a:endParaRPr lang="zh-CN" altLang="zh-CN" b="1" dirty="0">
              <a:solidFill>
                <a:srgbClr val="C00000"/>
              </a:solidFill>
              <a:latin typeface="Calibri" panose="020F0502020204030204" pitchFamily="34" charset="0"/>
              <a:ea typeface="微软雅黑" panose="020B0503020204020204" pitchFamily="34" charset="-122"/>
            </a:endParaRPr>
          </a:p>
        </p:txBody>
      </p:sp>
      <p:sp>
        <p:nvSpPr>
          <p:cNvPr id="11" name="AutoShape 3"/>
          <p:cNvSpPr>
            <a:spLocks noChangeArrowheads="1"/>
          </p:cNvSpPr>
          <p:nvPr/>
        </p:nvSpPr>
        <p:spPr bwMode="gray">
          <a:xfrm>
            <a:off x="1860215" y="1117600"/>
            <a:ext cx="8588024" cy="5461000"/>
          </a:xfrm>
          <a:prstGeom prst="roundRect">
            <a:avLst>
              <a:gd name="adj" fmla="val 2731"/>
            </a:avLst>
          </a:prstGeom>
          <a:solidFill>
            <a:schemeClr val="bg1"/>
          </a:solidFill>
          <a:ln w="9525" algn="ctr">
            <a:solidFill>
              <a:schemeClr val="accent6">
                <a:lumMod val="50000"/>
              </a:schemeClr>
            </a:solid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fontAlgn="auto" hangingPunct="0">
              <a:spcBef>
                <a:spcPts val="0"/>
              </a:spcBef>
              <a:spcAft>
                <a:spcPts val="0"/>
              </a:spcAft>
              <a:defRPr/>
            </a:pPr>
            <a:endParaRPr lang="zh-CN" altLang="zh-CN" b="1" dirty="0">
              <a:solidFill>
                <a:srgbClr val="C00000"/>
              </a:solidFill>
              <a:latin typeface="Calibri" panose="020F0502020204030204" pitchFamily="34" charset="0"/>
              <a:ea typeface="微软雅黑" panose="020B0503020204020204" pitchFamily="34" charset="-122"/>
            </a:endParaRPr>
          </a:p>
        </p:txBody>
      </p:sp>
      <p:sp>
        <p:nvSpPr>
          <p:cNvPr id="4" name="矩形 3"/>
          <p:cNvSpPr/>
          <p:nvPr/>
        </p:nvSpPr>
        <p:spPr>
          <a:xfrm>
            <a:off x="2059625" y="412234"/>
            <a:ext cx="2672080" cy="518160"/>
          </a:xfrm>
          <a:prstGeom prst="rect">
            <a:avLst/>
          </a:prstGeom>
        </p:spPr>
        <p:txBody>
          <a:bodyPr wrap="none">
            <a:spAutoFit/>
          </a:bodyPr>
          <a:lstStyle/>
          <a:p>
            <a:pPr algn="ctr" eaLnBrk="0" fontAlgn="auto" hangingPunct="0">
              <a:spcBef>
                <a:spcPts val="0"/>
              </a:spcBef>
              <a:spcAft>
                <a:spcPts val="0"/>
              </a:spcAft>
              <a:defRPr/>
            </a:pPr>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rPr>
              <a:t>the Comparison</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2011363" y="950913"/>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14600" y="1244600"/>
            <a:ext cx="2487930" cy="457200"/>
          </a:xfrm>
          <a:prstGeom prst="rect">
            <a:avLst/>
          </a:prstGeom>
          <a:noFill/>
        </p:spPr>
        <p:txBody>
          <a:bodyPr wrap="none" rtlCol="0">
            <a:spAutoFit/>
          </a:bodyPr>
          <a:lstStyle/>
          <a:p>
            <a:r>
              <a:rPr lang="en-US" altLang="zh-CN" sz="2400" b="1" dirty="0" smtClean="0">
                <a:solidFill>
                  <a:schemeClr val="accent1">
                    <a:lumMod val="75000"/>
                  </a:schemeClr>
                </a:solidFill>
                <a:latin typeface="微软雅黑" panose="020B0503020204020204" pitchFamily="34" charset="-122"/>
                <a:ea typeface="微软雅黑" panose="020B0503020204020204" pitchFamily="34" charset="-122"/>
              </a:rPr>
              <a:t>Chinese gardens</a:t>
            </a:r>
            <a:endPar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6438900" y="1244600"/>
            <a:ext cx="2487930" cy="457200"/>
          </a:xfrm>
          <a:prstGeom prst="rect">
            <a:avLst/>
          </a:prstGeom>
          <a:noFill/>
        </p:spPr>
        <p:txBody>
          <a:bodyPr wrap="none" rtlCol="0">
            <a:spAutoFit/>
          </a:bodyPr>
          <a:lstStyle/>
          <a:p>
            <a:r>
              <a:rPr lang="en-US" altLang="zh-CN" sz="2400" b="1" dirty="0" smtClean="0">
                <a:solidFill>
                  <a:schemeClr val="accent1">
                    <a:lumMod val="75000"/>
                  </a:schemeClr>
                </a:solidFill>
                <a:latin typeface="微软雅黑" panose="020B0503020204020204" pitchFamily="34" charset="-122"/>
                <a:ea typeface="微软雅黑" panose="020B0503020204020204" pitchFamily="34" charset="-122"/>
              </a:rPr>
              <a:t>Western gardens</a:t>
            </a:r>
            <a:endPar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2463800" y="4572000"/>
            <a:ext cx="3187700" cy="1384995"/>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without axial symmetry or other geometries</a:t>
            </a:r>
            <a:endParaRPr lang="zh-CN" altLang="en-US" sz="2800" dirty="0">
              <a:latin typeface="Times New Roman" panose="02020603050405020304" pitchFamily="18" charset="0"/>
              <a:cs typeface="Times New Roman" panose="02020603050405020304" pitchFamily="18" charset="0"/>
            </a:endParaRPr>
          </a:p>
        </p:txBody>
      </p:sp>
      <p:pic>
        <p:nvPicPr>
          <p:cNvPr id="9" name="图片 8" descr="11010609442861.jpg"/>
          <p:cNvPicPr>
            <a:picLocks noChangeAspect="1"/>
          </p:cNvPicPr>
          <p:nvPr/>
        </p:nvPicPr>
        <p:blipFill>
          <a:blip r:embed="rId1"/>
          <a:srcRect l="3667" r="3333"/>
          <a:stretch>
            <a:fillRect/>
          </a:stretch>
        </p:blipFill>
        <p:spPr>
          <a:xfrm>
            <a:off x="6248400" y="1733160"/>
            <a:ext cx="3543300" cy="2562225"/>
          </a:xfrm>
          <a:prstGeom prst="rect">
            <a:avLst/>
          </a:prstGeom>
        </p:spPr>
      </p:pic>
      <p:sp>
        <p:nvSpPr>
          <p:cNvPr id="14" name="TextBox 13"/>
          <p:cNvSpPr txBox="1"/>
          <p:nvPr/>
        </p:nvSpPr>
        <p:spPr>
          <a:xfrm>
            <a:off x="6311900" y="4406900"/>
            <a:ext cx="3543300" cy="1938992"/>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The Western model is an ordered garden laid out in carefully planned geometric and symmetrical lines.</a:t>
            </a:r>
            <a:endParaRPr lang="zh-CN" altLang="en-US" sz="2400" dirty="0">
              <a:latin typeface="Times New Roman" panose="02020603050405020304" pitchFamily="18" charset="0"/>
              <a:cs typeface="Times New Roman" panose="02020603050405020304" pitchFamily="18" charset="0"/>
            </a:endParaRPr>
          </a:p>
        </p:txBody>
      </p:sp>
      <p:pic>
        <p:nvPicPr>
          <p:cNvPr id="15" name="Picture 5" descr="The Secluded Pavilion of Phoenix Tree and Bamboo"/>
          <p:cNvPicPr>
            <a:picLocks noChangeAspect="1" noChangeArrowheads="1"/>
          </p:cNvPicPr>
          <p:nvPr/>
        </p:nvPicPr>
        <p:blipFill>
          <a:blip r:embed="rId2"/>
          <a:srcRect/>
          <a:stretch>
            <a:fillRect/>
          </a:stretch>
        </p:blipFill>
        <p:spPr bwMode="auto">
          <a:xfrm>
            <a:off x="2273300" y="1721179"/>
            <a:ext cx="3416300" cy="2586186"/>
          </a:xfrm>
          <a:prstGeom prst="rect">
            <a:avLst/>
          </a:prstGeom>
          <a:noFill/>
        </p:spPr>
      </p:pic>
      <p:sp>
        <p:nvSpPr>
          <p:cNvPr id="2" name="文本框 1"/>
          <p:cNvSpPr txBox="1"/>
          <p:nvPr/>
        </p:nvSpPr>
        <p:spPr>
          <a:xfrm>
            <a:off x="9855200" y="27876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3"/>
          <p:cNvSpPr>
            <a:spLocks noChangeArrowheads="1"/>
          </p:cNvSpPr>
          <p:nvPr/>
        </p:nvSpPr>
        <p:spPr bwMode="auto">
          <a:xfrm>
            <a:off x="1857374" y="1052196"/>
            <a:ext cx="8594725" cy="5602604"/>
          </a:xfrm>
          <a:prstGeom prst="roundRect">
            <a:avLst>
              <a:gd name="adj" fmla="val 2451"/>
            </a:avLst>
          </a:prstGeom>
          <a:solidFill>
            <a:srgbClr val="C00000"/>
          </a:solidFill>
          <a:ln w="9525" algn="ctr">
            <a:solidFill>
              <a:srgbClr val="920000"/>
            </a:solid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fontAlgn="auto" hangingPunct="0">
              <a:spcBef>
                <a:spcPts val="0"/>
              </a:spcBef>
              <a:spcAft>
                <a:spcPts val="0"/>
              </a:spcAft>
              <a:defRPr/>
            </a:pPr>
            <a:endParaRPr lang="zh-CN" altLang="zh-CN" b="1" dirty="0">
              <a:solidFill>
                <a:srgbClr val="C00000"/>
              </a:solidFill>
              <a:latin typeface="Calibri" panose="020F0502020204030204" pitchFamily="34" charset="0"/>
              <a:ea typeface="微软雅黑" panose="020B0503020204020204" pitchFamily="34" charset="-122"/>
            </a:endParaRPr>
          </a:p>
        </p:txBody>
      </p:sp>
      <p:sp>
        <p:nvSpPr>
          <p:cNvPr id="11" name="AutoShape 3"/>
          <p:cNvSpPr>
            <a:spLocks noChangeArrowheads="1"/>
          </p:cNvSpPr>
          <p:nvPr/>
        </p:nvSpPr>
        <p:spPr bwMode="gray">
          <a:xfrm>
            <a:off x="1860215" y="1117600"/>
            <a:ext cx="8588024" cy="5461000"/>
          </a:xfrm>
          <a:prstGeom prst="roundRect">
            <a:avLst>
              <a:gd name="adj" fmla="val 2731"/>
            </a:avLst>
          </a:prstGeom>
          <a:solidFill>
            <a:schemeClr val="bg1"/>
          </a:solidFill>
          <a:ln w="9525" algn="ctr">
            <a:solidFill>
              <a:schemeClr val="accent6">
                <a:lumMod val="50000"/>
              </a:schemeClr>
            </a:solid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fontAlgn="auto" hangingPunct="0">
              <a:spcBef>
                <a:spcPts val="0"/>
              </a:spcBef>
              <a:spcAft>
                <a:spcPts val="0"/>
              </a:spcAft>
              <a:defRPr/>
            </a:pPr>
            <a:endParaRPr lang="zh-CN" altLang="zh-CN" b="1" dirty="0">
              <a:solidFill>
                <a:srgbClr val="C00000"/>
              </a:solidFill>
              <a:latin typeface="Calibri" panose="020F0502020204030204" pitchFamily="34" charset="0"/>
              <a:ea typeface="微软雅黑" panose="020B0503020204020204" pitchFamily="34" charset="-122"/>
            </a:endParaRPr>
          </a:p>
        </p:txBody>
      </p:sp>
      <p:sp>
        <p:nvSpPr>
          <p:cNvPr id="4" name="矩形 3"/>
          <p:cNvSpPr/>
          <p:nvPr/>
        </p:nvSpPr>
        <p:spPr>
          <a:xfrm>
            <a:off x="2059625" y="412234"/>
            <a:ext cx="2672080" cy="518160"/>
          </a:xfrm>
          <a:prstGeom prst="rect">
            <a:avLst/>
          </a:prstGeom>
        </p:spPr>
        <p:txBody>
          <a:bodyPr wrap="none">
            <a:spAutoFit/>
          </a:bodyPr>
          <a:lstStyle/>
          <a:p>
            <a:pPr algn="ctr" eaLnBrk="0" fontAlgn="auto" hangingPunct="0">
              <a:spcBef>
                <a:spcPts val="0"/>
              </a:spcBef>
              <a:spcAft>
                <a:spcPts val="0"/>
              </a:spcAft>
              <a:defRPr/>
            </a:pPr>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rPr>
              <a:t>the Comparison</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2011363" y="950913"/>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14600" y="1244600"/>
            <a:ext cx="2487930" cy="457200"/>
          </a:xfrm>
          <a:prstGeom prst="rect">
            <a:avLst/>
          </a:prstGeom>
          <a:noFill/>
        </p:spPr>
        <p:txBody>
          <a:bodyPr wrap="none" rtlCol="0">
            <a:spAutoFit/>
          </a:bodyPr>
          <a:lstStyle/>
          <a:p>
            <a:r>
              <a:rPr lang="en-US" altLang="zh-CN" sz="2400" b="1" dirty="0" smtClean="0">
                <a:solidFill>
                  <a:schemeClr val="accent1">
                    <a:lumMod val="75000"/>
                  </a:schemeClr>
                </a:solidFill>
                <a:latin typeface="微软雅黑" panose="020B0503020204020204" pitchFamily="34" charset="-122"/>
                <a:ea typeface="微软雅黑" panose="020B0503020204020204" pitchFamily="34" charset="-122"/>
              </a:rPr>
              <a:t>Chinese gardens</a:t>
            </a:r>
            <a:endPar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6438900" y="1244600"/>
            <a:ext cx="2487930" cy="457200"/>
          </a:xfrm>
          <a:prstGeom prst="rect">
            <a:avLst/>
          </a:prstGeom>
          <a:noFill/>
        </p:spPr>
        <p:txBody>
          <a:bodyPr wrap="none" rtlCol="0">
            <a:spAutoFit/>
          </a:bodyPr>
          <a:lstStyle/>
          <a:p>
            <a:r>
              <a:rPr lang="en-US" altLang="zh-CN" sz="2400" b="1" dirty="0" smtClean="0">
                <a:solidFill>
                  <a:schemeClr val="accent1">
                    <a:lumMod val="75000"/>
                  </a:schemeClr>
                </a:solidFill>
                <a:latin typeface="微软雅黑" panose="020B0503020204020204" pitchFamily="34" charset="-122"/>
                <a:ea typeface="微软雅黑" panose="020B0503020204020204" pitchFamily="34" charset="-122"/>
              </a:rPr>
              <a:t>Western gardens</a:t>
            </a:r>
            <a:endPar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2286000" y="4610100"/>
            <a:ext cx="3619500" cy="954107"/>
          </a:xfrm>
          <a:prstGeom prst="rect">
            <a:avLst/>
          </a:prstGeom>
          <a:noFill/>
        </p:spPr>
        <p:txBody>
          <a:bodyPr wrap="square" rtlCol="0">
            <a:spAutoFit/>
          </a:bodyPr>
          <a:lstStyle/>
          <a:p>
            <a:r>
              <a:rPr lang="en-US" altLang="zh-CN" sz="2800" dirty="0" smtClean="0">
                <a:latin typeface="Times New Roman" panose="02020603050405020304" pitchFamily="18" charset="0"/>
                <a:cs typeface="Times New Roman" panose="02020603050405020304" pitchFamily="18" charset="0"/>
              </a:rPr>
              <a:t>recreate natural landscapes in miniature</a:t>
            </a:r>
            <a:endParaRPr lang="en-US" altLang="zh-CN" sz="2800" dirty="0" smtClean="0">
              <a:latin typeface="Times New Roman" panose="02020603050405020304" pitchFamily="18" charset="0"/>
              <a:cs typeface="Times New Roman" panose="02020603050405020304" pitchFamily="18" charset="0"/>
            </a:endParaRPr>
          </a:p>
        </p:txBody>
      </p:sp>
      <p:pic>
        <p:nvPicPr>
          <p:cNvPr id="9" name="图片 8" descr="11010609442861.jpg"/>
          <p:cNvPicPr>
            <a:picLocks noChangeAspect="1"/>
          </p:cNvPicPr>
          <p:nvPr/>
        </p:nvPicPr>
        <p:blipFill>
          <a:blip r:embed="rId1"/>
          <a:stretch>
            <a:fillRect/>
          </a:stretch>
        </p:blipFill>
        <p:spPr>
          <a:xfrm>
            <a:off x="6311900" y="1733160"/>
            <a:ext cx="3416300" cy="2562225"/>
          </a:xfrm>
          <a:prstGeom prst="rect">
            <a:avLst/>
          </a:prstGeom>
        </p:spPr>
      </p:pic>
      <p:sp>
        <p:nvSpPr>
          <p:cNvPr id="14" name="TextBox 13"/>
          <p:cNvSpPr txBox="1"/>
          <p:nvPr/>
        </p:nvSpPr>
        <p:spPr>
          <a:xfrm>
            <a:off x="6311900" y="4457700"/>
            <a:ext cx="3975100" cy="1938992"/>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Lawns and hedges need to be kept neatly clipped for maximum effect. T</a:t>
            </a:r>
            <a:r>
              <a:rPr lang="en-US" altLang="zh-CN" sz="2400" dirty="0" smtClean="0">
                <a:latin typeface="Times New Roman" panose="02020603050405020304" pitchFamily="18" charset="0"/>
                <a:cs typeface="Times New Roman" panose="02020603050405020304" pitchFamily="18" charset="0"/>
              </a:rPr>
              <a:t>he plants</a:t>
            </a:r>
            <a:r>
              <a:rPr lang="en-US" sz="2400" dirty="0" smtClean="0">
                <a:latin typeface="Times New Roman" panose="02020603050405020304" pitchFamily="18" charset="0"/>
                <a:cs typeface="Times New Roman" panose="02020603050405020304" pitchFamily="18" charset="0"/>
              </a:rPr>
              <a:t> are carefully arranged, shaped and continually maintained.</a:t>
            </a:r>
            <a:endParaRPr lang="zh-CN" altLang="en-US" sz="2400" dirty="0">
              <a:latin typeface="Times New Roman" panose="02020603050405020304" pitchFamily="18" charset="0"/>
              <a:cs typeface="Times New Roman" panose="02020603050405020304" pitchFamily="18" charset="0"/>
            </a:endParaRPr>
          </a:p>
        </p:txBody>
      </p:sp>
      <p:pic>
        <p:nvPicPr>
          <p:cNvPr id="15" name="Picture 5" descr="The Secluded Pavilion of Phoenix Tree and Bamboo"/>
          <p:cNvPicPr>
            <a:picLocks noChangeAspect="1" noChangeArrowheads="1"/>
          </p:cNvPicPr>
          <p:nvPr/>
        </p:nvPicPr>
        <p:blipFill>
          <a:blip r:embed="rId2"/>
          <a:stretch>
            <a:fillRect/>
          </a:stretch>
        </p:blipFill>
        <p:spPr bwMode="auto">
          <a:xfrm>
            <a:off x="2273300" y="1732324"/>
            <a:ext cx="3416300" cy="2563896"/>
          </a:xfrm>
          <a:prstGeom prst="rect">
            <a:avLst/>
          </a:prstGeom>
          <a:noFill/>
        </p:spPr>
      </p:pic>
      <p:sp>
        <p:nvSpPr>
          <p:cNvPr id="2" name="文本框 1"/>
          <p:cNvSpPr txBox="1"/>
          <p:nvPr/>
        </p:nvSpPr>
        <p:spPr>
          <a:xfrm>
            <a:off x="9728200" y="29146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anim calcmode="lin" valueType="num">
                                      <p:cBhvr>
                                        <p:cTn id="25" dur="500" fill="hold"/>
                                        <p:tgtEl>
                                          <p:spTgt spid="12"/>
                                        </p:tgtEl>
                                        <p:attrNameLst>
                                          <p:attrName>ppt_x</p:attrName>
                                        </p:attrNameLst>
                                      </p:cBhvr>
                                      <p:tavLst>
                                        <p:tav tm="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3"/>
          <p:cNvSpPr>
            <a:spLocks noChangeArrowheads="1"/>
          </p:cNvSpPr>
          <p:nvPr/>
        </p:nvSpPr>
        <p:spPr bwMode="auto">
          <a:xfrm>
            <a:off x="1857374" y="1052196"/>
            <a:ext cx="8594725" cy="5602604"/>
          </a:xfrm>
          <a:prstGeom prst="roundRect">
            <a:avLst>
              <a:gd name="adj" fmla="val 2451"/>
            </a:avLst>
          </a:prstGeom>
          <a:solidFill>
            <a:srgbClr val="C00000"/>
          </a:solidFill>
          <a:ln w="9525" algn="ctr">
            <a:solidFill>
              <a:srgbClr val="920000"/>
            </a:solid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fontAlgn="auto" hangingPunct="0">
              <a:spcBef>
                <a:spcPts val="0"/>
              </a:spcBef>
              <a:spcAft>
                <a:spcPts val="0"/>
              </a:spcAft>
              <a:defRPr/>
            </a:pPr>
            <a:endParaRPr lang="zh-CN" altLang="zh-CN" b="1" dirty="0">
              <a:solidFill>
                <a:srgbClr val="C00000"/>
              </a:solidFill>
              <a:latin typeface="Calibri" panose="020F0502020204030204" pitchFamily="34" charset="0"/>
              <a:ea typeface="微软雅黑" panose="020B0503020204020204" pitchFamily="34" charset="-122"/>
            </a:endParaRPr>
          </a:p>
        </p:txBody>
      </p:sp>
      <p:sp>
        <p:nvSpPr>
          <p:cNvPr id="11" name="AutoShape 3"/>
          <p:cNvSpPr>
            <a:spLocks noChangeArrowheads="1"/>
          </p:cNvSpPr>
          <p:nvPr/>
        </p:nvSpPr>
        <p:spPr bwMode="gray">
          <a:xfrm>
            <a:off x="1860215" y="1117600"/>
            <a:ext cx="8588024" cy="5461000"/>
          </a:xfrm>
          <a:prstGeom prst="roundRect">
            <a:avLst>
              <a:gd name="adj" fmla="val 2731"/>
            </a:avLst>
          </a:prstGeom>
          <a:solidFill>
            <a:schemeClr val="bg1"/>
          </a:solidFill>
          <a:ln w="9525" algn="ctr">
            <a:solidFill>
              <a:schemeClr val="accent6">
                <a:lumMod val="50000"/>
              </a:schemeClr>
            </a:solid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fontAlgn="auto" hangingPunct="0">
              <a:spcBef>
                <a:spcPts val="0"/>
              </a:spcBef>
              <a:spcAft>
                <a:spcPts val="0"/>
              </a:spcAft>
              <a:defRPr/>
            </a:pPr>
            <a:endParaRPr lang="zh-CN" altLang="zh-CN" b="1" dirty="0">
              <a:solidFill>
                <a:srgbClr val="C00000"/>
              </a:solidFill>
              <a:latin typeface="Calibri" panose="020F0502020204030204" pitchFamily="34" charset="0"/>
              <a:ea typeface="微软雅黑" panose="020B0503020204020204" pitchFamily="34" charset="-122"/>
            </a:endParaRPr>
          </a:p>
        </p:txBody>
      </p:sp>
      <p:sp>
        <p:nvSpPr>
          <p:cNvPr id="4" name="矩形 3"/>
          <p:cNvSpPr/>
          <p:nvPr/>
        </p:nvSpPr>
        <p:spPr>
          <a:xfrm>
            <a:off x="2059625" y="412234"/>
            <a:ext cx="2672080" cy="518160"/>
          </a:xfrm>
          <a:prstGeom prst="rect">
            <a:avLst/>
          </a:prstGeom>
        </p:spPr>
        <p:txBody>
          <a:bodyPr wrap="none">
            <a:spAutoFit/>
          </a:bodyPr>
          <a:lstStyle/>
          <a:p>
            <a:pPr algn="ctr" eaLnBrk="0" fontAlgn="auto" hangingPunct="0">
              <a:spcBef>
                <a:spcPts val="0"/>
              </a:spcBef>
              <a:spcAft>
                <a:spcPts val="0"/>
              </a:spcAft>
              <a:defRPr/>
            </a:pPr>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rPr>
              <a:t>the Comparison</a:t>
            </a:r>
            <a:endPar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endParaRPr>
          </a:p>
        </p:txBody>
      </p:sp>
      <p:cxnSp>
        <p:nvCxnSpPr>
          <p:cNvPr id="5" name="直接连接符 4"/>
          <p:cNvCxnSpPr/>
          <p:nvPr/>
        </p:nvCxnSpPr>
        <p:spPr>
          <a:xfrm>
            <a:off x="2011363" y="950913"/>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514600" y="1244600"/>
            <a:ext cx="2487930" cy="457200"/>
          </a:xfrm>
          <a:prstGeom prst="rect">
            <a:avLst/>
          </a:prstGeom>
          <a:noFill/>
        </p:spPr>
        <p:txBody>
          <a:bodyPr wrap="none" rtlCol="0">
            <a:spAutoFit/>
          </a:bodyPr>
          <a:lstStyle/>
          <a:p>
            <a:r>
              <a:rPr lang="en-US" altLang="zh-CN" sz="2400" b="1" dirty="0" smtClean="0">
                <a:solidFill>
                  <a:schemeClr val="accent1">
                    <a:lumMod val="75000"/>
                  </a:schemeClr>
                </a:solidFill>
                <a:latin typeface="微软雅黑" panose="020B0503020204020204" pitchFamily="34" charset="-122"/>
                <a:ea typeface="微软雅黑" panose="020B0503020204020204" pitchFamily="34" charset="-122"/>
              </a:rPr>
              <a:t>Chinese gardens</a:t>
            </a:r>
            <a:endPar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6438900" y="1244600"/>
            <a:ext cx="2487930" cy="457200"/>
          </a:xfrm>
          <a:prstGeom prst="rect">
            <a:avLst/>
          </a:prstGeom>
          <a:noFill/>
        </p:spPr>
        <p:txBody>
          <a:bodyPr wrap="none" rtlCol="0">
            <a:spAutoFit/>
          </a:bodyPr>
          <a:lstStyle/>
          <a:p>
            <a:r>
              <a:rPr lang="en-US" altLang="zh-CN" sz="2400" b="1" dirty="0" smtClean="0">
                <a:solidFill>
                  <a:schemeClr val="accent1">
                    <a:lumMod val="75000"/>
                  </a:schemeClr>
                </a:solidFill>
                <a:latin typeface="微软雅黑" panose="020B0503020204020204" pitchFamily="34" charset="-122"/>
                <a:ea typeface="微软雅黑" panose="020B0503020204020204" pitchFamily="34" charset="-122"/>
              </a:rPr>
              <a:t>Western gardens</a:t>
            </a:r>
            <a:endParaRPr lang="en-US" altLang="zh-CN" sz="2400" dirty="0" smtClean="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2285999" y="2349500"/>
            <a:ext cx="3877733" cy="830997"/>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Taoism had a strong influence on the classical garden.</a:t>
            </a:r>
            <a:endParaRPr lang="en-US" altLang="zh-CN" sz="2400" dirty="0" smtClean="0">
              <a:latin typeface="Times New Roman" panose="02020603050405020304" pitchFamily="18" charset="0"/>
              <a:cs typeface="Times New Roman" panose="02020603050405020304" pitchFamily="18" charset="0"/>
            </a:endParaRPr>
          </a:p>
        </p:txBody>
      </p:sp>
      <p:pic>
        <p:nvPicPr>
          <p:cNvPr id="9" name="图片 8" descr="11010609442861.jpg"/>
          <p:cNvPicPr>
            <a:picLocks noChangeAspect="1"/>
          </p:cNvPicPr>
          <p:nvPr/>
        </p:nvPicPr>
        <p:blipFill>
          <a:blip r:embed="rId1"/>
          <a:stretch>
            <a:fillRect/>
          </a:stretch>
        </p:blipFill>
        <p:spPr>
          <a:xfrm>
            <a:off x="6442529" y="2410795"/>
            <a:ext cx="3416300" cy="1630506"/>
          </a:xfrm>
          <a:prstGeom prst="rect">
            <a:avLst/>
          </a:prstGeom>
        </p:spPr>
      </p:pic>
      <p:sp>
        <p:nvSpPr>
          <p:cNvPr id="14" name="TextBox 13"/>
          <p:cNvSpPr txBox="1"/>
          <p:nvPr/>
        </p:nvSpPr>
        <p:spPr>
          <a:xfrm>
            <a:off x="6337300" y="4292600"/>
            <a:ext cx="3022600" cy="1134862"/>
          </a:xfrm>
          <a:prstGeom prst="rect">
            <a:avLst/>
          </a:prstGeom>
          <a:noFill/>
        </p:spPr>
        <p:txBody>
          <a:bodyPr wrap="square" rtlCol="0">
            <a:spAutoFit/>
          </a:bodyPr>
          <a:lstStyle/>
          <a:p>
            <a:pPr>
              <a:lnSpc>
                <a:spcPct val="150000"/>
              </a:lnSpc>
            </a:pPr>
            <a:r>
              <a:rPr lang="en-US" sz="2400" dirty="0" smtClean="0">
                <a:latin typeface="Times New Roman" panose="02020603050405020304" pitchFamily="18" charset="0"/>
                <a:cs typeface="Times New Roman" panose="02020603050405020304" pitchFamily="18" charset="0"/>
              </a:rPr>
              <a:t>tidiness</a:t>
            </a:r>
            <a:r>
              <a:rPr lang="en-US" altLang="zh-CN" sz="2400" dirty="0" smtClean="0">
                <a:latin typeface="Times New Roman" panose="02020603050405020304" pitchFamily="18" charset="0"/>
                <a:cs typeface="Times New Roman" panose="02020603050405020304" pitchFamily="18" charset="0"/>
              </a:rPr>
              <a:t>(</a:t>
            </a:r>
            <a:r>
              <a:rPr lang="zh-CN" altLang="en-US" sz="2400" dirty="0" smtClean="0">
                <a:latin typeface="Times New Roman" panose="02020603050405020304" pitchFamily="18" charset="0"/>
                <a:cs typeface="Times New Roman" panose="02020603050405020304" pitchFamily="18" charset="0"/>
              </a:rPr>
              <a:t>整齐</a:t>
            </a:r>
            <a:r>
              <a:rPr lang="en-US" altLang="zh-C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a:lnSpc>
                <a:spcPct val="150000"/>
              </a:lnSpc>
            </a:pPr>
            <a:r>
              <a:rPr lang="en-US" sz="2400" dirty="0" smtClean="0">
                <a:latin typeface="Times New Roman" panose="02020603050405020304" pitchFamily="18" charset="0"/>
                <a:cs typeface="Times New Roman" panose="02020603050405020304" pitchFamily="18" charset="0"/>
              </a:rPr>
              <a:t>precision</a:t>
            </a:r>
            <a:r>
              <a:rPr lang="en-US" altLang="zh-CN" sz="2400" dirty="0" smtClean="0">
                <a:latin typeface="Times New Roman" panose="02020603050405020304" pitchFamily="18" charset="0"/>
                <a:cs typeface="Times New Roman" panose="02020603050405020304" pitchFamily="18" charset="0"/>
              </a:rPr>
              <a:t>(</a:t>
            </a:r>
            <a:r>
              <a:rPr lang="zh-CN" altLang="en-US" sz="2400" dirty="0" smtClean="0">
                <a:latin typeface="Times New Roman" panose="02020603050405020304" pitchFamily="18" charset="0"/>
                <a:cs typeface="Times New Roman" panose="02020603050405020304" pitchFamily="18" charset="0"/>
              </a:rPr>
              <a:t>精确</a:t>
            </a:r>
            <a:r>
              <a:rPr lang="en-US" altLang="zh-C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p:txBody>
      </p:sp>
      <p:sp>
        <p:nvSpPr>
          <p:cNvPr id="13" name="TextBox 12"/>
          <p:cNvSpPr txBox="1"/>
          <p:nvPr/>
        </p:nvSpPr>
        <p:spPr>
          <a:xfrm>
            <a:off x="2247900" y="3632200"/>
            <a:ext cx="3733800" cy="1877437"/>
          </a:xfrm>
          <a:prstGeom prst="rect">
            <a:avLst/>
          </a:prstGeom>
          <a:noFill/>
        </p:spPr>
        <p:txBody>
          <a:bodyPr wrap="square" rtlCol="0">
            <a:spAutoFit/>
          </a:bodyPr>
          <a:lstStyle/>
          <a:p>
            <a:pPr algn="just"/>
            <a:r>
              <a:rPr lang="zh-CN" altLang="en-US" sz="2000" dirty="0" smtClean="0">
                <a:solidFill>
                  <a:srgbClr val="C00000"/>
                </a:solidFill>
                <a:latin typeface="Times New Roman" panose="02020603050405020304" pitchFamily="18" charset="0"/>
                <a:cs typeface="Times New Roman" panose="02020603050405020304" pitchFamily="18" charset="0"/>
              </a:rPr>
              <a:t>“</a:t>
            </a:r>
            <a:r>
              <a:rPr lang="en-US" altLang="zh-CN" sz="2000" dirty="0" smtClean="0">
                <a:solidFill>
                  <a:srgbClr val="C00000"/>
                </a:solidFill>
                <a:latin typeface="Times New Roman" panose="02020603050405020304" pitchFamily="18" charset="0"/>
                <a:cs typeface="Times New Roman" panose="02020603050405020304" pitchFamily="18" charset="0"/>
              </a:rPr>
              <a:t>Even though everything is the work of man, it must appear to have been created by heaven...</a:t>
            </a:r>
            <a:r>
              <a:rPr lang="zh-CN" altLang="en-US" sz="2000" dirty="0" smtClean="0">
                <a:solidFill>
                  <a:srgbClr val="C00000"/>
                </a:solidFill>
                <a:latin typeface="Times New Roman" panose="02020603050405020304" pitchFamily="18" charset="0"/>
                <a:cs typeface="Times New Roman" panose="02020603050405020304" pitchFamily="18" charset="0"/>
              </a:rPr>
              <a:t>”</a:t>
            </a:r>
            <a:endParaRPr lang="en-US" altLang="zh-CN" sz="2000" dirty="0" smtClean="0">
              <a:solidFill>
                <a:srgbClr val="C00000"/>
              </a:solidFill>
              <a:latin typeface="Times New Roman" panose="02020603050405020304" pitchFamily="18" charset="0"/>
              <a:cs typeface="Times New Roman" panose="02020603050405020304" pitchFamily="18" charset="0"/>
            </a:endParaRPr>
          </a:p>
          <a:p>
            <a:pPr algn="just"/>
            <a:endParaRPr lang="en-US" altLang="zh-CN" sz="2000" dirty="0" smtClean="0">
              <a:solidFill>
                <a:srgbClr val="C00000"/>
              </a:solidFill>
              <a:latin typeface="Times New Roman" panose="02020603050405020304" pitchFamily="18" charset="0"/>
              <a:cs typeface="Times New Roman" panose="02020603050405020304" pitchFamily="18" charset="0"/>
            </a:endParaRPr>
          </a:p>
          <a:p>
            <a:pPr algn="just"/>
            <a:r>
              <a:rPr lang="en-US" altLang="zh-CN" dirty="0" smtClean="0">
                <a:solidFill>
                  <a:srgbClr val="C00000"/>
                </a:solidFill>
                <a:latin typeface="Times New Roman" panose="02020603050405020304" pitchFamily="18" charset="0"/>
                <a:cs typeface="Times New Roman" panose="02020603050405020304" pitchFamily="18" charset="0"/>
              </a:rPr>
              <a:t>   ——  </a:t>
            </a:r>
            <a:r>
              <a:rPr lang="en-US" altLang="zh-CN" dirty="0" err="1" smtClean="0">
                <a:solidFill>
                  <a:srgbClr val="C00000"/>
                </a:solidFill>
                <a:latin typeface="Times New Roman" panose="02020603050405020304" pitchFamily="18" charset="0"/>
                <a:cs typeface="Times New Roman" panose="02020603050405020304" pitchFamily="18" charset="0"/>
              </a:rPr>
              <a:t>Ji</a:t>
            </a:r>
            <a:r>
              <a:rPr lang="en-US" altLang="zh-CN" dirty="0" smtClean="0">
                <a:solidFill>
                  <a:srgbClr val="C00000"/>
                </a:solidFill>
                <a:latin typeface="Times New Roman" panose="02020603050405020304" pitchFamily="18" charset="0"/>
                <a:cs typeface="Times New Roman" panose="02020603050405020304" pitchFamily="18" charset="0"/>
              </a:rPr>
              <a:t> Cheng(</a:t>
            </a:r>
            <a:r>
              <a:rPr lang="zh-CN" altLang="en-US" dirty="0" smtClean="0">
                <a:solidFill>
                  <a:srgbClr val="C00000"/>
                </a:solidFill>
                <a:latin typeface="Times New Roman" panose="02020603050405020304" pitchFamily="18" charset="0"/>
                <a:cs typeface="Times New Roman" panose="02020603050405020304" pitchFamily="18" charset="0"/>
              </a:rPr>
              <a:t>计成</a:t>
            </a:r>
            <a:r>
              <a:rPr lang="en-US" altLang="zh-CN" dirty="0" smtClean="0">
                <a:solidFill>
                  <a:srgbClr val="C00000"/>
                </a:solidFill>
                <a:latin typeface="Times New Roman" panose="02020603050405020304" pitchFamily="18" charset="0"/>
                <a:cs typeface="Times New Roman" panose="02020603050405020304" pitchFamily="18" charset="0"/>
              </a:rPr>
              <a:t>), </a:t>
            </a:r>
            <a:r>
              <a:rPr lang="en-US" altLang="zh-CN" dirty="0" err="1" smtClean="0">
                <a:solidFill>
                  <a:srgbClr val="C00000"/>
                </a:solidFill>
                <a:latin typeface="Times New Roman" panose="02020603050405020304" pitchFamily="18" charset="0"/>
                <a:cs typeface="Times New Roman" panose="02020603050405020304" pitchFamily="18" charset="0"/>
              </a:rPr>
              <a:t>Yuanye</a:t>
            </a:r>
            <a:r>
              <a:rPr lang="en-US" altLang="zh-CN" dirty="0" smtClean="0">
                <a:solidFill>
                  <a:srgbClr val="C00000"/>
                </a:solidFill>
                <a:latin typeface="Times New Roman" panose="02020603050405020304" pitchFamily="18" charset="0"/>
                <a:cs typeface="Times New Roman" panose="02020603050405020304" pitchFamily="18" charset="0"/>
              </a:rPr>
              <a:t>(</a:t>
            </a:r>
            <a:r>
              <a:rPr lang="zh-CN" altLang="en-US" dirty="0" smtClean="0">
                <a:solidFill>
                  <a:srgbClr val="C00000"/>
                </a:solidFill>
                <a:latin typeface="Times New Roman" panose="02020603050405020304" pitchFamily="18" charset="0"/>
                <a:cs typeface="Times New Roman" panose="02020603050405020304" pitchFamily="18" charset="0"/>
              </a:rPr>
              <a:t>园治</a:t>
            </a:r>
            <a:r>
              <a:rPr lang="en-US" altLang="zh-CN" dirty="0" smtClean="0">
                <a:solidFill>
                  <a:srgbClr val="C00000"/>
                </a:solidFill>
                <a:latin typeface="Times New Roman" panose="02020603050405020304" pitchFamily="18" charset="0"/>
                <a:cs typeface="Times New Roman" panose="02020603050405020304" pitchFamily="18" charset="0"/>
              </a:rPr>
              <a:t>) (1633)</a:t>
            </a:r>
            <a:endParaRPr lang="en-US" altLang="zh-CN" dirty="0" smtClean="0">
              <a:solidFill>
                <a:srgbClr val="C00000"/>
              </a:solidFill>
              <a:latin typeface="Times New Roman" panose="02020603050405020304" pitchFamily="18" charset="0"/>
              <a:cs typeface="Times New Roman" panose="02020603050405020304" pitchFamily="18" charset="0"/>
            </a:endParaRPr>
          </a:p>
        </p:txBody>
      </p:sp>
      <p:sp>
        <p:nvSpPr>
          <p:cNvPr id="16" name="矩形 15"/>
          <p:cNvSpPr/>
          <p:nvPr/>
        </p:nvSpPr>
        <p:spPr>
          <a:xfrm>
            <a:off x="2612862" y="6063734"/>
            <a:ext cx="2711450" cy="365760"/>
          </a:xfrm>
          <a:prstGeom prst="rect">
            <a:avLst/>
          </a:prstGeom>
        </p:spPr>
        <p:txBody>
          <a:bodyPr wrap="none">
            <a:spAutoFit/>
          </a:bodyPr>
          <a:lstStyle/>
          <a:p>
            <a:pPr algn="r">
              <a:spcBef>
                <a:spcPct val="50000"/>
              </a:spcBef>
              <a:defRPr/>
            </a:pPr>
            <a:r>
              <a:rPr lang="en-US" altLang="zh-CN" b="1" dirty="0" smtClean="0">
                <a:latin typeface="微软雅黑" panose="020B0503020204020204" pitchFamily="34" charset="-122"/>
                <a:ea typeface="微软雅黑" panose="020B0503020204020204" pitchFamily="34" charset="-122"/>
              </a:rPr>
              <a:t>“</a:t>
            </a:r>
            <a:r>
              <a:rPr lang="zh-CN" altLang="en-US" b="1" dirty="0" smtClean="0">
                <a:latin typeface="微软雅黑" panose="020B0503020204020204" pitchFamily="34" charset="-122"/>
                <a:ea typeface="微软雅黑" panose="020B0503020204020204" pitchFamily="34" charset="-122"/>
              </a:rPr>
              <a:t>虽由人作，宛自天开”</a:t>
            </a:r>
            <a:endParaRPr lang="zh-CN" altLang="en-US" b="1" dirty="0">
              <a:latin typeface="微软雅黑" panose="020B0503020204020204" pitchFamily="34" charset="-122"/>
              <a:ea typeface="微软雅黑" panose="020B0503020204020204" pitchFamily="34" charset="-122"/>
            </a:endParaRPr>
          </a:p>
        </p:txBody>
      </p:sp>
      <p:sp>
        <p:nvSpPr>
          <p:cNvPr id="17" name="TextBox 16"/>
          <p:cNvSpPr txBox="1"/>
          <p:nvPr/>
        </p:nvSpPr>
        <p:spPr>
          <a:xfrm>
            <a:off x="2362200" y="3286760"/>
            <a:ext cx="3619500" cy="396240"/>
          </a:xfrm>
          <a:prstGeom prst="rect">
            <a:avLst/>
          </a:prstGeom>
          <a:noFill/>
        </p:spPr>
        <p:txBody>
          <a:bodyPr wrap="square" rtlCol="0">
            <a:spAutoFit/>
          </a:bodyPr>
          <a:lstStyle/>
          <a:p>
            <a:r>
              <a:rPr lang="en-US" altLang="zh-CN" sz="2000" b="1" dirty="0" smtClean="0">
                <a:solidFill>
                  <a:srgbClr val="00B050"/>
                </a:solidFill>
              </a:rPr>
              <a:t>The world follows nature</a:t>
            </a:r>
            <a:endParaRPr lang="en-US" altLang="zh-CN" sz="2000" b="1" dirty="0" smtClean="0">
              <a:solidFill>
                <a:srgbClr val="00B050"/>
              </a:solidFill>
            </a:endParaRPr>
          </a:p>
        </p:txBody>
      </p:sp>
      <p:sp>
        <p:nvSpPr>
          <p:cNvPr id="18" name="矩形 17"/>
          <p:cNvSpPr/>
          <p:nvPr/>
        </p:nvSpPr>
        <p:spPr>
          <a:xfrm>
            <a:off x="2712965" y="1657435"/>
            <a:ext cx="2478405" cy="640080"/>
          </a:xfrm>
          <a:prstGeom prst="rect">
            <a:avLst/>
          </a:prstGeom>
        </p:spPr>
        <p:txBody>
          <a:bodyPr wrap="none">
            <a:spAutoFit/>
          </a:bodyPr>
          <a:lstStyle/>
          <a:p>
            <a:pPr>
              <a:lnSpc>
                <a:spcPct val="150000"/>
              </a:lnSpc>
            </a:pPr>
            <a:r>
              <a:rPr lang="en-US" altLang="zh-CN" sz="2400" b="1" dirty="0" smtClean="0">
                <a:effectLst>
                  <a:outerShdw blurRad="38100" dist="38100" dir="2700000" algn="tl">
                    <a:srgbClr val="000000">
                      <a:alpha val="43137"/>
                    </a:srgbClr>
                  </a:outerShdw>
                </a:effectLst>
              </a:rPr>
              <a:t>natural beauty </a:t>
            </a:r>
            <a:endParaRPr lang="en-US" altLang="zh-CN" sz="2400" b="1" dirty="0" smtClean="0">
              <a:effectLst>
                <a:outerShdw blurRad="38100" dist="38100" dir="2700000" algn="tl">
                  <a:srgbClr val="000000">
                    <a:alpha val="43137"/>
                  </a:srgbClr>
                </a:outerShdw>
              </a:effectLst>
            </a:endParaRPr>
          </a:p>
        </p:txBody>
      </p:sp>
      <p:sp>
        <p:nvSpPr>
          <p:cNvPr id="19" name="矩形 18"/>
          <p:cNvSpPr/>
          <p:nvPr/>
        </p:nvSpPr>
        <p:spPr>
          <a:xfrm>
            <a:off x="6561065" y="1657435"/>
            <a:ext cx="2937510" cy="640080"/>
          </a:xfrm>
          <a:prstGeom prst="rect">
            <a:avLst/>
          </a:prstGeom>
        </p:spPr>
        <p:txBody>
          <a:bodyPr wrap="none">
            <a:spAutoFit/>
          </a:bodyPr>
          <a:lstStyle/>
          <a:p>
            <a:pPr>
              <a:lnSpc>
                <a:spcPct val="150000"/>
              </a:lnSpc>
            </a:pPr>
            <a:r>
              <a:rPr lang="en-US" altLang="zh-CN" sz="2400" b="1" dirty="0" smtClean="0">
                <a:effectLst>
                  <a:outerShdw blurRad="38100" dist="38100" dir="2700000" algn="tl">
                    <a:srgbClr val="000000">
                      <a:alpha val="43137"/>
                    </a:srgbClr>
                  </a:outerShdw>
                </a:effectLst>
              </a:rPr>
              <a:t>artificial beauty </a:t>
            </a:r>
            <a:endParaRPr lang="en-US" altLang="zh-CN" sz="2400" b="1" dirty="0" smtClean="0">
              <a:effectLst>
                <a:outerShdw blurRad="38100" dist="38100" dir="2700000" algn="tl">
                  <a:srgbClr val="000000">
                    <a:alpha val="43137"/>
                  </a:srgbClr>
                </a:outerShdw>
              </a:effectLst>
            </a:endParaRPr>
          </a:p>
        </p:txBody>
      </p:sp>
      <p:cxnSp>
        <p:nvCxnSpPr>
          <p:cNvPr id="21" name="直接连接符 20"/>
          <p:cNvCxnSpPr/>
          <p:nvPr/>
        </p:nvCxnSpPr>
        <p:spPr>
          <a:xfrm>
            <a:off x="5022230" y="2018701"/>
            <a:ext cx="147533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9873615" y="26606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lide(fromBottom)">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3" grpId="0"/>
      <p:bldP spid="16" grpId="0"/>
      <p:bldP spid="17" grpId="0"/>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9419" y="1379971"/>
            <a:ext cx="5748854" cy="4216652"/>
          </a:xfrm>
          <a:prstGeom prst="rect">
            <a:avLst/>
          </a:prstGeom>
        </p:spPr>
      </p:pic>
      <p:pic>
        <p:nvPicPr>
          <p:cNvPr id="59" name="图片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334" y="1395599"/>
            <a:ext cx="1243877" cy="989316"/>
          </a:xfrm>
          <a:prstGeom prst="rect">
            <a:avLst/>
          </a:prstGeom>
        </p:spPr>
      </p:pic>
      <p:pic>
        <p:nvPicPr>
          <p:cNvPr id="60" name="图片 59"/>
          <p:cNvPicPr>
            <a:picLocks noChangeAspect="1"/>
          </p:cNvPicPr>
          <p:nvPr/>
        </p:nvPicPr>
        <p:blipFill rotWithShape="1">
          <a:blip r:embed="rId4">
            <a:extLst>
              <a:ext uri="{28A0092B-C50C-407E-A947-70E740481C1C}">
                <a14:useLocalDpi xmlns:a14="http://schemas.microsoft.com/office/drawing/2010/main" val="0"/>
              </a:ext>
            </a:extLst>
          </a:blip>
          <a:srcRect l="4126" t="17658" r="1349" b="16129"/>
          <a:stretch>
            <a:fillRect/>
          </a:stretch>
        </p:blipFill>
        <p:spPr>
          <a:xfrm>
            <a:off x="400304" y="911397"/>
            <a:ext cx="1542362" cy="859316"/>
          </a:xfrm>
          <a:prstGeom prst="rect">
            <a:avLst/>
          </a:prstGeom>
        </p:spPr>
      </p:pic>
      <p:sp>
        <p:nvSpPr>
          <p:cNvPr id="580" name="文本框 579"/>
          <p:cNvSpPr txBox="1"/>
          <p:nvPr/>
        </p:nvSpPr>
        <p:spPr>
          <a:xfrm>
            <a:off x="5243846" y="2384915"/>
            <a:ext cx="728821" cy="1862048"/>
          </a:xfrm>
          <a:prstGeom prst="rect">
            <a:avLst/>
          </a:prstGeom>
          <a:noFill/>
        </p:spPr>
        <p:txBody>
          <a:bodyPr wrap="square" rtlCol="0">
            <a:spAutoFit/>
          </a:bodyPr>
          <a:lstStyle/>
          <a:p>
            <a:r>
              <a:rPr lang="zh-CN" altLang="en-US" sz="11500" dirty="0" smtClean="0">
                <a:latin typeface="禹卫书法行书简体" panose="02000603000000000000" pitchFamily="2" charset="-122"/>
                <a:ea typeface="禹卫书法行书简体" panose="02000603000000000000" pitchFamily="2" charset="-122"/>
              </a:rPr>
              <a:t>二</a:t>
            </a:r>
            <a:endParaRPr lang="zh-CN" altLang="en-US" sz="11500" dirty="0">
              <a:latin typeface="禹卫书法行书简体" panose="02000603000000000000" pitchFamily="2" charset="-122"/>
              <a:ea typeface="禹卫书法行书简体" panose="02000603000000000000" pitchFamily="2" charset="-122"/>
            </a:endParaRPr>
          </a:p>
        </p:txBody>
      </p:sp>
      <p:pic>
        <p:nvPicPr>
          <p:cNvPr id="581" name="图片 1"/>
          <p:cNvPicPr>
            <a:picLocks noChangeAspect="1" noChangeArrowheads="1"/>
          </p:cNvPicPr>
          <p:nvPr/>
        </p:nvPicPr>
        <p:blipFill>
          <a:blip r:embed="rId5">
            <a:extLst>
              <a:ext uri="{28A0092B-C50C-407E-A947-70E740481C1C}">
                <a14:useLocalDpi xmlns:a14="http://schemas.microsoft.com/office/drawing/2010/main" val="0"/>
              </a:ext>
            </a:extLst>
          </a:blip>
          <a:srcRect l="-4587"/>
          <a:stretch>
            <a:fillRect/>
          </a:stretch>
        </p:blipFill>
        <p:spPr bwMode="auto">
          <a:xfrm>
            <a:off x="9643913" y="4120974"/>
            <a:ext cx="2697573" cy="273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Espace réservé du contenu 2"/>
          <p:cNvSpPr>
            <a:spLocks noGrp="1"/>
          </p:cNvSpPr>
          <p:nvPr>
            <p:ph idx="4294967295"/>
          </p:nvPr>
        </p:nvSpPr>
        <p:spPr>
          <a:xfrm>
            <a:off x="585365" y="2164437"/>
            <a:ext cx="10972800" cy="2878138"/>
          </a:xfrm>
        </p:spPr>
        <p:txBody>
          <a:bodyPr>
            <a:noAutofit/>
          </a:bodyPr>
          <a:lstStyle/>
          <a:p>
            <a:pPr algn="just">
              <a:lnSpc>
                <a:spcPct val="90000"/>
              </a:lnSpc>
            </a:pPr>
            <a:r>
              <a:rPr lang="fr-CA" altLang="en-US" dirty="0" smtClean="0">
                <a:latin typeface="Times New Roman" panose="02020603050405020304" pitchFamily="18" charset="0"/>
                <a:ea typeface="禹卫书法行书简体" panose="02000603000000000000" pitchFamily="2" charset="-122"/>
                <a:cs typeface="Times New Roman" panose="02020603050405020304" pitchFamily="18" charset="0"/>
                <a:sym typeface="+mn-ea"/>
              </a:rPr>
              <a:t>The Chinese garden, also known as a Chinese classical garden, recreates natural landscapes in miniature. The style has evolved for more than three thousand years</a:t>
            </a:r>
            <a:r>
              <a:rPr lang="zh-CN" altLang="en-US" dirty="0" smtClean="0">
                <a:latin typeface="Times New Roman" panose="02020603050405020304" pitchFamily="18" charset="0"/>
                <a:ea typeface="禹卫书法行书简体" panose="02000603000000000000" pitchFamily="2" charset="-122"/>
                <a:cs typeface="Times New Roman" panose="02020603050405020304" pitchFamily="18" charset="0"/>
                <a:sym typeface="+mn-ea"/>
              </a:rPr>
              <a:t>.</a:t>
            </a:r>
            <a:r>
              <a:rPr lang="fr-CA" altLang="en-US" dirty="0" smtClean="0">
                <a:latin typeface="Times New Roman" panose="02020603050405020304" pitchFamily="18" charset="0"/>
                <a:ea typeface="禹卫书法行书简体" panose="02000603000000000000" pitchFamily="2" charset="-122"/>
                <a:cs typeface="Times New Roman" panose="02020603050405020304" pitchFamily="18" charset="0"/>
                <a:sym typeface="+mn-ea"/>
              </a:rPr>
              <a:t> The classical Chinese garden is enclosed by a wall and has one or more ponds, a rock garden, trees and flowers, and an assortment of halls and pavilions within the garden, connected by winding paths and zig-zag galleries. Chinese garden, and its associated garden culture are expressions of Chinese landscape architecture aesthetics(美学),which is an important part of Chinese culture. We should preserve them and learn the ways of keeping a harmonious relationship between human and nature.</a:t>
            </a:r>
            <a:endParaRPr lang="fr-CA" altLang="en-US" dirty="0" smtClean="0">
              <a:latin typeface="Times New Roman" panose="02020603050405020304" pitchFamily="18" charset="0"/>
              <a:ea typeface="禹卫书法行书简体" panose="02000603000000000000" pitchFamily="2" charset="-122"/>
              <a:cs typeface="Times New Roman" panose="02020603050405020304" pitchFamily="18" charset="0"/>
            </a:endParaRPr>
          </a:p>
          <a:p>
            <a:pPr algn="just">
              <a:lnSpc>
                <a:spcPct val="90000"/>
              </a:lnSpc>
            </a:pPr>
            <a:endParaRPr lang="fr-CA" altLang="en-US" dirty="0" smtClean="0">
              <a:latin typeface="Times New Roman" panose="02020603050405020304" pitchFamily="18" charset="0"/>
              <a:ea typeface="禹卫书法行书简体" panose="02000603000000000000" pitchFamily="2" charset="-122"/>
              <a:cs typeface="Times New Roman" panose="02020603050405020304" pitchFamily="18" charset="0"/>
              <a:sym typeface="+mn-ea"/>
            </a:endParaRPr>
          </a:p>
        </p:txBody>
      </p:sp>
      <p:sp>
        <p:nvSpPr>
          <p:cNvPr id="4" name="矩形 3"/>
          <p:cNvSpPr/>
          <p:nvPr/>
        </p:nvSpPr>
        <p:spPr>
          <a:xfrm>
            <a:off x="2233596" y="786141"/>
            <a:ext cx="4339650" cy="646331"/>
          </a:xfrm>
          <a:prstGeom prst="rect">
            <a:avLst/>
          </a:prstGeom>
        </p:spPr>
        <p:txBody>
          <a:bodyPr wrap="none">
            <a:spAutoFit/>
          </a:bodyPr>
          <a:lstStyle/>
          <a:p>
            <a:r>
              <a:rPr lang="en-US" sz="3600" dirty="0" smtClean="0">
                <a:latin typeface="楷体" panose="02010609060101010101" pitchFamily="49" charset="-122"/>
                <a:ea typeface="楷体" panose="02010609060101010101" pitchFamily="49" charset="-122"/>
                <a:sym typeface="+mn-ea"/>
              </a:rPr>
              <a:t>Brief Introduction</a:t>
            </a:r>
            <a:endParaRPr lang="en-US" sz="3600" dirty="0">
              <a:latin typeface="楷体" panose="02010609060101010101" pitchFamily="49" charset="-122"/>
              <a:ea typeface="楷体" panose="02010609060101010101" pitchFamily="49" charset="-122"/>
            </a:endParaRPr>
          </a:p>
        </p:txBody>
      </p:sp>
      <p:pic>
        <p:nvPicPr>
          <p:cNvPr id="6" name="图片 5"/>
          <p:cNvPicPr>
            <a:picLocks noChangeAspect="1"/>
          </p:cNvPicPr>
          <p:nvPr/>
        </p:nvPicPr>
        <p:blipFill>
          <a:blip r:embed="rId1">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632483" y="592704"/>
            <a:ext cx="1229707" cy="122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936240" y="893020"/>
            <a:ext cx="543739" cy="523220"/>
          </a:xfrm>
          <a:prstGeom prst="rect">
            <a:avLst/>
          </a:prstGeom>
        </p:spPr>
        <p:txBody>
          <a:bodyPr wrap="none">
            <a:spAutoFit/>
          </a:bodyPr>
          <a:lstStyle/>
          <a:p>
            <a:r>
              <a:rPr lang="zh-CN" altLang="en-US" sz="2800" dirty="0" smtClean="0">
                <a:latin typeface="禹卫书法行书简体" panose="02000603000000000000" pitchFamily="2" charset="-122"/>
                <a:ea typeface="禹卫书法行书简体" panose="02000603000000000000" pitchFamily="2" charset="-122"/>
              </a:rPr>
              <a:t>一</a:t>
            </a:r>
            <a:endParaRPr lang="zh-CN" altLang="en-US" sz="2800" dirty="0">
              <a:latin typeface="禹卫书法行书简体" panose="02000603000000000000" pitchFamily="2" charset="-122"/>
              <a:ea typeface="禹卫书法行书简体" panose="02000603000000000000" pitchFamily="2" charset="-122"/>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385" y="550545"/>
            <a:ext cx="6670040"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atin typeface="禹卫书法行书简体" panose="02000603000000000000" pitchFamily="2" charset="-122"/>
                <a:ea typeface="禹卫书法行书简体" panose="02000603000000000000" pitchFamily="2" charset="-122"/>
              </a:rPr>
              <a:t>Palace </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36" name="文本框 35"/>
          <p:cNvSpPr txBox="1">
            <a:spLocks noChangeArrowheads="1"/>
          </p:cNvSpPr>
          <p:nvPr/>
        </p:nvSpPr>
        <p:spPr bwMode="auto">
          <a:xfrm>
            <a:off x="8710548" y="3200327"/>
            <a:ext cx="333216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sz="2400" dirty="0" smtClean="0">
                <a:latin typeface="楷体" panose="02010609060101010101" pitchFamily="49" charset="-122"/>
                <a:ea typeface="楷体" panose="02010609060101010101" pitchFamily="49" charset="-122"/>
              </a:rPr>
              <a:t> </a:t>
            </a:r>
            <a:endParaRPr lang="en-US" sz="2400" dirty="0">
              <a:latin typeface="楷体" panose="02010609060101010101" pitchFamily="49" charset="-122"/>
              <a:ea typeface="楷体" panose="02010609060101010101" pitchFamily="49" charset="-122"/>
            </a:endParaRPr>
          </a:p>
        </p:txBody>
      </p:sp>
      <p:pic>
        <p:nvPicPr>
          <p:cNvPr id="39" name="图片 38"/>
          <p:cNvPicPr>
            <a:picLocks noChangeAspect="1"/>
          </p:cNvPicPr>
          <p:nvPr/>
        </p:nvPicPr>
        <p:blipFill>
          <a:blip r:embed="rId3">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2314968" y="1619260"/>
            <a:ext cx="1229707" cy="122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文本框 39"/>
          <p:cNvSpPr txBox="1">
            <a:spLocks noChangeArrowheads="1"/>
          </p:cNvSpPr>
          <p:nvPr/>
        </p:nvSpPr>
        <p:spPr bwMode="auto">
          <a:xfrm>
            <a:off x="2649720" y="1877693"/>
            <a:ext cx="627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zh-CN" altLang="en-US" sz="3200" dirty="0">
                <a:latin typeface="禹卫书法行书简体" panose="02000603000000000000" pitchFamily="2" charset="-122"/>
                <a:ea typeface="禹卫书法行书简体" panose="02000603000000000000" pitchFamily="2" charset="-122"/>
              </a:rPr>
              <a:t>一</a:t>
            </a:r>
            <a:endParaRPr lang="zh-CN" altLang="en-US" sz="3200" dirty="0">
              <a:latin typeface="禹卫书法行书简体" panose="02000603000000000000" pitchFamily="2" charset="-122"/>
              <a:ea typeface="禹卫书法行书简体" panose="02000603000000000000" pitchFamily="2" charset="-122"/>
            </a:endParaRPr>
          </a:p>
        </p:txBody>
      </p:sp>
      <p:pic>
        <p:nvPicPr>
          <p:cNvPr id="41" name="图片 40"/>
          <p:cNvPicPr>
            <a:picLocks noChangeAspect="1"/>
          </p:cNvPicPr>
          <p:nvPr/>
        </p:nvPicPr>
        <p:blipFill>
          <a:blip r:embed="rId3">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2348835" y="3097323"/>
            <a:ext cx="1229707" cy="12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文本框 41"/>
          <p:cNvSpPr txBox="1">
            <a:spLocks noChangeArrowheads="1"/>
          </p:cNvSpPr>
          <p:nvPr/>
        </p:nvSpPr>
        <p:spPr bwMode="auto">
          <a:xfrm>
            <a:off x="2672298" y="3355756"/>
            <a:ext cx="627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zh-CN" altLang="en-US" sz="3200" dirty="0">
                <a:latin typeface="禹卫书法行书简体" panose="02000603000000000000" pitchFamily="2" charset="-122"/>
                <a:ea typeface="禹卫书法行书简体" panose="02000603000000000000" pitchFamily="2" charset="-122"/>
              </a:rPr>
              <a:t>二</a:t>
            </a:r>
            <a:endParaRPr lang="zh-CN" altLang="en-US" sz="3200" dirty="0">
              <a:latin typeface="禹卫书法行书简体" panose="02000603000000000000" pitchFamily="2" charset="-122"/>
              <a:ea typeface="禹卫书法行书简体" panose="02000603000000000000" pitchFamily="2" charset="-122"/>
            </a:endParaRPr>
          </a:p>
        </p:txBody>
      </p:sp>
      <p:pic>
        <p:nvPicPr>
          <p:cNvPr id="43" name="图片 42"/>
          <p:cNvPicPr>
            <a:picLocks noChangeAspect="1"/>
          </p:cNvPicPr>
          <p:nvPr/>
        </p:nvPicPr>
        <p:blipFill>
          <a:blip r:embed="rId3">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2292390" y="4450829"/>
            <a:ext cx="1229707" cy="122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文本框 43"/>
          <p:cNvSpPr txBox="1">
            <a:spLocks noChangeArrowheads="1"/>
          </p:cNvSpPr>
          <p:nvPr/>
        </p:nvSpPr>
        <p:spPr bwMode="auto">
          <a:xfrm>
            <a:off x="2627143" y="4765706"/>
            <a:ext cx="627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zh-CN" altLang="en-US" sz="3200" dirty="0">
                <a:latin typeface="禹卫书法行书简体" panose="02000603000000000000" pitchFamily="2" charset="-122"/>
                <a:ea typeface="禹卫书法行书简体" panose="02000603000000000000" pitchFamily="2" charset="-122"/>
              </a:rPr>
              <a:t>三</a:t>
            </a:r>
            <a:endParaRPr lang="zh-CN" altLang="en-US" sz="3200" dirty="0">
              <a:latin typeface="禹卫书法行书简体" panose="02000603000000000000" pitchFamily="2" charset="-122"/>
              <a:ea typeface="禹卫书法行书简体" panose="02000603000000000000" pitchFamily="2" charset="-122"/>
            </a:endParaRPr>
          </a:p>
        </p:txBody>
      </p:sp>
      <p:sp>
        <p:nvSpPr>
          <p:cNvPr id="2" name="文本框 1"/>
          <p:cNvSpPr txBox="1"/>
          <p:nvPr/>
        </p:nvSpPr>
        <p:spPr>
          <a:xfrm>
            <a:off x="4081850" y="3432175"/>
            <a:ext cx="4270721" cy="424732"/>
          </a:xfrm>
          <a:prstGeom prst="rect">
            <a:avLst/>
          </a:prstGeom>
          <a:noFill/>
        </p:spPr>
        <p:txBody>
          <a:bodyPr wrap="none" rtlCol="0" anchor="t">
            <a:spAutoFit/>
          </a:bodyPr>
          <a:lstStyle/>
          <a:p>
            <a:pPr algn="just">
              <a:lnSpc>
                <a:spcPct val="90000"/>
              </a:lnSpc>
            </a:pPr>
            <a:r>
              <a:rPr lang="en-US" altLang="zh-CN" sz="2400" dirty="0" smtClean="0">
                <a:latin typeface="Times New Roman" panose="02020603050405020304" pitchFamily="18" charset="0"/>
                <a:cs typeface="Times New Roman" panose="02020603050405020304" pitchFamily="18" charset="0"/>
              </a:rPr>
              <a:t>General characteristics of palace</a:t>
            </a:r>
            <a:endParaRPr lang="en-US" altLang="zh-CN" sz="2400" dirty="0" smtClean="0">
              <a:latin typeface="Times New Roman" panose="02020603050405020304" pitchFamily="18" charset="0"/>
              <a:cs typeface="Times New Roman" panose="02020603050405020304" pitchFamily="18" charset="0"/>
            </a:endParaRPr>
          </a:p>
        </p:txBody>
      </p:sp>
      <p:sp>
        <p:nvSpPr>
          <p:cNvPr id="18" name="矩形 17"/>
          <p:cNvSpPr/>
          <p:nvPr/>
        </p:nvSpPr>
        <p:spPr>
          <a:xfrm>
            <a:off x="4170918" y="4960245"/>
            <a:ext cx="5402441" cy="461665"/>
          </a:xfrm>
          <a:prstGeom prst="rect">
            <a:avLst/>
          </a:prstGeom>
        </p:spPr>
        <p:txBody>
          <a:bodyPr wrap="none">
            <a:spAutoFit/>
          </a:bodyPr>
          <a:lstStyle/>
          <a:p>
            <a:r>
              <a:rPr lang="en-US" altLang="zh-CN" sz="2400" dirty="0" smtClean="0">
                <a:latin typeface="Times New Roman" panose="02020603050405020304" pitchFamily="18" charset="0"/>
                <a:cs typeface="Times New Roman" panose="02020603050405020304" pitchFamily="18" charset="0"/>
              </a:rPr>
              <a:t>Model for Chinese Palace: Forbidden City</a:t>
            </a:r>
            <a:endParaRPr lang="zh-CN" altLang="en-US" sz="2400" dirty="0" smtClean="0">
              <a:latin typeface="Times New Roman" panose="02020603050405020304" pitchFamily="18" charset="0"/>
              <a:cs typeface="Times New Roman" panose="02020603050405020304" pitchFamily="18" charset="0"/>
            </a:endParaRPr>
          </a:p>
        </p:txBody>
      </p:sp>
      <p:sp>
        <p:nvSpPr>
          <p:cNvPr id="19" name="矩形 18"/>
          <p:cNvSpPr/>
          <p:nvPr/>
        </p:nvSpPr>
        <p:spPr>
          <a:xfrm>
            <a:off x="4058196" y="1934823"/>
            <a:ext cx="2395207" cy="461665"/>
          </a:xfrm>
          <a:prstGeom prst="rect">
            <a:avLst/>
          </a:prstGeom>
        </p:spPr>
        <p:txBody>
          <a:bodyPr wrap="none">
            <a:spAutoFit/>
          </a:bodyPr>
          <a:lstStyle/>
          <a:p>
            <a:r>
              <a:rPr lang="zh-CN" altLang="zh-CN" sz="2400" dirty="0" smtClean="0">
                <a:latin typeface="Times New Roman" panose="02020603050405020304" pitchFamily="18" charset="0"/>
                <a:cs typeface="Times New Roman" panose="02020603050405020304" pitchFamily="18" charset="0"/>
              </a:rPr>
              <a:t>Brief introduction</a:t>
            </a:r>
            <a:endParaRPr lang="en-US" altLang="zh-CN"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zh-CN" altLang="zh-CN" sz="2800" dirty="0" smtClean="0">
                <a:solidFill>
                  <a:srgbClr val="401427"/>
                </a:solidFill>
                <a:latin typeface="Comic Sans MS" panose="030F0702030302020204" pitchFamily="66" charset="0"/>
              </a:rPr>
              <a:t>Brief introduction</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7" name="矩形 6"/>
          <p:cNvSpPr/>
          <p:nvPr/>
        </p:nvSpPr>
        <p:spPr>
          <a:xfrm>
            <a:off x="1682045" y="1425981"/>
            <a:ext cx="8624710" cy="1569660"/>
          </a:xfrm>
          <a:prstGeom prst="rect">
            <a:avLst/>
          </a:prstGeom>
        </p:spPr>
        <p:txBody>
          <a:bodyPr wrap="square">
            <a:spAutoFit/>
          </a:bodyPr>
          <a:lstStyle/>
          <a:p>
            <a:pPr algn="just"/>
            <a:r>
              <a:rPr lang="zh-CN" altLang="zh-CN" sz="2400" dirty="0" smtClean="0">
                <a:latin typeface="Times New Roman" panose="02020603050405020304" pitchFamily="18" charset="0"/>
                <a:cs typeface="Times New Roman" panose="02020603050405020304" pitchFamily="18" charset="0"/>
              </a:rPr>
              <a:t>A </a:t>
            </a:r>
            <a:r>
              <a:rPr lang="zh-CN" altLang="zh-CN" sz="2400" dirty="0" smtClean="0">
                <a:solidFill>
                  <a:srgbClr val="FF0000"/>
                </a:solidFill>
                <a:latin typeface="Times New Roman" panose="02020603050405020304" pitchFamily="18" charset="0"/>
                <a:cs typeface="Times New Roman" panose="02020603050405020304" pitchFamily="18" charset="0"/>
              </a:rPr>
              <a:t>palace</a:t>
            </a:r>
            <a:r>
              <a:rPr lang="zh-CN" altLang="zh-CN" sz="2400" dirty="0" smtClean="0">
                <a:latin typeface="Times New Roman" panose="02020603050405020304" pitchFamily="18" charset="0"/>
                <a:cs typeface="Times New Roman" panose="02020603050405020304" pitchFamily="18" charset="0"/>
              </a:rPr>
              <a:t> is a grand residence, especially a royal residence or the home of a head of state or some other high-ranking dignitary.</a:t>
            </a:r>
            <a:endParaRPr lang="zh-CN" altLang="zh-CN" sz="2400" dirty="0" smtClean="0">
              <a:latin typeface="Times New Roman" panose="02020603050405020304" pitchFamily="18" charset="0"/>
              <a:cs typeface="Times New Roman" panose="02020603050405020304" pitchFamily="18" charset="0"/>
            </a:endParaRPr>
          </a:p>
          <a:p>
            <a:pPr algn="just"/>
            <a:r>
              <a:rPr lang="zh-CN" altLang="zh-CN" sz="2400" dirty="0" smtClean="0">
                <a:latin typeface="Times New Roman" panose="02020603050405020304" pitchFamily="18" charset="0"/>
                <a:cs typeface="Times New Roman" panose="02020603050405020304" pitchFamily="18" charset="0"/>
              </a:rPr>
              <a:t>The palace is the highest,most luxurious and valuable architectural type in ancient China.   </a:t>
            </a:r>
            <a:endParaRPr lang="zh-CN" altLang="zh-CN" sz="240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8" name="Picture 2" descr="9f2f070828381f303a7cff8aa9014c086e06f0a8"/>
          <p:cNvPicPr>
            <a:picLocks noChangeAspect="1" noChangeArrowheads="1"/>
          </p:cNvPicPr>
          <p:nvPr/>
        </p:nvPicPr>
        <p:blipFill>
          <a:blip r:embed="rId3"/>
          <a:srcRect/>
          <a:stretch>
            <a:fillRect/>
          </a:stretch>
        </p:blipFill>
        <p:spPr>
          <a:xfrm>
            <a:off x="780344" y="3262136"/>
            <a:ext cx="4785078" cy="3381375"/>
          </a:xfrm>
          <a:prstGeom prst="rect">
            <a:avLst/>
          </a:prstGeom>
          <a:noFill/>
        </p:spPr>
      </p:pic>
      <p:pic>
        <p:nvPicPr>
          <p:cNvPr id="9" name="Picture 5" descr="4767812_165336493148_2"/>
          <p:cNvPicPr>
            <a:picLocks noChangeAspect="1" noChangeArrowheads="1"/>
          </p:cNvPicPr>
          <p:nvPr/>
        </p:nvPicPr>
        <p:blipFill>
          <a:blip r:embed="rId4"/>
          <a:srcRect/>
          <a:stretch>
            <a:fillRect/>
          </a:stretch>
        </p:blipFill>
        <p:spPr>
          <a:xfrm>
            <a:off x="6439605" y="3331181"/>
            <a:ext cx="4883151" cy="325655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to="" calcmode="lin" valueType="num">
                                      <p:cBhvr>
                                        <p:cTn id="12" dur="1" fill="hold"/>
                                        <p:tgtEl>
                                          <p:spTgt spid="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048"/>
          <p:cNvPicPr>
            <a:picLocks noChangeAspect="1" noChangeArrowheads="1"/>
          </p:cNvPicPr>
          <p:nvPr/>
        </p:nvPicPr>
        <p:blipFill>
          <a:blip r:embed="rId1"/>
          <a:srcRect/>
          <a:stretch>
            <a:fillRect/>
          </a:stretch>
        </p:blipFill>
        <p:spPr>
          <a:xfrm>
            <a:off x="6403793" y="251706"/>
            <a:ext cx="5364162" cy="6354763"/>
          </a:xfrm>
          <a:prstGeom prst="rect">
            <a:avLst/>
          </a:prstGeom>
          <a:noFill/>
        </p:spPr>
      </p:pic>
      <p:pic>
        <p:nvPicPr>
          <p:cNvPr id="59" name="图片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3">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solidFill>
                  <a:srgbClr val="401427"/>
                </a:solidFill>
                <a:latin typeface="Comic Sans MS" panose="030F0702030302020204" pitchFamily="66" charset="0"/>
              </a:rPr>
              <a:t>Chinese Palace </a:t>
            </a:r>
            <a:endParaRPr lang="en-US" altLang="zh-CN" sz="2800" dirty="0">
              <a:solidFill>
                <a:srgbClr val="401427"/>
              </a:solidFill>
              <a:latin typeface="Comic Sans MS" panose="030F0702030302020204" pitchFamily="66" charset="0"/>
            </a:endParaRPr>
          </a:p>
        </p:txBody>
      </p:sp>
      <p:sp>
        <p:nvSpPr>
          <p:cNvPr id="7" name="矩形 6"/>
          <p:cNvSpPr/>
          <p:nvPr/>
        </p:nvSpPr>
        <p:spPr>
          <a:xfrm>
            <a:off x="812799" y="1652331"/>
            <a:ext cx="9516533" cy="3726180"/>
          </a:xfrm>
          <a:prstGeom prst="rect">
            <a:avLst/>
          </a:prstGeom>
        </p:spPr>
        <p:txBody>
          <a:bodyPr wrap="square">
            <a:spAutoFit/>
          </a:bodyPr>
          <a:lstStyle/>
          <a:p>
            <a:pPr algn="just">
              <a:lnSpc>
                <a:spcPct val="90000"/>
              </a:lnSpc>
            </a:pPr>
            <a:r>
              <a:rPr lang="en-US" altLang="zh-CN" sz="2400" dirty="0" smtClean="0">
                <a:latin typeface="Times New Roman" panose="02020603050405020304" pitchFamily="18" charset="0"/>
                <a:cs typeface="Times New Roman" panose="02020603050405020304" pitchFamily="18" charset="0"/>
              </a:rPr>
              <a:t>1. General characteristics of palace:</a:t>
            </a:r>
            <a:endParaRPr lang="en-US" altLang="zh-CN" sz="2400" dirty="0" smtClean="0">
              <a:latin typeface="Times New Roman" panose="02020603050405020304" pitchFamily="18" charset="0"/>
              <a:cs typeface="Times New Roman" panose="02020603050405020304" pitchFamily="18" charset="0"/>
            </a:endParaRPr>
          </a:p>
          <a:p>
            <a:pPr algn="just">
              <a:lnSpc>
                <a:spcPct val="90000"/>
              </a:lnSpc>
            </a:pPr>
            <a:endParaRPr lang="en-US" altLang="zh-CN" sz="2400" dirty="0" smtClean="0">
              <a:latin typeface="Times New Roman" panose="02020603050405020304" pitchFamily="18" charset="0"/>
              <a:cs typeface="Times New Roman" panose="02020603050405020304" pitchFamily="18" charset="0"/>
            </a:endParaRPr>
          </a:p>
          <a:p>
            <a:pPr algn="just">
              <a:lnSpc>
                <a:spcPct val="90000"/>
              </a:lnSpc>
            </a:pPr>
            <a:r>
              <a:rPr lang="zh-CN" altLang="zh-CN" sz="2400" dirty="0" smtClean="0">
                <a:latin typeface="Times New Roman" panose="02020603050405020304" pitchFamily="18" charset="0"/>
                <a:cs typeface="Times New Roman" panose="02020603050405020304" pitchFamily="18" charset="0"/>
              </a:rPr>
              <a:t>Chinese palace is designed in regular </a:t>
            </a:r>
            <a:endParaRPr lang="en-US" altLang="zh-CN" sz="2400" dirty="0" smtClean="0">
              <a:latin typeface="Times New Roman" panose="02020603050405020304" pitchFamily="18" charset="0"/>
              <a:cs typeface="Times New Roman" panose="02020603050405020304" pitchFamily="18" charset="0"/>
            </a:endParaRPr>
          </a:p>
          <a:p>
            <a:pPr algn="just">
              <a:lnSpc>
                <a:spcPct val="90000"/>
              </a:lnSpc>
            </a:pPr>
            <a:r>
              <a:rPr lang="en-US" altLang="zh-CN" sz="2400" dirty="0" smtClean="0">
                <a:latin typeface="Times New Roman" panose="02020603050405020304" pitchFamily="18" charset="0"/>
                <a:cs typeface="Times New Roman" panose="02020603050405020304" pitchFamily="18" charset="0"/>
              </a:rPr>
              <a:t>s</a:t>
            </a:r>
            <a:r>
              <a:rPr lang="zh-CN" altLang="zh-CN" sz="2400" dirty="0" smtClean="0">
                <a:latin typeface="Times New Roman" panose="02020603050405020304" pitchFamily="18" charset="0"/>
                <a:cs typeface="Times New Roman" panose="02020603050405020304" pitchFamily="18" charset="0"/>
              </a:rPr>
              <a:t>quare grids and arranged in formal </a:t>
            </a:r>
            <a:endParaRPr lang="en-US" altLang="zh-CN" sz="2400" dirty="0" smtClean="0">
              <a:latin typeface="Times New Roman" panose="02020603050405020304" pitchFamily="18" charset="0"/>
              <a:cs typeface="Times New Roman" panose="02020603050405020304" pitchFamily="18" charset="0"/>
            </a:endParaRPr>
          </a:p>
          <a:p>
            <a:pPr algn="just">
              <a:lnSpc>
                <a:spcPct val="90000"/>
              </a:lnSpc>
            </a:pPr>
            <a:r>
              <a:rPr lang="zh-CN" altLang="zh-CN" sz="2400" dirty="0" smtClean="0">
                <a:latin typeface="Times New Roman" panose="02020603050405020304" pitchFamily="18" charset="0"/>
                <a:cs typeface="Times New Roman" panose="02020603050405020304" pitchFamily="18" charset="0"/>
              </a:rPr>
              <a:t>layout, consisted of main buildings </a:t>
            </a:r>
            <a:endParaRPr lang="en-US" altLang="zh-CN" sz="2400" dirty="0" smtClean="0">
              <a:latin typeface="Times New Roman" panose="02020603050405020304" pitchFamily="18" charset="0"/>
              <a:cs typeface="Times New Roman" panose="02020603050405020304" pitchFamily="18" charset="0"/>
            </a:endParaRPr>
          </a:p>
          <a:p>
            <a:pPr algn="just">
              <a:lnSpc>
                <a:spcPct val="90000"/>
              </a:lnSpc>
            </a:pPr>
            <a:r>
              <a:rPr lang="zh-CN" altLang="zh-CN" sz="2400" dirty="0" smtClean="0">
                <a:latin typeface="Times New Roman" panose="02020603050405020304" pitchFamily="18" charset="0"/>
                <a:cs typeface="Times New Roman" panose="02020603050405020304" pitchFamily="18" charset="0"/>
              </a:rPr>
              <a:t>and numbers of pavilions enclosed </a:t>
            </a:r>
            <a:endParaRPr lang="en-US" altLang="zh-CN" sz="2400" dirty="0" smtClean="0">
              <a:latin typeface="Times New Roman" panose="02020603050405020304" pitchFamily="18" charset="0"/>
              <a:cs typeface="Times New Roman" panose="02020603050405020304" pitchFamily="18" charset="0"/>
            </a:endParaRPr>
          </a:p>
          <a:p>
            <a:pPr algn="just">
              <a:lnSpc>
                <a:spcPct val="90000"/>
              </a:lnSpc>
            </a:pPr>
            <a:r>
              <a:rPr lang="zh-CN" altLang="zh-CN" sz="2400" dirty="0" smtClean="0">
                <a:latin typeface="Times New Roman" panose="02020603050405020304" pitchFamily="18" charset="0"/>
                <a:cs typeface="Times New Roman" panose="02020603050405020304" pitchFamily="18" charset="0"/>
              </a:rPr>
              <a:t>within walls. Unlike massive single </a:t>
            </a:r>
            <a:endParaRPr lang="en-US" altLang="zh-CN" sz="2400" dirty="0" smtClean="0">
              <a:latin typeface="Times New Roman" panose="02020603050405020304" pitchFamily="18" charset="0"/>
              <a:cs typeface="Times New Roman" panose="02020603050405020304" pitchFamily="18" charset="0"/>
            </a:endParaRPr>
          </a:p>
          <a:p>
            <a:pPr algn="just">
              <a:lnSpc>
                <a:spcPct val="90000"/>
              </a:lnSpc>
            </a:pPr>
            <a:r>
              <a:rPr lang="zh-CN" altLang="zh-CN" sz="2400" dirty="0" smtClean="0">
                <a:latin typeface="Times New Roman" panose="02020603050405020304" pitchFamily="18" charset="0"/>
                <a:cs typeface="Times New Roman" panose="02020603050405020304" pitchFamily="18" charset="0"/>
              </a:rPr>
              <a:t>structured European palace or castle, </a:t>
            </a:r>
            <a:endParaRPr lang="en-US" altLang="zh-CN" sz="2400" dirty="0" smtClean="0">
              <a:latin typeface="Times New Roman" panose="02020603050405020304" pitchFamily="18" charset="0"/>
              <a:cs typeface="Times New Roman" panose="02020603050405020304" pitchFamily="18" charset="0"/>
            </a:endParaRPr>
          </a:p>
          <a:p>
            <a:pPr algn="just">
              <a:lnSpc>
                <a:spcPct val="90000"/>
              </a:lnSpc>
            </a:pPr>
            <a:r>
              <a:rPr lang="zh-CN" altLang="zh-CN" sz="2400" dirty="0" smtClean="0">
                <a:latin typeface="Times New Roman" panose="02020603050405020304" pitchFamily="18" charset="0"/>
                <a:cs typeface="Times New Roman" panose="02020603050405020304" pitchFamily="18" charset="0"/>
              </a:rPr>
              <a:t>Chinese palace is a multitude</a:t>
            </a:r>
            <a:r>
              <a:rPr lang="en-US" altLang="zh-CN" sz="2400" dirty="0" smtClean="0">
                <a:latin typeface="Times New Roman" panose="02020603050405020304" pitchFamily="18" charset="0"/>
                <a:cs typeface="Times New Roman" panose="02020603050405020304" pitchFamily="18" charset="0"/>
              </a:rPr>
              <a:t> </a:t>
            </a:r>
            <a:r>
              <a:rPr lang="zh-CN" altLang="zh-CN" sz="2400" dirty="0" smtClean="0">
                <a:latin typeface="Times New Roman" panose="02020603050405020304" pitchFamily="18" charset="0"/>
                <a:cs typeface="Times New Roman" panose="02020603050405020304" pitchFamily="18" charset="0"/>
              </a:rPr>
              <a:t>of complexes </a:t>
            </a:r>
            <a:endParaRPr lang="en-US" altLang="zh-CN" sz="2400" dirty="0" smtClean="0">
              <a:latin typeface="Times New Roman" panose="02020603050405020304" pitchFamily="18" charset="0"/>
              <a:cs typeface="Times New Roman" panose="02020603050405020304" pitchFamily="18" charset="0"/>
            </a:endParaRPr>
          </a:p>
          <a:p>
            <a:pPr algn="just">
              <a:lnSpc>
                <a:spcPct val="90000"/>
              </a:lnSpc>
            </a:pPr>
            <a:r>
              <a:rPr lang="zh-CN" altLang="zh-CN" sz="2400" dirty="0" smtClean="0">
                <a:latin typeface="Times New Roman" panose="02020603050405020304" pitchFamily="18" charset="0"/>
                <a:cs typeface="Times New Roman" panose="02020603050405020304" pitchFamily="18" charset="0"/>
              </a:rPr>
              <a:t>contains several large and smaller structures </a:t>
            </a:r>
            <a:endParaRPr lang="en-US" altLang="zh-CN" sz="2400" dirty="0" smtClean="0">
              <a:latin typeface="Times New Roman" panose="02020603050405020304" pitchFamily="18" charset="0"/>
              <a:cs typeface="Times New Roman" panose="02020603050405020304" pitchFamily="18" charset="0"/>
            </a:endParaRPr>
          </a:p>
          <a:p>
            <a:pPr algn="just">
              <a:lnSpc>
                <a:spcPct val="90000"/>
              </a:lnSpc>
            </a:pPr>
            <a:r>
              <a:rPr lang="zh-CN" altLang="zh-CN" sz="2400" dirty="0" smtClean="0">
                <a:latin typeface="Times New Roman" panose="02020603050405020304" pitchFamily="18" charset="0"/>
                <a:cs typeface="Times New Roman" panose="02020603050405020304" pitchFamily="18" charset="0"/>
              </a:rPr>
              <a:t>with parks and courtyards.</a:t>
            </a:r>
            <a:endParaRPr lang="zh-CN" altLang="zh-CN"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1265"/>
          <p:cNvSpPr>
            <a:spLocks noGrp="1"/>
          </p:cNvSpPr>
          <p:nvPr>
            <p:ph type="title"/>
          </p:nvPr>
        </p:nvSpPr>
        <p:spPr>
          <a:xfrm>
            <a:off x="1524000" y="476250"/>
            <a:ext cx="2376488" cy="1143000"/>
          </a:xfrm>
        </p:spPr>
        <p:txBody>
          <a:bodyPr anchor="ctr">
            <a:normAutofit fontScale="90000"/>
          </a:bodyPr>
          <a:lstStyle/>
          <a:p>
            <a:r>
              <a:rPr lang="en-US" altLang="zh-CN" sz="3600">
                <a:solidFill>
                  <a:schemeClr val="tx1"/>
                </a:solidFill>
                <a:latin typeface="Comic Sans MS" panose="030F0702030302020204" pitchFamily="66" charset="0"/>
                <a:ea typeface="楷体" panose="02010609060101010101" pitchFamily="49" charset="-122"/>
              </a:rPr>
              <a:t>Epang Palace</a:t>
            </a:r>
            <a:br>
              <a:rPr lang="en-US" altLang="zh-CN" sz="3600">
                <a:solidFill>
                  <a:schemeClr val="tx1"/>
                </a:solidFill>
                <a:ea typeface="楷体" panose="02010609060101010101" pitchFamily="49" charset="-122"/>
              </a:rPr>
            </a:br>
            <a:r>
              <a:rPr lang="zh-CN" altLang="en-US" sz="4000">
                <a:solidFill>
                  <a:schemeClr val="tx1"/>
                </a:solidFill>
                <a:ea typeface="楷体" panose="02010609060101010101" pitchFamily="49" charset="-122"/>
              </a:rPr>
              <a:t>阿房宫</a:t>
            </a:r>
            <a:endParaRPr lang="zh-CN" altLang="en-US" sz="4000">
              <a:solidFill>
                <a:schemeClr val="tx1"/>
              </a:solidFill>
              <a:ea typeface="楷体" panose="02010609060101010101" pitchFamily="49" charset="-122"/>
            </a:endParaRPr>
          </a:p>
        </p:txBody>
      </p:sp>
      <p:sp>
        <p:nvSpPr>
          <p:cNvPr id="11267" name="文本占位符 11266"/>
          <p:cNvSpPr>
            <a:spLocks noGrp="1"/>
          </p:cNvSpPr>
          <p:nvPr>
            <p:ph type="body" sz="half" idx="1"/>
          </p:nvPr>
        </p:nvSpPr>
        <p:spPr>
          <a:xfrm>
            <a:off x="3719513" y="260350"/>
            <a:ext cx="6480175" cy="1557338"/>
          </a:xfrm>
        </p:spPr>
        <p:txBody>
          <a:bodyPr/>
          <a:lstStyle/>
          <a:p>
            <a:pPr algn="just"/>
            <a:r>
              <a:rPr lang="en-US" altLang="zh-CN" sz="2400" kern="1200">
                <a:latin typeface="Times New Roman" panose="02020603050405020304" pitchFamily="18" charset="0"/>
              </a:rPr>
              <a:t>It was a palace complex of Qin Shihuang, the first emperor of China. Construction of the palace began in 212 BC and was never completed.</a:t>
            </a:r>
            <a:endParaRPr lang="en-US" altLang="zh-CN" sz="2400" kern="1200">
              <a:latin typeface="Times New Roman" panose="02020603050405020304" pitchFamily="18" charset="0"/>
            </a:endParaRPr>
          </a:p>
        </p:txBody>
      </p:sp>
      <p:pic>
        <p:nvPicPr>
          <p:cNvPr id="11268" name="内容占位符 11267" descr="d1160924ab18972b418973e0e6cd7b899f510fb30f241254"/>
          <p:cNvPicPr>
            <a:picLocks noGrp="1" noChangeAspect="1"/>
          </p:cNvPicPr>
          <p:nvPr>
            <p:ph sz="half" idx="2"/>
          </p:nvPr>
        </p:nvPicPr>
        <p:blipFill>
          <a:blip r:embed="rId1"/>
          <a:stretch>
            <a:fillRect/>
          </a:stretch>
        </p:blipFill>
        <p:spPr>
          <a:xfrm>
            <a:off x="1774825" y="1892300"/>
            <a:ext cx="8642350" cy="4849813"/>
          </a:xfrm>
        </p:spPr>
      </p:pic>
    </p:spTree>
  </p:cSld>
  <p:clrMapOvr>
    <a:masterClrMapping/>
  </p:clrMapOvr>
  <p:transition spd="med">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内容占位符 12289" descr="9e3df8dcd100baa101ef81d44710b912c9fcc3cec2fd0ea2"/>
          <p:cNvPicPr>
            <a:picLocks noGrp="1" noChangeAspect="1"/>
          </p:cNvPicPr>
          <p:nvPr>
            <p:ph sz="half" idx="1"/>
          </p:nvPr>
        </p:nvPicPr>
        <p:blipFill>
          <a:blip r:embed="rId1"/>
          <a:stretch>
            <a:fillRect/>
          </a:stretch>
        </p:blipFill>
        <p:spPr>
          <a:xfrm>
            <a:off x="1668145" y="2391410"/>
            <a:ext cx="8470900" cy="4214495"/>
          </a:xfrm>
        </p:spPr>
      </p:pic>
      <p:sp>
        <p:nvSpPr>
          <p:cNvPr id="12291" name="标题 12290"/>
          <p:cNvSpPr>
            <a:spLocks noGrp="1"/>
          </p:cNvSpPr>
          <p:nvPr>
            <p:ph type="title"/>
          </p:nvPr>
        </p:nvSpPr>
        <p:spPr>
          <a:xfrm>
            <a:off x="8174355" y="795655"/>
            <a:ext cx="2530475" cy="1143000"/>
          </a:xfrm>
        </p:spPr>
        <p:txBody>
          <a:bodyPr anchor="ctr">
            <a:normAutofit fontScale="90000"/>
          </a:bodyPr>
          <a:lstStyle/>
          <a:p>
            <a:r>
              <a:rPr lang="en-US" altLang="zh-CN" sz="3600">
                <a:solidFill>
                  <a:srgbClr val="FF0000"/>
                </a:solidFill>
                <a:latin typeface="Comic Sans MS" panose="030F0702030302020204" pitchFamily="66" charset="0"/>
                <a:ea typeface="楷体" panose="02010609060101010101" pitchFamily="49" charset="-122"/>
              </a:rPr>
              <a:t>Daming Palace</a:t>
            </a:r>
            <a:br>
              <a:rPr lang="en-US" altLang="zh-CN" sz="3600">
                <a:solidFill>
                  <a:srgbClr val="FF0000"/>
                </a:solidFill>
                <a:latin typeface="Comic Sans MS" panose="030F0702030302020204" pitchFamily="66" charset="0"/>
                <a:ea typeface="楷体" panose="02010609060101010101" pitchFamily="49" charset="-122"/>
              </a:rPr>
            </a:br>
            <a:r>
              <a:rPr lang="zh-CN" altLang="en-US" sz="4000">
                <a:solidFill>
                  <a:srgbClr val="FF0000"/>
                </a:solidFill>
                <a:ea typeface="楷体" panose="02010609060101010101" pitchFamily="49" charset="-122"/>
              </a:rPr>
              <a:t>大明宫</a:t>
            </a:r>
            <a:endParaRPr lang="zh-CN" altLang="en-US" sz="4000">
              <a:solidFill>
                <a:srgbClr val="FF0000"/>
              </a:solidFill>
              <a:ea typeface="楷体" panose="02010609060101010101" pitchFamily="49" charset="-122"/>
            </a:endParaRPr>
          </a:p>
        </p:txBody>
      </p:sp>
      <p:sp>
        <p:nvSpPr>
          <p:cNvPr id="12292" name="文本占位符 12291"/>
          <p:cNvSpPr>
            <a:spLocks noGrp="1"/>
          </p:cNvSpPr>
          <p:nvPr>
            <p:ph type="body" sz="half" idx="2"/>
          </p:nvPr>
        </p:nvSpPr>
        <p:spPr>
          <a:xfrm>
            <a:off x="1668145" y="692150"/>
            <a:ext cx="6227763" cy="1943100"/>
          </a:xfrm>
        </p:spPr>
        <p:txBody>
          <a:bodyPr>
            <a:normAutofit fontScale="97500" lnSpcReduction="10000"/>
          </a:bodyPr>
          <a:lstStyle/>
          <a:p>
            <a:pPr algn="just">
              <a:lnSpc>
                <a:spcPct val="90000"/>
              </a:lnSpc>
            </a:pPr>
            <a:r>
              <a:rPr lang="en-US" altLang="zh-CN" sz="2400" kern="1200">
                <a:latin typeface="Times New Roman" panose="02020603050405020304" pitchFamily="18" charset="0"/>
              </a:rPr>
              <a:t>It was the imperial palace complex of the Tang Dynasty, located in its capital Chang'an. It served as the royal residence of the Tang emperors for more than 220 years.The end of the Tang Dynasty, the entire palace was destroyed in the war.</a:t>
            </a:r>
            <a:endParaRPr lang="en-US" altLang="zh-CN" sz="2400" kern="1200">
              <a:latin typeface="Times New Roman" panose="02020603050405020304" pitchFamily="18" charset="0"/>
            </a:endParaRPr>
          </a:p>
        </p:txBody>
      </p:sp>
    </p:spTree>
  </p:cSld>
  <p:clrMapOvr>
    <a:masterClrMapping/>
  </p:clrMapOvr>
  <p:transition spd="med">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本占位符 13313"/>
          <p:cNvSpPr>
            <a:spLocks noGrp="1"/>
          </p:cNvSpPr>
          <p:nvPr>
            <p:ph type="body"/>
          </p:nvPr>
        </p:nvSpPr>
        <p:spPr>
          <a:xfrm>
            <a:off x="1632903" y="401955"/>
            <a:ext cx="8229600" cy="2881313"/>
          </a:xfrm>
        </p:spPr>
        <p:txBody>
          <a:bodyPr/>
          <a:lstStyle/>
          <a:p>
            <a:pPr lvl="0" algn="just"/>
            <a:r>
              <a:rPr lang="en-US" altLang="zh-CN" sz="2400">
                <a:latin typeface="Times New Roman" panose="02020603050405020304" pitchFamily="18" charset="0"/>
              </a:rPr>
              <a:t>The finest example of Chinese palace is the </a:t>
            </a:r>
            <a:r>
              <a:rPr lang="en-US" altLang="zh-CN" sz="2400">
                <a:latin typeface="Times New Roman" panose="02020603050405020304" pitchFamily="18" charset="0"/>
                <a:hlinkClick r:id="rId1" tooltip="Forbidden City"/>
              </a:rPr>
              <a:t>Forbidden City</a:t>
            </a:r>
            <a:r>
              <a:rPr lang="en-US" altLang="zh-CN" sz="2400">
                <a:latin typeface="Times New Roman" panose="02020603050405020304" pitchFamily="18" charset="0"/>
              </a:rPr>
              <a:t>, the imperial palace of Chinese empire from the Ming Dynasty to the end of the Qing Dynasty. It is largest palace complex in the world and located in the middle of Beijing, China. The palace complex exemplifies traditional Chinese palatial architecture.</a:t>
            </a:r>
            <a:endParaRPr lang="en-US" altLang="zh-CN" sz="2400">
              <a:latin typeface="Times New Roman" panose="02020603050405020304" pitchFamily="18" charset="0"/>
            </a:endParaRPr>
          </a:p>
        </p:txBody>
      </p:sp>
      <p:pic>
        <p:nvPicPr>
          <p:cNvPr id="13315" name="内容占位符 13314" descr="3004079_164553533958_2"/>
          <p:cNvPicPr>
            <a:picLocks noGrp="1" noChangeAspect="1"/>
          </p:cNvPicPr>
          <p:nvPr>
            <p:ph sz="half" idx="1"/>
          </p:nvPr>
        </p:nvPicPr>
        <p:blipFill>
          <a:blip r:embed="rId2"/>
          <a:stretch>
            <a:fillRect/>
          </a:stretch>
        </p:blipFill>
        <p:spPr>
          <a:xfrm rot="21172048">
            <a:off x="1662113" y="3325813"/>
            <a:ext cx="4362450" cy="3343275"/>
          </a:xfrm>
        </p:spPr>
      </p:pic>
      <p:pic>
        <p:nvPicPr>
          <p:cNvPr id="13316" name="内容占位符 13315" descr="6854365_072704152000_2"/>
          <p:cNvPicPr>
            <a:picLocks noGrp="1" noChangeAspect="1"/>
          </p:cNvPicPr>
          <p:nvPr>
            <p:ph sz="half" idx="2"/>
          </p:nvPr>
        </p:nvPicPr>
        <p:blipFill>
          <a:blip r:embed="rId3"/>
          <a:stretch>
            <a:fillRect/>
          </a:stretch>
        </p:blipFill>
        <p:spPr>
          <a:xfrm rot="570862">
            <a:off x="6015038" y="3200400"/>
            <a:ext cx="4468812" cy="3354388"/>
          </a:xfr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p:cTn id="7" dur="1" fill="hold"/>
                                        <p:tgtEl>
                                          <p:spTgt spid="13315"/>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p:cTn id="12" dur="1" fill="hold"/>
                                        <p:tgtEl>
                                          <p:spTgt spid="1331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solidFill>
                  <a:srgbClr val="401427"/>
                </a:solidFill>
                <a:latin typeface="Comic Sans MS" panose="030F0702030302020204" pitchFamily="66" charset="0"/>
              </a:rPr>
              <a:t>Chinese Palace </a:t>
            </a:r>
            <a:endParaRPr lang="en-US" altLang="zh-CN" sz="2800" dirty="0">
              <a:solidFill>
                <a:srgbClr val="401427"/>
              </a:solidFill>
              <a:latin typeface="Comic Sans MS" panose="030F0702030302020204" pitchFamily="66" charset="0"/>
            </a:endParaRPr>
          </a:p>
        </p:txBody>
      </p:sp>
      <p:sp>
        <p:nvSpPr>
          <p:cNvPr id="10" name="TextBox 9"/>
          <p:cNvSpPr txBox="1"/>
          <p:nvPr/>
        </p:nvSpPr>
        <p:spPr>
          <a:xfrm>
            <a:off x="1938020" y="1461770"/>
            <a:ext cx="7103110" cy="457200"/>
          </a:xfrm>
          <a:prstGeom prst="rect">
            <a:avLst/>
          </a:prstGeom>
          <a:noFill/>
        </p:spPr>
        <p:txBody>
          <a:bodyPr wrap="square" rtlCol="0">
            <a:spAutoFit/>
          </a:bodyPr>
          <a:lstStyle/>
          <a:p>
            <a:pPr algn="ctr"/>
            <a:r>
              <a:rPr lang="en-US" altLang="zh-CN" sz="2400" dirty="0" smtClean="0">
                <a:latin typeface="Times New Roman" panose="02020603050405020304" pitchFamily="18" charset="0"/>
                <a:cs typeface="Times New Roman" panose="02020603050405020304" pitchFamily="18" charset="0"/>
              </a:rPr>
              <a:t>2. Model for Chinese Palace</a:t>
            </a:r>
            <a:r>
              <a:rPr lang="zh-CN" altLang="en-US" sz="2400" dirty="0" smtClean="0">
                <a:latin typeface="Times New Roman" panose="02020603050405020304" pitchFamily="18" charset="0"/>
                <a:cs typeface="Times New Roman" panose="02020603050405020304" pitchFamily="18" charset="0"/>
              </a:rPr>
              <a:t>：</a:t>
            </a:r>
            <a:r>
              <a:rPr lang="en-US" altLang="zh-CN" sz="2400" dirty="0" smtClean="0">
                <a:latin typeface="Times New Roman" panose="02020603050405020304" pitchFamily="18" charset="0"/>
                <a:cs typeface="Times New Roman" panose="02020603050405020304" pitchFamily="18" charset="0"/>
              </a:rPr>
              <a:t>Forbidden City  </a:t>
            </a:r>
            <a:r>
              <a:rPr lang="zh-CN" altLang="en-US" sz="2400" dirty="0" smtClean="0">
                <a:latin typeface="Times New Roman" panose="02020603050405020304" pitchFamily="18" charset="0"/>
                <a:cs typeface="Times New Roman" panose="02020603050405020304" pitchFamily="18" charset="0"/>
              </a:rPr>
              <a:t>紫禁城</a:t>
            </a:r>
            <a:endParaRPr lang="zh-CN" altLang="en-US" sz="2400" dirty="0">
              <a:latin typeface="Times New Roman" panose="02020603050405020304" pitchFamily="18" charset="0"/>
              <a:cs typeface="Times New Roman" panose="02020603050405020304" pitchFamily="18" charset="0"/>
            </a:endParaRPr>
          </a:p>
        </p:txBody>
      </p:sp>
      <p:pic>
        <p:nvPicPr>
          <p:cNvPr id="51202" name="Picture 2" descr="航拍天安门紫禁城全景"/>
          <p:cNvPicPr>
            <a:picLocks noChangeAspect="1" noChangeArrowheads="1"/>
          </p:cNvPicPr>
          <p:nvPr/>
        </p:nvPicPr>
        <p:blipFill>
          <a:blip r:embed="rId3"/>
          <a:srcRect/>
          <a:stretch>
            <a:fillRect/>
          </a:stretch>
        </p:blipFill>
        <p:spPr bwMode="auto">
          <a:xfrm>
            <a:off x="1307042" y="2159353"/>
            <a:ext cx="9753600" cy="401955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solidFill>
                  <a:srgbClr val="401427"/>
                </a:solidFill>
                <a:latin typeface="Comic Sans MS" panose="030F0702030302020204" pitchFamily="66" charset="0"/>
              </a:rPr>
              <a:t>Chinese Palace </a:t>
            </a:r>
            <a:endParaRPr lang="en-US" altLang="zh-CN" sz="2800" dirty="0">
              <a:solidFill>
                <a:srgbClr val="401427"/>
              </a:solidFill>
              <a:latin typeface="Comic Sans MS" panose="030F0702030302020204" pitchFamily="66" charset="0"/>
            </a:endParaRPr>
          </a:p>
        </p:txBody>
      </p:sp>
      <p:sp>
        <p:nvSpPr>
          <p:cNvPr id="13" name="TextBox 12"/>
          <p:cNvSpPr txBox="1"/>
          <p:nvPr/>
        </p:nvSpPr>
        <p:spPr>
          <a:xfrm>
            <a:off x="372532" y="1827932"/>
            <a:ext cx="5813779" cy="228600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3. The design concept of the Forbidden City:</a:t>
            </a:r>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            </a:t>
            </a:r>
            <a:endParaRPr lang="en-US" altLang="zh-CN" sz="2400" dirty="0" smtClean="0">
              <a:latin typeface="Times New Roman" panose="02020603050405020304" pitchFamily="18" charset="0"/>
              <a:cs typeface="Times New Roman" panose="02020603050405020304" pitchFamily="18" charset="0"/>
            </a:endParaRPr>
          </a:p>
          <a:p>
            <a:pPr marL="457200" indent="-457200"/>
            <a:r>
              <a:rPr lang="en-US" altLang="zh-CN" sz="2400" dirty="0" smtClean="0">
                <a:latin typeface="Times New Roman" panose="02020603050405020304" pitchFamily="18" charset="0"/>
                <a:cs typeface="Times New Roman" panose="02020603050405020304" pitchFamily="18" charset="0"/>
              </a:rPr>
              <a:t>(1) Axial Symmetry</a:t>
            </a:r>
            <a:endParaRPr lang="en-US" altLang="zh-CN" sz="2400" dirty="0" smtClean="0">
              <a:latin typeface="Times New Roman" panose="02020603050405020304" pitchFamily="18" charset="0"/>
              <a:cs typeface="Times New Roman" panose="02020603050405020304" pitchFamily="18" charset="0"/>
            </a:endParaRPr>
          </a:p>
          <a:p>
            <a:pPr marL="457200" indent="-457200"/>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(2) Holding Court in the front and sleeping in the rear</a:t>
            </a:r>
            <a:endParaRPr lang="zh-CN" altLang="en-US" sz="2400" dirty="0">
              <a:latin typeface="Times New Roman" panose="02020603050405020304" pitchFamily="18" charset="0"/>
              <a:cs typeface="Times New Roman" panose="02020603050405020304" pitchFamily="18" charset="0"/>
            </a:endParaRPr>
          </a:p>
        </p:txBody>
      </p:sp>
      <p:pic>
        <p:nvPicPr>
          <p:cNvPr id="30722" name="Picture 2" descr="故宫平面图"/>
          <p:cNvPicPr>
            <a:picLocks noChangeAspect="1" noChangeArrowheads="1"/>
          </p:cNvPicPr>
          <p:nvPr/>
        </p:nvPicPr>
        <p:blipFill>
          <a:blip r:embed="rId3"/>
          <a:srcRect/>
          <a:stretch>
            <a:fillRect/>
          </a:stretch>
        </p:blipFill>
        <p:spPr bwMode="auto">
          <a:xfrm>
            <a:off x="6646685" y="164569"/>
            <a:ext cx="4822825" cy="633783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solidFill>
                  <a:srgbClr val="401427"/>
                </a:solidFill>
                <a:latin typeface="Comic Sans MS" panose="030F0702030302020204" pitchFamily="66" charset="0"/>
              </a:rPr>
              <a:t>Chinese Palace </a:t>
            </a:r>
            <a:endParaRPr lang="en-US" altLang="zh-CN" sz="2800" dirty="0">
              <a:solidFill>
                <a:srgbClr val="401427"/>
              </a:solidFill>
              <a:latin typeface="Comic Sans MS" panose="030F0702030302020204" pitchFamily="66" charset="0"/>
            </a:endParaRPr>
          </a:p>
        </p:txBody>
      </p:sp>
      <p:sp>
        <p:nvSpPr>
          <p:cNvPr id="10" name="TextBox 9"/>
          <p:cNvSpPr txBox="1"/>
          <p:nvPr/>
        </p:nvSpPr>
        <p:spPr>
          <a:xfrm>
            <a:off x="1365955" y="1399823"/>
            <a:ext cx="5271912" cy="82296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4. The layout of the Forbidden City:</a:t>
            </a:r>
            <a:endParaRPr lang="en-US" altLang="zh-CN" sz="2400" dirty="0" smtClean="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pic>
        <p:nvPicPr>
          <p:cNvPr id="13" name="Picture 2" descr="航拍天安门紫禁城全景"/>
          <p:cNvPicPr>
            <a:picLocks noChangeAspect="1" noChangeArrowheads="1"/>
          </p:cNvPicPr>
          <p:nvPr/>
        </p:nvPicPr>
        <p:blipFill>
          <a:blip r:embed="rId3"/>
          <a:srcRect/>
          <a:stretch>
            <a:fillRect/>
          </a:stretch>
        </p:blipFill>
        <p:spPr bwMode="auto">
          <a:xfrm>
            <a:off x="1228019" y="2204508"/>
            <a:ext cx="9753600" cy="401955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solidFill>
                  <a:srgbClr val="401427"/>
                </a:solidFill>
                <a:latin typeface="Comic Sans MS" panose="030F0702030302020204" pitchFamily="66" charset="0"/>
              </a:rPr>
              <a:t>Chinese Palace </a:t>
            </a:r>
            <a:endParaRPr lang="en-US" altLang="zh-CN" sz="2800" dirty="0">
              <a:solidFill>
                <a:srgbClr val="401427"/>
              </a:solidFill>
              <a:latin typeface="Comic Sans MS" panose="030F0702030302020204" pitchFamily="66" charset="0"/>
            </a:endParaRPr>
          </a:p>
        </p:txBody>
      </p:sp>
      <p:sp>
        <p:nvSpPr>
          <p:cNvPr id="10" name="TextBox 9"/>
          <p:cNvSpPr txBox="1"/>
          <p:nvPr/>
        </p:nvSpPr>
        <p:spPr>
          <a:xfrm>
            <a:off x="1365954" y="1399823"/>
            <a:ext cx="7270045" cy="830997"/>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4. The Meridian Gate of the Forbidden City:</a:t>
            </a:r>
            <a:endParaRPr lang="en-US" altLang="zh-CN" sz="2400" dirty="0" smtClean="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5290" y="2319020"/>
            <a:ext cx="5262880" cy="3771265"/>
          </a:xfrm>
          <a:prstGeom prst="rect">
            <a:avLst/>
          </a:prstGeom>
        </p:spPr>
      </p:pic>
      <p:pic>
        <p:nvPicPr>
          <p:cNvPr id="5" name="图片 4"/>
          <p:cNvPicPr>
            <a:picLocks noChangeAspect="1"/>
          </p:cNvPicPr>
          <p:nvPr/>
        </p:nvPicPr>
        <p:blipFill>
          <a:blip r:embed="rId4"/>
          <a:stretch>
            <a:fillRect/>
          </a:stretch>
        </p:blipFill>
        <p:spPr>
          <a:xfrm>
            <a:off x="6353175" y="2319020"/>
            <a:ext cx="5314315" cy="3771265"/>
          </a:xfrm>
          <a:prstGeom prst="rect">
            <a:avLst/>
          </a:prstGeom>
        </p:spPr>
      </p:pic>
      <p:sp>
        <p:nvSpPr>
          <p:cNvPr id="74754" name="AutoShape 2" descr="http://img5.imgtn.bdimg.com/it/u=1112322939,2440210328&amp;fm=15&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74756" name="AutoShape 4" descr="http://img5.imgtn.bdimg.com/it/u=1112322939,2440210328&amp;fm=15&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74758" name="AutoShape 6" descr="http://img5.imgtn.bdimg.com/it/u=1112322939,2440210328&amp;fm=15&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74760" name="AutoShape 8" descr="http://img5.imgtn.bdimg.com/it/u=1112322939,2440210328&amp;fm=15&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74762" name="AutoShape 10" descr="http://img5.imgtn.bdimg.com/it/u=1112322939,2440210328&amp;fm=15&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74764" name="AutoShape 12" descr="http://img5.imgtn.bdimg.com/it/u=1112322939,2440210328&amp;fm=15&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74766" name="AutoShape 14" descr="http://img5.imgtn.bdimg.com/it/u=1112322939,2440210328&amp;fm=15&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74768" name="AutoShape 16" descr="http://img5.imgtn.bdimg.com/it/u=1112322939,2440210328&amp;fm=15&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74770" name="AutoShape 18" descr="http://img5.imgtn.bdimg.com/it/u=1112322939,2440210328&amp;fm=15&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74772" name="AutoShape 20" descr="http://img5.imgtn.bdimg.com/it/u=1112322939,2440210328&amp;fm=15&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74774" name="AutoShape 22" descr="http://img5.imgtn.bdimg.com/it/u=1112322939,2440210328&amp;fm=15&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74776" name="AutoShape 24" descr="http://img5.imgtn.bdimg.com/it/u=1112322939,2440210328&amp;fm=15&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pic>
        <p:nvPicPr>
          <p:cNvPr id="74778" name="Picture 26" descr="http://pic24.nipic.com/20121017/2188743_215323619000_2.jpg"/>
          <p:cNvPicPr>
            <a:picLocks noChangeAspect="1" noChangeArrowheads="1"/>
          </p:cNvPicPr>
          <p:nvPr/>
        </p:nvPicPr>
        <p:blipFill>
          <a:blip r:embed="rId5"/>
          <a:srcRect b="3245"/>
          <a:stretch>
            <a:fillRect/>
          </a:stretch>
        </p:blipFill>
        <p:spPr bwMode="auto">
          <a:xfrm>
            <a:off x="6344356" y="2314222"/>
            <a:ext cx="5383576" cy="377049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4778"/>
                                        </p:tgtEl>
                                        <p:attrNameLst>
                                          <p:attrName>style.visibility</p:attrName>
                                        </p:attrNameLst>
                                      </p:cBhvr>
                                      <p:to>
                                        <p:strVal val="visible"/>
                                      </p:to>
                                    </p:set>
                                    <p:animEffect transition="in" filter="blinds(horizontal)">
                                      <p:cBhvr>
                                        <p:cTn id="12" dur="500"/>
                                        <p:tgtEl>
                                          <p:spTgt spid="74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86709" y="412234"/>
            <a:ext cx="3383280" cy="518160"/>
          </a:xfrm>
          <a:prstGeom prst="rect">
            <a:avLst/>
          </a:prstGeom>
        </p:spPr>
        <p:txBody>
          <a:bodyPr wrap="none">
            <a:spAutoFit/>
          </a:bodyPr>
          <a:lstStyle/>
          <a:p>
            <a:pPr algn="ctr" eaLnBrk="0" fontAlgn="auto" hangingPunct="0">
              <a:spcBef>
                <a:spcPts val="0"/>
              </a:spcBef>
              <a:spcAft>
                <a:spcPts val="0"/>
              </a:spcAft>
              <a:defRPr/>
            </a:pPr>
            <a:r>
              <a:rPr lang="en-US" altLang="zh-CN" sz="2800" dirty="0" smtClean="0">
                <a:ln w="18415" cmpd="sng">
                  <a:solidFill>
                    <a:schemeClr val="tx1"/>
                  </a:solidFill>
                  <a:prstDash val="solid"/>
                </a:ln>
                <a:latin typeface="微软雅黑" panose="020B0503020204020204" pitchFamily="34" charset="-122"/>
                <a:ea typeface="微软雅黑" panose="020B0503020204020204" pitchFamily="34" charset="-122"/>
              </a:rPr>
              <a:t>the Classification</a:t>
            </a:r>
            <a:endParaRPr lang="zh-CN" altLang="zh-CN" sz="2800" dirty="0">
              <a:ln w="18415" cmpd="sng">
                <a:solidFill>
                  <a:schemeClr val="tx1"/>
                </a:solidFill>
                <a:prstDash val="solid"/>
              </a:ln>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2013903" y="929958"/>
            <a:ext cx="2928937" cy="1587"/>
          </a:xfrm>
          <a:prstGeom prst="line">
            <a:avLst/>
          </a:prstGeom>
          <a:ln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5"/>
          <p:cNvSpPr>
            <a:spLocks noChangeArrowheads="1"/>
          </p:cNvSpPr>
          <p:nvPr/>
        </p:nvSpPr>
        <p:spPr bwMode="auto">
          <a:xfrm>
            <a:off x="2825750" y="2609205"/>
            <a:ext cx="5309870" cy="518160"/>
          </a:xfrm>
          <a:prstGeom prst="rect">
            <a:avLst/>
          </a:prstGeom>
          <a:noFill/>
          <a:ln w="9525">
            <a:noFill/>
            <a:miter lim="800000"/>
          </a:ln>
        </p:spPr>
        <p:txBody>
          <a:bodyPr wrap="none" anchor="ctr">
            <a:spAutoFit/>
          </a:bodyPr>
          <a:lstStyle/>
          <a:p>
            <a:pPr>
              <a:defRPr/>
            </a:pPr>
            <a:r>
              <a:rPr lang="en-US" altLang="zh-CN" sz="2800" b="1" dirty="0">
                <a:solidFill>
                  <a:srgbClr val="0070C0"/>
                </a:solidFill>
                <a:latin typeface="+mn-lt"/>
              </a:rPr>
              <a:t>Private Gardens</a:t>
            </a:r>
            <a:r>
              <a:rPr lang="zh-CN" altLang="en-US" sz="2800" b="1" dirty="0">
                <a:solidFill>
                  <a:srgbClr val="0070C0"/>
                </a:solidFill>
                <a:latin typeface="+mn-lt"/>
              </a:rPr>
              <a:t> （私家园林）</a:t>
            </a:r>
            <a:r>
              <a:rPr lang="en-US" altLang="zh-CN" sz="2000" dirty="0"/>
              <a:t> </a:t>
            </a:r>
            <a:endParaRPr lang="en-US" altLang="zh-CN" sz="2000" dirty="0"/>
          </a:p>
        </p:txBody>
      </p:sp>
      <p:sp>
        <p:nvSpPr>
          <p:cNvPr id="6" name="Rectangle 6"/>
          <p:cNvSpPr>
            <a:spLocks noChangeArrowheads="1"/>
          </p:cNvSpPr>
          <p:nvPr/>
        </p:nvSpPr>
        <p:spPr bwMode="auto">
          <a:xfrm>
            <a:off x="2774950" y="1700213"/>
            <a:ext cx="5793740" cy="518160"/>
          </a:xfrm>
          <a:prstGeom prst="rect">
            <a:avLst/>
          </a:prstGeom>
          <a:noFill/>
          <a:ln w="9525">
            <a:noFill/>
            <a:miter lim="800000"/>
          </a:ln>
        </p:spPr>
        <p:txBody>
          <a:bodyPr wrap="none">
            <a:spAutoFit/>
          </a:bodyPr>
          <a:lstStyle/>
          <a:p>
            <a:pPr>
              <a:defRPr/>
            </a:pPr>
            <a:r>
              <a:rPr lang="en-US" altLang="zh-CN" sz="2800" b="1" dirty="0">
                <a:solidFill>
                  <a:srgbClr val="0070C0"/>
                </a:solidFill>
                <a:latin typeface="+mn-lt"/>
              </a:rPr>
              <a:t>Imperial Gardens  </a:t>
            </a:r>
            <a:r>
              <a:rPr lang="zh-CN" altLang="en-US" sz="2800" b="1" dirty="0">
                <a:solidFill>
                  <a:srgbClr val="0070C0"/>
                </a:solidFill>
                <a:latin typeface="+mn-lt"/>
              </a:rPr>
              <a:t>（皇家园林）</a:t>
            </a:r>
            <a:r>
              <a:rPr lang="zh-CN" altLang="en-US" sz="2000" dirty="0">
                <a:latin typeface="+mn-lt"/>
                <a:ea typeface="华文行楷" panose="02010800040101010101" pitchFamily="2" charset="-122"/>
              </a:rPr>
              <a:t>）</a:t>
            </a:r>
            <a:endParaRPr lang="zh-CN" altLang="en-US" sz="2000" dirty="0">
              <a:latin typeface="+mn-lt"/>
              <a:ea typeface="华文行楷" panose="02010800040101010101" pitchFamily="2" charset="-122"/>
            </a:endParaRPr>
          </a:p>
        </p:txBody>
      </p:sp>
      <p:sp>
        <p:nvSpPr>
          <p:cNvPr id="7" name="AutoShape 7"/>
          <p:cNvSpPr/>
          <p:nvPr/>
        </p:nvSpPr>
        <p:spPr bwMode="auto">
          <a:xfrm>
            <a:off x="2184400" y="1843088"/>
            <a:ext cx="358775" cy="2944812"/>
          </a:xfrm>
          <a:prstGeom prst="leftBrace">
            <a:avLst>
              <a:gd name="adj1" fmla="val 140376"/>
              <a:gd name="adj2" fmla="val 48162"/>
            </a:avLst>
          </a:prstGeom>
          <a:noFill/>
          <a:ln w="9525">
            <a:solidFill>
              <a:schemeClr val="tx1"/>
            </a:solidFill>
            <a:round/>
          </a:ln>
        </p:spPr>
        <p:txBody>
          <a:bodyPr wrap="none" anchor="ctr"/>
          <a:lstStyle/>
          <a:p>
            <a:pPr>
              <a:defRPr/>
            </a:pPr>
            <a:endParaRPr lang="zh-CN" altLang="en-US">
              <a:latin typeface="+mn-lt"/>
            </a:endParaRPr>
          </a:p>
        </p:txBody>
      </p:sp>
      <p:sp>
        <p:nvSpPr>
          <p:cNvPr id="11" name="Rectangle 14"/>
          <p:cNvSpPr>
            <a:spLocks noChangeArrowheads="1"/>
          </p:cNvSpPr>
          <p:nvPr/>
        </p:nvSpPr>
        <p:spPr bwMode="auto">
          <a:xfrm>
            <a:off x="2838450" y="3547418"/>
            <a:ext cx="6381750" cy="518160"/>
          </a:xfrm>
          <a:prstGeom prst="rect">
            <a:avLst/>
          </a:prstGeom>
          <a:noFill/>
          <a:ln w="9525">
            <a:noFill/>
            <a:miter lim="800000"/>
          </a:ln>
        </p:spPr>
        <p:txBody>
          <a:bodyPr wrap="none" anchor="ctr">
            <a:spAutoFit/>
          </a:bodyPr>
          <a:lstStyle/>
          <a:p>
            <a:pPr>
              <a:defRPr/>
            </a:pPr>
            <a:r>
              <a:rPr lang="en-US" altLang="zh-CN" sz="2800" b="1" dirty="0">
                <a:solidFill>
                  <a:srgbClr val="0070C0"/>
                </a:solidFill>
                <a:latin typeface="+mn-lt"/>
              </a:rPr>
              <a:t>Landscape </a:t>
            </a:r>
            <a:r>
              <a:rPr lang="en-US" altLang="zh-CN" sz="2800" b="1" dirty="0" smtClean="0">
                <a:solidFill>
                  <a:srgbClr val="0070C0"/>
                </a:solidFill>
                <a:latin typeface="+mn-lt"/>
              </a:rPr>
              <a:t>Gardens </a:t>
            </a:r>
            <a:r>
              <a:rPr lang="zh-CN" altLang="en-US" sz="2800" b="1" dirty="0" smtClean="0">
                <a:solidFill>
                  <a:srgbClr val="0070C0"/>
                </a:solidFill>
                <a:latin typeface="+mn-lt"/>
              </a:rPr>
              <a:t>（风景名胜园林）</a:t>
            </a:r>
            <a:r>
              <a:rPr lang="en-US" altLang="zh-CN" sz="2000" dirty="0">
                <a:latin typeface="+mn-lt"/>
              </a:rPr>
              <a:t> </a:t>
            </a:r>
            <a:endParaRPr lang="en-US" altLang="zh-CN" sz="2000" dirty="0">
              <a:latin typeface="+mn-lt"/>
            </a:endParaRPr>
          </a:p>
        </p:txBody>
      </p:sp>
      <p:sp>
        <p:nvSpPr>
          <p:cNvPr id="14" name="Rectangle 19"/>
          <p:cNvSpPr>
            <a:spLocks noChangeArrowheads="1"/>
          </p:cNvSpPr>
          <p:nvPr/>
        </p:nvSpPr>
        <p:spPr bwMode="auto">
          <a:xfrm>
            <a:off x="2889250" y="4441180"/>
            <a:ext cx="4826000" cy="518160"/>
          </a:xfrm>
          <a:prstGeom prst="rect">
            <a:avLst/>
          </a:prstGeom>
          <a:noFill/>
          <a:ln w="9525">
            <a:noFill/>
            <a:miter lim="800000"/>
          </a:ln>
        </p:spPr>
        <p:txBody>
          <a:bodyPr wrap="none" anchor="ctr">
            <a:spAutoFit/>
          </a:bodyPr>
          <a:lstStyle/>
          <a:p>
            <a:pPr>
              <a:defRPr/>
            </a:pPr>
            <a:r>
              <a:rPr lang="en-US" altLang="zh-CN" sz="2800" b="1" dirty="0">
                <a:solidFill>
                  <a:srgbClr val="0070C0"/>
                </a:solidFill>
                <a:latin typeface="+mn-lt"/>
              </a:rPr>
              <a:t>Temple </a:t>
            </a:r>
            <a:r>
              <a:rPr lang="en-US" altLang="zh-CN" sz="2800" b="1" dirty="0" smtClean="0">
                <a:solidFill>
                  <a:srgbClr val="0070C0"/>
                </a:solidFill>
                <a:latin typeface="+mn-lt"/>
              </a:rPr>
              <a:t>Gardens</a:t>
            </a:r>
            <a:r>
              <a:rPr lang="zh-CN" altLang="en-US" sz="2800" b="1" dirty="0" smtClean="0">
                <a:solidFill>
                  <a:srgbClr val="0070C0"/>
                </a:solidFill>
                <a:latin typeface="+mn-lt"/>
              </a:rPr>
              <a:t>（寺庙园林）</a:t>
            </a:r>
            <a:endParaRPr lang="zh-CN" altLang="en-US" sz="2800" b="1" dirty="0" smtClean="0">
              <a:solidFill>
                <a:srgbClr val="0070C0"/>
              </a:solidFill>
              <a:latin typeface="+mn-lt"/>
            </a:endParaRPr>
          </a:p>
        </p:txBody>
      </p:sp>
      <p:pic>
        <p:nvPicPr>
          <p:cNvPr id="41" name="图片 40"/>
          <p:cNvPicPr>
            <a:picLocks noChangeAspect="1"/>
          </p:cNvPicPr>
          <p:nvPr/>
        </p:nvPicPr>
        <p:blipFill>
          <a:blip r:embed="rId1">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407075" y="316588"/>
            <a:ext cx="1229707" cy="12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753110" y="671830"/>
            <a:ext cx="538480" cy="518160"/>
          </a:xfrm>
          <a:prstGeom prst="rect">
            <a:avLst/>
          </a:prstGeom>
          <a:noFill/>
        </p:spPr>
        <p:txBody>
          <a:bodyPr wrap="none" rtlCol="0" anchor="t">
            <a:spAutoFit/>
          </a:bodyPr>
          <a:lstStyle/>
          <a:p>
            <a:r>
              <a:rPr lang="zh-CN" altLang="en-US" sz="2800" dirty="0">
                <a:latin typeface="禹卫书法行书简体" panose="02000603000000000000" pitchFamily="2" charset="-122"/>
                <a:ea typeface="禹卫书法行书简体" panose="02000603000000000000" pitchFamily="2" charset="-122"/>
                <a:sym typeface="+mn-ea"/>
              </a:rPr>
              <a:t>二</a:t>
            </a:r>
            <a:endParaRPr lang="zh-CN" altLang="en-US" sz="2800" dirty="0">
              <a:latin typeface="禹卫书法行书简体" panose="02000603000000000000" pitchFamily="2" charset="-122"/>
              <a:ea typeface="禹卫书法行书简体" panose="02000603000000000000" pitchFamily="2" charset="-122"/>
              <a:sym typeface="+mn-ea"/>
            </a:endParaRPr>
          </a:p>
        </p:txBody>
      </p:sp>
      <p:sp>
        <p:nvSpPr>
          <p:cNvPr id="8" name="文本框 7"/>
          <p:cNvSpPr txBox="1"/>
          <p:nvPr/>
        </p:nvSpPr>
        <p:spPr>
          <a:xfrm>
            <a:off x="9220200" y="412115"/>
            <a:ext cx="2300605" cy="365760"/>
          </a:xfrm>
          <a:prstGeom prst="rect">
            <a:avLst/>
          </a:prstGeom>
          <a:noFill/>
        </p:spPr>
        <p:txBody>
          <a:bodyPr wrap="none" rtlCol="0" anchor="t">
            <a:spAutoFit/>
          </a:bodyPr>
          <a:lstStyle/>
          <a:p>
            <a:r>
              <a:rPr lang="en-US" altLang="zh-CN" i="1" dirty="0" smtClean="0">
                <a:latin typeface="Monotype Corsiva" panose="03010101010201010101" charset="0"/>
                <a:ea typeface="DotumChe" panose="020B0609000101010101" charset="-127"/>
                <a:sym typeface="+mn-ea"/>
              </a:rPr>
              <a:t>Chinese Classical Gardens </a:t>
            </a:r>
            <a:endParaRPr lang="zh-CN" alt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solidFill>
                  <a:srgbClr val="401427"/>
                </a:solidFill>
                <a:latin typeface="Comic Sans MS" panose="030F0702030302020204" pitchFamily="66" charset="0"/>
              </a:rPr>
              <a:t>Chinese Palace </a:t>
            </a:r>
            <a:endParaRPr lang="en-US" altLang="zh-CN" sz="2800" dirty="0">
              <a:solidFill>
                <a:srgbClr val="401427"/>
              </a:solidFill>
              <a:latin typeface="Comic Sans MS" panose="030F0702030302020204" pitchFamily="66" charset="0"/>
            </a:endParaRPr>
          </a:p>
        </p:txBody>
      </p:sp>
      <p:sp>
        <p:nvSpPr>
          <p:cNvPr id="10" name="TextBox 9"/>
          <p:cNvSpPr txBox="1"/>
          <p:nvPr/>
        </p:nvSpPr>
        <p:spPr>
          <a:xfrm>
            <a:off x="1198245" y="1014095"/>
            <a:ext cx="10289540" cy="1737360"/>
          </a:xfrm>
          <a:prstGeom prst="rect">
            <a:avLst/>
          </a:prstGeom>
          <a:noFill/>
        </p:spPr>
        <p:txBody>
          <a:bodyPr wrap="square" rtlCol="0">
            <a:spAutoFit/>
          </a:bodyPr>
          <a:lstStyle/>
          <a:p>
            <a:pPr lvl="0" algn="just">
              <a:lnSpc>
                <a:spcPct val="150000"/>
              </a:lnSpc>
              <a:spcBef>
                <a:spcPct val="50000"/>
              </a:spcBef>
            </a:pPr>
            <a:r>
              <a:rPr lang="en-US" altLang="zh-CN" sz="2400" dirty="0">
                <a:latin typeface="Times New Roman" panose="02020603050405020304" pitchFamily="18" charset="0"/>
                <a:ea typeface="宋体" panose="02010600030101010101" pitchFamily="2" charset="-122"/>
                <a:sym typeface="+mn-ea"/>
              </a:rPr>
              <a:t>Since nine is the largest odd number under ten, it was regarded as the extremely lucky number. For this reason, the number “nine” or its multiples</a:t>
            </a:r>
            <a:r>
              <a:rPr lang="zh-CN" altLang="en-US" sz="2400" b="1" dirty="0">
                <a:latin typeface="Times New Roman" panose="02020603050405020304" pitchFamily="18" charset="0"/>
                <a:ea typeface="宋体" panose="02010600030101010101" pitchFamily="2" charset="-122"/>
                <a:sym typeface="+mn-ea"/>
              </a:rPr>
              <a:t>（倍数）</a:t>
            </a:r>
            <a:r>
              <a:rPr lang="en-US" altLang="zh-CN" sz="2400" dirty="0">
                <a:latin typeface="Times New Roman" panose="02020603050405020304" pitchFamily="18" charset="0"/>
                <a:ea typeface="宋体" panose="02010600030101010101" pitchFamily="2" charset="-122"/>
                <a:sym typeface="+mn-ea"/>
              </a:rPr>
              <a:t>is often employed in palace structures and designs. </a:t>
            </a:r>
            <a:endParaRPr lang="zh-CN" altLang="en-US" sz="2400"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3"/>
          <a:stretch>
            <a:fillRect/>
          </a:stretch>
        </p:blipFill>
        <p:spPr>
          <a:xfrm>
            <a:off x="6563995" y="2854960"/>
            <a:ext cx="5438775" cy="3822700"/>
          </a:xfrm>
          <a:prstGeom prst="rect">
            <a:avLst/>
          </a:prstGeom>
        </p:spPr>
      </p:pic>
      <p:pic>
        <p:nvPicPr>
          <p:cNvPr id="3" name="图片 2"/>
          <p:cNvPicPr>
            <a:picLocks noChangeAspect="1"/>
          </p:cNvPicPr>
          <p:nvPr/>
        </p:nvPicPr>
        <p:blipFill>
          <a:blip r:embed="rId4"/>
          <a:stretch>
            <a:fillRect/>
          </a:stretch>
        </p:blipFill>
        <p:spPr>
          <a:xfrm>
            <a:off x="245745" y="2854960"/>
            <a:ext cx="5660390" cy="38220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solidFill>
                  <a:srgbClr val="401427"/>
                </a:solidFill>
                <a:latin typeface="Comic Sans MS" panose="030F0702030302020204" pitchFamily="66" charset="0"/>
              </a:rPr>
              <a:t>Chinese Palace </a:t>
            </a:r>
            <a:endParaRPr lang="en-US" altLang="zh-CN" sz="2800" dirty="0">
              <a:solidFill>
                <a:srgbClr val="401427"/>
              </a:solidFill>
              <a:latin typeface="Comic Sans MS" panose="030F0702030302020204" pitchFamily="66" charset="0"/>
            </a:endParaRPr>
          </a:p>
        </p:txBody>
      </p:sp>
      <p:sp>
        <p:nvSpPr>
          <p:cNvPr id="10" name="TextBox 9"/>
          <p:cNvSpPr txBox="1"/>
          <p:nvPr/>
        </p:nvSpPr>
        <p:spPr>
          <a:xfrm>
            <a:off x="1365955" y="1399823"/>
            <a:ext cx="5271912" cy="45720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5. The Hall of Supreme Harmony:</a:t>
            </a:r>
            <a:endParaRPr lang="zh-CN" altLang="en-US" sz="2400" dirty="0">
              <a:latin typeface="Times New Roman" panose="02020603050405020304" pitchFamily="18" charset="0"/>
              <a:cs typeface="Times New Roman" panose="02020603050405020304" pitchFamily="18" charset="0"/>
            </a:endParaRPr>
          </a:p>
        </p:txBody>
      </p:sp>
      <p:pic>
        <p:nvPicPr>
          <p:cNvPr id="46082" name="Picture 2" descr="故宫太和殿"/>
          <p:cNvPicPr>
            <a:picLocks noChangeAspect="1" noChangeArrowheads="1"/>
          </p:cNvPicPr>
          <p:nvPr/>
        </p:nvPicPr>
        <p:blipFill>
          <a:blip r:embed="rId3"/>
          <a:srcRect t="5366" b="4899"/>
          <a:stretch>
            <a:fillRect/>
          </a:stretch>
        </p:blipFill>
        <p:spPr bwMode="auto">
          <a:xfrm>
            <a:off x="839878" y="2191348"/>
            <a:ext cx="5749560" cy="3611575"/>
          </a:xfrm>
          <a:prstGeom prst="rect">
            <a:avLst/>
          </a:prstGeom>
          <a:noFill/>
        </p:spPr>
      </p:pic>
      <p:pic>
        <p:nvPicPr>
          <p:cNvPr id="46084" name="Picture 4" descr="故宫太和殿屋顶"/>
          <p:cNvPicPr>
            <a:picLocks noChangeAspect="1" noChangeArrowheads="1"/>
          </p:cNvPicPr>
          <p:nvPr/>
        </p:nvPicPr>
        <p:blipFill>
          <a:blip r:embed="rId4"/>
          <a:srcRect t="5084" b="4899"/>
          <a:stretch>
            <a:fillRect/>
          </a:stretch>
        </p:blipFill>
        <p:spPr bwMode="auto">
          <a:xfrm>
            <a:off x="2168288" y="2188894"/>
            <a:ext cx="5605502" cy="3648047"/>
          </a:xfrm>
          <a:prstGeom prst="rect">
            <a:avLst/>
          </a:prstGeom>
          <a:noFill/>
        </p:spPr>
      </p:pic>
      <p:pic>
        <p:nvPicPr>
          <p:cNvPr id="46088" name="Picture 8" descr="北京故宫保和殿正脊吞兽"/>
          <p:cNvPicPr>
            <a:picLocks noChangeAspect="1" noChangeArrowheads="1"/>
          </p:cNvPicPr>
          <p:nvPr/>
        </p:nvPicPr>
        <p:blipFill>
          <a:blip r:embed="rId5"/>
          <a:srcRect t="4102" b="4614"/>
          <a:stretch>
            <a:fillRect/>
          </a:stretch>
        </p:blipFill>
        <p:spPr bwMode="auto">
          <a:xfrm>
            <a:off x="3737647" y="2191772"/>
            <a:ext cx="5193242" cy="3600601"/>
          </a:xfrm>
          <a:prstGeom prst="rect">
            <a:avLst/>
          </a:prstGeom>
          <a:noFill/>
        </p:spPr>
      </p:pic>
      <p:pic>
        <p:nvPicPr>
          <p:cNvPr id="46090" name="Picture 10" descr="http://upload.art.ifeng.com/2015/0615/1434354862502.jpg"/>
          <p:cNvPicPr>
            <a:picLocks noChangeAspect="1" noChangeArrowheads="1"/>
          </p:cNvPicPr>
          <p:nvPr/>
        </p:nvPicPr>
        <p:blipFill>
          <a:blip r:embed="rId6"/>
          <a:srcRect/>
          <a:stretch>
            <a:fillRect/>
          </a:stretch>
        </p:blipFill>
        <p:spPr bwMode="auto">
          <a:xfrm>
            <a:off x="5314055" y="2193424"/>
            <a:ext cx="4904289" cy="3655980"/>
          </a:xfrm>
          <a:prstGeom prst="rect">
            <a:avLst/>
          </a:prstGeom>
          <a:noFill/>
        </p:spPr>
      </p:pic>
      <p:pic>
        <p:nvPicPr>
          <p:cNvPr id="11" name="Picture 2" descr="太和殿月台上的日晷"/>
          <p:cNvPicPr>
            <a:picLocks noChangeAspect="1" noChangeArrowheads="1"/>
          </p:cNvPicPr>
          <p:nvPr/>
        </p:nvPicPr>
        <p:blipFill>
          <a:blip r:embed="rId7"/>
          <a:srcRect t="4148" r="5187"/>
          <a:stretch>
            <a:fillRect/>
          </a:stretch>
        </p:blipFill>
        <p:spPr bwMode="auto">
          <a:xfrm>
            <a:off x="6918292" y="2149434"/>
            <a:ext cx="4897655" cy="36932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blinds(horizontal)">
                                      <p:cBhvr>
                                        <p:cTn id="7" dur="500"/>
                                        <p:tgtEl>
                                          <p:spTgt spid="4608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6084"/>
                                        </p:tgtEl>
                                        <p:attrNameLst>
                                          <p:attrName>style.visibility</p:attrName>
                                        </p:attrNameLst>
                                      </p:cBhvr>
                                      <p:to>
                                        <p:strVal val="visible"/>
                                      </p:to>
                                    </p:set>
                                    <p:animEffect transition="in" filter="blinds(horizontal)">
                                      <p:cBhvr>
                                        <p:cTn id="12" dur="500"/>
                                        <p:tgtEl>
                                          <p:spTgt spid="4608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6088"/>
                                        </p:tgtEl>
                                        <p:attrNameLst>
                                          <p:attrName>style.visibility</p:attrName>
                                        </p:attrNameLst>
                                      </p:cBhvr>
                                      <p:to>
                                        <p:strVal val="visible"/>
                                      </p:to>
                                    </p:set>
                                    <p:animEffect transition="in" filter="blinds(horizontal)">
                                      <p:cBhvr>
                                        <p:cTn id="17" dur="500"/>
                                        <p:tgtEl>
                                          <p:spTgt spid="4608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6090"/>
                                        </p:tgtEl>
                                        <p:attrNameLst>
                                          <p:attrName>style.visibility</p:attrName>
                                        </p:attrNameLst>
                                      </p:cBhvr>
                                      <p:to>
                                        <p:strVal val="visible"/>
                                      </p:to>
                                    </p:set>
                                    <p:animEffect transition="in" filter="blinds(horizontal)">
                                      <p:cBhvr>
                                        <p:cTn id="22" dur="500"/>
                                        <p:tgtEl>
                                          <p:spTgt spid="4609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solidFill>
                  <a:srgbClr val="401427"/>
                </a:solidFill>
                <a:latin typeface="Comic Sans MS" panose="030F0702030302020204" pitchFamily="66" charset="0"/>
              </a:rPr>
              <a:t>Chinese Palace </a:t>
            </a:r>
            <a:endParaRPr lang="en-US" altLang="zh-CN" sz="2800" dirty="0">
              <a:solidFill>
                <a:srgbClr val="401427"/>
              </a:solidFill>
              <a:latin typeface="Comic Sans MS" panose="030F0702030302020204" pitchFamily="66" charset="0"/>
            </a:endParaRPr>
          </a:p>
        </p:txBody>
      </p:sp>
      <p:sp>
        <p:nvSpPr>
          <p:cNvPr id="10" name="TextBox 9"/>
          <p:cNvSpPr txBox="1"/>
          <p:nvPr/>
        </p:nvSpPr>
        <p:spPr>
          <a:xfrm>
            <a:off x="3810" y="1461770"/>
            <a:ext cx="8078470" cy="82296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6. Some distinctive features in the Hall of Supreme Harmony</a:t>
            </a:r>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(1) Caisson ceiling in the Hall of Supreme Harmony</a:t>
            </a:r>
            <a:endParaRPr lang="zh-CN" altLang="en-US" sz="2400" dirty="0">
              <a:latin typeface="Times New Roman" panose="02020603050405020304" pitchFamily="18" charset="0"/>
              <a:cs typeface="Times New Roman" panose="02020603050405020304" pitchFamily="18" charset="0"/>
            </a:endParaRPr>
          </a:p>
        </p:txBody>
      </p:sp>
      <p:pic>
        <p:nvPicPr>
          <p:cNvPr id="46090" name="Picture 10" descr="http://upload.art.ifeng.com/2015/0615/1434354862502.jpg"/>
          <p:cNvPicPr>
            <a:picLocks noChangeAspect="1" noChangeArrowheads="1"/>
          </p:cNvPicPr>
          <p:nvPr/>
        </p:nvPicPr>
        <p:blipFill>
          <a:blip r:embed="rId3"/>
          <a:srcRect/>
          <a:stretch>
            <a:fillRect/>
          </a:stretch>
        </p:blipFill>
        <p:spPr bwMode="auto">
          <a:xfrm>
            <a:off x="1302465" y="2796955"/>
            <a:ext cx="4904289" cy="3655980"/>
          </a:xfrm>
          <a:prstGeom prst="rect">
            <a:avLst/>
          </a:prstGeom>
          <a:noFill/>
        </p:spPr>
      </p:pic>
      <p:pic>
        <p:nvPicPr>
          <p:cNvPr id="52226" name="Picture 2" descr="http://hiphotos.baidu.com/%B8%C9%B9%FB%BF%C7/pic/item/d4b48207e6e1c0273912bb82.jpg"/>
          <p:cNvPicPr>
            <a:picLocks noChangeAspect="1" noChangeArrowheads="1"/>
          </p:cNvPicPr>
          <p:nvPr/>
        </p:nvPicPr>
        <p:blipFill>
          <a:blip r:embed="rId4"/>
          <a:srcRect t="6097"/>
          <a:stretch>
            <a:fillRect/>
          </a:stretch>
        </p:blipFill>
        <p:spPr bwMode="auto">
          <a:xfrm rot="5400000">
            <a:off x="7218276" y="1939645"/>
            <a:ext cx="5008695" cy="40527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090"/>
                                        </p:tgtEl>
                                        <p:attrNameLst>
                                          <p:attrName>style.visibility</p:attrName>
                                        </p:attrNameLst>
                                      </p:cBhvr>
                                      <p:to>
                                        <p:strVal val="visible"/>
                                      </p:to>
                                    </p:set>
                                    <p:animEffect transition="in" filter="blinds(horizontal)">
                                      <p:cBhvr>
                                        <p:cTn id="7" dur="500"/>
                                        <p:tgtEl>
                                          <p:spTgt spid="46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atin typeface="禹卫书法行书简体" panose="02000603000000000000" pitchFamily="2" charset="-122"/>
                <a:ea typeface="禹卫书法行书简体" panose="02000603000000000000" pitchFamily="2" charset="-122"/>
              </a:rPr>
              <a:t>Chinese Palace </a:t>
            </a:r>
            <a:endParaRPr lang="en-US" altLang="zh-CN" sz="2800" dirty="0">
              <a:latin typeface="禹卫书法行书简体" panose="02000603000000000000" pitchFamily="2" charset="-122"/>
              <a:ea typeface="禹卫书法行书简体" panose="02000603000000000000" pitchFamily="2" charset="-122"/>
            </a:endParaRPr>
          </a:p>
        </p:txBody>
      </p:sp>
      <p:pic>
        <p:nvPicPr>
          <p:cNvPr id="47106" name="Picture 2" descr="太和殿月台上的日晷"/>
          <p:cNvPicPr>
            <a:picLocks noChangeAspect="1" noChangeArrowheads="1"/>
          </p:cNvPicPr>
          <p:nvPr/>
        </p:nvPicPr>
        <p:blipFill>
          <a:blip r:embed="rId3"/>
          <a:srcRect t="4148" r="5187"/>
          <a:stretch>
            <a:fillRect/>
          </a:stretch>
        </p:blipFill>
        <p:spPr bwMode="auto">
          <a:xfrm>
            <a:off x="1562522" y="2551870"/>
            <a:ext cx="3854386" cy="3799541"/>
          </a:xfrm>
          <a:prstGeom prst="rect">
            <a:avLst/>
          </a:prstGeom>
          <a:noFill/>
        </p:spPr>
      </p:pic>
      <p:sp>
        <p:nvSpPr>
          <p:cNvPr id="13" name="矩形 12"/>
          <p:cNvSpPr/>
          <p:nvPr/>
        </p:nvSpPr>
        <p:spPr>
          <a:xfrm>
            <a:off x="1591945" y="1320165"/>
            <a:ext cx="9669780" cy="822960"/>
          </a:xfrm>
          <a:prstGeom prst="rect">
            <a:avLst/>
          </a:prstGeom>
        </p:spPr>
        <p:txBody>
          <a:bodyPr wrap="square">
            <a:spAutoFit/>
          </a:bodyPr>
          <a:lstStyle/>
          <a:p>
            <a:pPr algn="l"/>
            <a:r>
              <a:rPr lang="en-US" altLang="zh-CN" sz="2400" dirty="0" smtClean="0">
                <a:latin typeface="Times New Roman" panose="02020603050405020304" pitchFamily="18" charset="0"/>
                <a:cs typeface="Times New Roman" panose="02020603050405020304" pitchFamily="18" charset="0"/>
                <a:sym typeface="+mn-ea"/>
              </a:rPr>
              <a:t>6. Some distinctive features in the Hall of Supreme Harmony</a:t>
            </a:r>
            <a:endParaRPr lang="en-US" altLang="zh-CN" sz="2400" dirty="0" smtClean="0">
              <a:latin typeface="Times New Roman" panose="02020603050405020304" pitchFamily="18" charset="0"/>
              <a:cs typeface="Times New Roman" panose="02020603050405020304" pitchFamily="18" charset="0"/>
            </a:endParaRPr>
          </a:p>
          <a:p>
            <a:pPr algn="l"/>
            <a:r>
              <a:rPr lang="en-US" altLang="zh-CN" sz="2400" dirty="0" smtClean="0">
                <a:latin typeface="Times New Roman" panose="02020603050405020304" pitchFamily="18" charset="0"/>
                <a:cs typeface="Times New Roman" panose="02020603050405020304" pitchFamily="18" charset="0"/>
              </a:rPr>
              <a:t>(2) Sundial in front of the Hall of Supreme Harmony</a:t>
            </a:r>
            <a:endParaRPr lang="en-US" altLang="zh-CN" sz="2400" dirty="0" smtClean="0">
              <a:latin typeface="Times New Roman" panose="02020603050405020304" pitchFamily="18" charset="0"/>
              <a:cs typeface="Times New Roman" panose="02020603050405020304" pitchFamily="18" charset="0"/>
            </a:endParaRPr>
          </a:p>
        </p:txBody>
      </p:sp>
      <p:pic>
        <p:nvPicPr>
          <p:cNvPr id="47110" name="Picture 6" descr="欧式钟表高清素材"/>
          <p:cNvPicPr>
            <a:picLocks noChangeAspect="1" noChangeArrowheads="1"/>
          </p:cNvPicPr>
          <p:nvPr/>
        </p:nvPicPr>
        <p:blipFill>
          <a:blip r:embed="rId4"/>
          <a:srcRect b="3260"/>
          <a:stretch>
            <a:fillRect/>
          </a:stretch>
        </p:blipFill>
        <p:spPr bwMode="auto">
          <a:xfrm>
            <a:off x="6716042" y="2552136"/>
            <a:ext cx="4052712" cy="380435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7110"/>
                                        </p:tgtEl>
                                        <p:attrNameLst>
                                          <p:attrName>style.visibility</p:attrName>
                                        </p:attrNameLst>
                                      </p:cBhvr>
                                      <p:to>
                                        <p:strVal val="visible"/>
                                      </p:to>
                                    </p:set>
                                    <p:animEffect transition="in" filter="blinds(horizontal)">
                                      <p:cBhvr>
                                        <p:cTn id="12" dur="500"/>
                                        <p:tgtEl>
                                          <p:spTgt spid="4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atin typeface="禹卫书法行书简体" panose="02000603000000000000" pitchFamily="2" charset="-122"/>
                <a:ea typeface="禹卫书法行书简体" panose="02000603000000000000" pitchFamily="2" charset="-122"/>
              </a:rPr>
              <a:t>Chinese Palace </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10" name="TextBox 9"/>
          <p:cNvSpPr txBox="1"/>
          <p:nvPr/>
        </p:nvSpPr>
        <p:spPr>
          <a:xfrm>
            <a:off x="1365954" y="1399823"/>
            <a:ext cx="9313335" cy="82296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sym typeface="+mn-ea"/>
              </a:rPr>
              <a:t>6. Some distinctive features in the Hall of Supreme Harmony</a:t>
            </a:r>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(3)The bronze incense burner in front of the Hall of Supreme Harmony</a:t>
            </a:r>
            <a:endParaRPr lang="zh-CN" altLang="en-US" sz="2400" dirty="0">
              <a:latin typeface="Times New Roman" panose="02020603050405020304" pitchFamily="18" charset="0"/>
              <a:cs typeface="Times New Roman" panose="02020603050405020304" pitchFamily="18" charset="0"/>
            </a:endParaRPr>
          </a:p>
        </p:txBody>
      </p:sp>
      <p:pic>
        <p:nvPicPr>
          <p:cNvPr id="49158" name="Picture 6" descr="铜香炉"/>
          <p:cNvPicPr>
            <a:picLocks noChangeAspect="1" noChangeArrowheads="1"/>
          </p:cNvPicPr>
          <p:nvPr/>
        </p:nvPicPr>
        <p:blipFill>
          <a:blip r:embed="rId3" cstate="print"/>
          <a:srcRect b="2599"/>
          <a:stretch>
            <a:fillRect/>
          </a:stretch>
        </p:blipFill>
        <p:spPr bwMode="auto">
          <a:xfrm>
            <a:off x="1701800" y="2540000"/>
            <a:ext cx="3976370" cy="4093210"/>
          </a:xfrm>
          <a:prstGeom prst="rect">
            <a:avLst/>
          </a:prstGeom>
          <a:noFill/>
        </p:spPr>
      </p:pic>
      <p:pic>
        <p:nvPicPr>
          <p:cNvPr id="49160" name="Picture 8" descr="太和殿铜鼎"/>
          <p:cNvPicPr>
            <a:picLocks noChangeAspect="1" noChangeArrowheads="1"/>
          </p:cNvPicPr>
          <p:nvPr/>
        </p:nvPicPr>
        <p:blipFill>
          <a:blip r:embed="rId4"/>
          <a:srcRect b="4616"/>
          <a:stretch>
            <a:fillRect/>
          </a:stretch>
        </p:blipFill>
        <p:spPr bwMode="auto">
          <a:xfrm>
            <a:off x="6831965" y="2540000"/>
            <a:ext cx="4289425" cy="41097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atin typeface="禹卫书法行书简体" panose="02000603000000000000" pitchFamily="2" charset="-122"/>
                <a:ea typeface="禹卫书法行书简体" panose="02000603000000000000" pitchFamily="2" charset="-122"/>
              </a:rPr>
              <a:t>Chinese Palace </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10" name="TextBox 9"/>
          <p:cNvSpPr txBox="1"/>
          <p:nvPr/>
        </p:nvSpPr>
        <p:spPr>
          <a:xfrm>
            <a:off x="1365954" y="1399823"/>
            <a:ext cx="9279468" cy="82296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sym typeface="+mn-ea"/>
              </a:rPr>
              <a:t>6. Some distinctive features in the Hall of Supreme Harmony</a:t>
            </a:r>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(4) The ceremonial pier in front of the Hall of Supreme Harmony</a:t>
            </a:r>
            <a:endParaRPr lang="zh-CN" altLang="en-US" sz="2400" dirty="0">
              <a:latin typeface="Times New Roman" panose="02020603050405020304" pitchFamily="18" charset="0"/>
              <a:cs typeface="Times New Roman" panose="02020603050405020304" pitchFamily="18" charset="0"/>
            </a:endParaRPr>
          </a:p>
        </p:txBody>
      </p:sp>
      <p:pic>
        <p:nvPicPr>
          <p:cNvPr id="56322" name="Picture 2" descr="http://imgsrc.baidu.com/forum/w%3D580/sign=29d6279dafc379317d688621dbc5b784/9520aa773912b31be17728b28618367adbb4e144.jpg"/>
          <p:cNvPicPr>
            <a:picLocks noChangeAspect="1" noChangeArrowheads="1"/>
          </p:cNvPicPr>
          <p:nvPr/>
        </p:nvPicPr>
        <p:blipFill>
          <a:blip r:embed="rId3"/>
          <a:srcRect/>
          <a:stretch>
            <a:fillRect/>
          </a:stretch>
        </p:blipFill>
        <p:spPr bwMode="auto">
          <a:xfrm>
            <a:off x="1501559" y="2480393"/>
            <a:ext cx="4133055" cy="3099792"/>
          </a:xfrm>
          <a:prstGeom prst="rect">
            <a:avLst/>
          </a:prstGeom>
          <a:noFill/>
        </p:spPr>
      </p:pic>
      <p:pic>
        <p:nvPicPr>
          <p:cNvPr id="56324" name="Picture 4" descr="http://s1.sinaimg.cn/middle/5fd993e2td56e3f3b9fd0&amp;690"/>
          <p:cNvPicPr>
            <a:picLocks noChangeAspect="1" noChangeArrowheads="1"/>
          </p:cNvPicPr>
          <p:nvPr/>
        </p:nvPicPr>
        <p:blipFill>
          <a:blip r:embed="rId4"/>
          <a:srcRect l="4192"/>
          <a:stretch>
            <a:fillRect/>
          </a:stretch>
        </p:blipFill>
        <p:spPr bwMode="auto">
          <a:xfrm>
            <a:off x="6834554" y="2442793"/>
            <a:ext cx="3598984" cy="313739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6324"/>
                                        </p:tgtEl>
                                        <p:attrNameLst>
                                          <p:attrName>style.visibility</p:attrName>
                                        </p:attrNameLst>
                                      </p:cBhvr>
                                      <p:to>
                                        <p:strVal val="visible"/>
                                      </p:to>
                                    </p:set>
                                    <p:animEffect transition="in" filter="blinds(horizontal)">
                                      <p:cBhvr>
                                        <p:cTn id="12"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atin typeface="禹卫书法行书简体" panose="02000603000000000000" pitchFamily="2" charset="-122"/>
                <a:ea typeface="禹卫书法行书简体" panose="02000603000000000000" pitchFamily="2" charset="-122"/>
              </a:rPr>
              <a:t>Chinese Palace </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10" name="TextBox 9"/>
          <p:cNvSpPr txBox="1"/>
          <p:nvPr/>
        </p:nvSpPr>
        <p:spPr>
          <a:xfrm>
            <a:off x="1365954" y="1399823"/>
            <a:ext cx="8590846" cy="82296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sym typeface="+mn-ea"/>
              </a:rPr>
              <a:t>6. Some distinctive features in the Hall of Supreme Harmony</a:t>
            </a:r>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(5) The rank mountain in front of the Hall of Supreme Harmony</a:t>
            </a:r>
            <a:endParaRPr lang="zh-CN" altLang="en-US" sz="2400" dirty="0">
              <a:latin typeface="Times New Roman" panose="02020603050405020304" pitchFamily="18" charset="0"/>
              <a:cs typeface="Times New Roman" panose="02020603050405020304" pitchFamily="18" charset="0"/>
            </a:endParaRPr>
          </a:p>
        </p:txBody>
      </p:sp>
      <p:pic>
        <p:nvPicPr>
          <p:cNvPr id="55298" name="Picture 2" descr="http://imgsrc.baidu.com/forum/pic/item/0b55b319ebc4b745fa18c6b4cffc1e178b821587.jpg"/>
          <p:cNvPicPr>
            <a:picLocks noChangeAspect="1" noChangeArrowheads="1"/>
          </p:cNvPicPr>
          <p:nvPr/>
        </p:nvPicPr>
        <p:blipFill>
          <a:blip r:embed="rId3"/>
          <a:srcRect/>
          <a:stretch>
            <a:fillRect/>
          </a:stretch>
        </p:blipFill>
        <p:spPr bwMode="auto">
          <a:xfrm>
            <a:off x="1302652" y="2895512"/>
            <a:ext cx="5883981" cy="3314920"/>
          </a:xfrm>
          <a:prstGeom prst="rect">
            <a:avLst/>
          </a:prstGeom>
          <a:noFill/>
        </p:spPr>
      </p:pic>
      <p:pic>
        <p:nvPicPr>
          <p:cNvPr id="55300" name="Picture 4" descr="http://imgsrc.baidu.com/baike/pic/item/c856613ee02fe87770cf6cd5.jpg"/>
          <p:cNvPicPr>
            <a:picLocks noChangeAspect="1" noChangeArrowheads="1"/>
          </p:cNvPicPr>
          <p:nvPr/>
        </p:nvPicPr>
        <p:blipFill>
          <a:blip r:embed="rId4"/>
          <a:srcRect/>
          <a:stretch>
            <a:fillRect/>
          </a:stretch>
        </p:blipFill>
        <p:spPr bwMode="auto">
          <a:xfrm>
            <a:off x="8376144" y="2880982"/>
            <a:ext cx="3130495" cy="33441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atin typeface="禹卫书法行书简体" panose="02000603000000000000" pitchFamily="2" charset="-122"/>
                <a:ea typeface="禹卫书法行书简体" panose="02000603000000000000" pitchFamily="2" charset="-122"/>
              </a:rPr>
              <a:t>Chinese Palace </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10" name="TextBox 9"/>
          <p:cNvSpPr txBox="1"/>
          <p:nvPr/>
        </p:nvSpPr>
        <p:spPr>
          <a:xfrm>
            <a:off x="1365954" y="1399823"/>
            <a:ext cx="9572979" cy="118872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sym typeface="+mn-ea"/>
              </a:rPr>
              <a:t>6. Some distinctive features in the Hall of Supreme Harmony</a:t>
            </a:r>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(6)The head of Chi, a hornless dragon in front of the Hall of Supreme Harmony</a:t>
            </a:r>
            <a:endParaRPr lang="zh-CN" altLang="en-US" sz="2400" dirty="0">
              <a:latin typeface="Times New Roman" panose="02020603050405020304" pitchFamily="18" charset="0"/>
              <a:cs typeface="Times New Roman" panose="02020603050405020304" pitchFamily="18" charset="0"/>
            </a:endParaRPr>
          </a:p>
        </p:txBody>
      </p:sp>
      <p:pic>
        <p:nvPicPr>
          <p:cNvPr id="53250" name="Picture 2" descr="螭首"/>
          <p:cNvPicPr>
            <a:picLocks noChangeAspect="1" noChangeArrowheads="1"/>
          </p:cNvPicPr>
          <p:nvPr/>
        </p:nvPicPr>
        <p:blipFill>
          <a:blip r:embed="rId3"/>
          <a:srcRect t="4937" b="5679"/>
          <a:stretch>
            <a:fillRect/>
          </a:stretch>
        </p:blipFill>
        <p:spPr bwMode="auto">
          <a:xfrm>
            <a:off x="1365813" y="3001364"/>
            <a:ext cx="4334934" cy="3038624"/>
          </a:xfrm>
          <a:prstGeom prst="rect">
            <a:avLst/>
          </a:prstGeom>
          <a:noFill/>
        </p:spPr>
      </p:pic>
      <p:pic>
        <p:nvPicPr>
          <p:cNvPr id="53252" name="Picture 4" descr="北京故宫太和门建筑排水螭首"/>
          <p:cNvPicPr>
            <a:picLocks noChangeAspect="1" noChangeArrowheads="1"/>
          </p:cNvPicPr>
          <p:nvPr/>
        </p:nvPicPr>
        <p:blipFill>
          <a:blip r:embed="rId4"/>
          <a:srcRect b="4362"/>
          <a:stretch>
            <a:fillRect/>
          </a:stretch>
        </p:blipFill>
        <p:spPr bwMode="auto">
          <a:xfrm>
            <a:off x="7126732" y="2940544"/>
            <a:ext cx="4403104" cy="3070577"/>
          </a:xfrm>
          <a:prstGeom prst="rect">
            <a:avLst/>
          </a:prstGeom>
          <a:noFill/>
        </p:spPr>
      </p:pic>
      <p:pic>
        <p:nvPicPr>
          <p:cNvPr id="22530" name="Picture 2" descr="http://image99.360doc.com/DownloadImg/2016/09/1313/79966332_9.jpg"/>
          <p:cNvPicPr>
            <a:picLocks noChangeAspect="1" noChangeArrowheads="1"/>
          </p:cNvPicPr>
          <p:nvPr/>
        </p:nvPicPr>
        <p:blipFill>
          <a:blip r:embed="rId5"/>
          <a:srcRect b="10163"/>
          <a:stretch>
            <a:fillRect/>
          </a:stretch>
        </p:blipFill>
        <p:spPr bwMode="auto">
          <a:xfrm>
            <a:off x="6964779" y="2911968"/>
            <a:ext cx="4727866" cy="3217334"/>
          </a:xfrm>
          <a:prstGeom prst="rect">
            <a:avLst/>
          </a:prstGeom>
          <a:noFill/>
        </p:spPr>
      </p:pic>
      <p:pic>
        <p:nvPicPr>
          <p:cNvPr id="22532" name="Picture 4" descr="http://image98.360doc.com/DownloadImg/2016/07/2511/76553270_9.jpg"/>
          <p:cNvPicPr>
            <a:picLocks noChangeAspect="1" noChangeArrowheads="1"/>
          </p:cNvPicPr>
          <p:nvPr/>
        </p:nvPicPr>
        <p:blipFill>
          <a:blip r:embed="rId6"/>
          <a:srcRect/>
          <a:stretch>
            <a:fillRect/>
          </a:stretch>
        </p:blipFill>
        <p:spPr bwMode="auto">
          <a:xfrm>
            <a:off x="1302102" y="3001857"/>
            <a:ext cx="5396368" cy="31605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linds(horizontal)">
                                      <p:cBhvr>
                                        <p:cTn id="7" dur="5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530"/>
                                        </p:tgtEl>
                                        <p:attrNameLst>
                                          <p:attrName>style.visibility</p:attrName>
                                        </p:attrNameLst>
                                      </p:cBhvr>
                                      <p:to>
                                        <p:strVal val="visible"/>
                                      </p:to>
                                    </p:set>
                                    <p:animEffect transition="in" filter="blinds(horizontal)">
                                      <p:cBhvr>
                                        <p:cTn id="12"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atin typeface="禹卫书法行书简体" panose="02000603000000000000" pitchFamily="2" charset="-122"/>
                <a:ea typeface="禹卫书法行书简体" panose="02000603000000000000" pitchFamily="2" charset="-122"/>
              </a:rPr>
              <a:t>Chinese Palace </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10" name="TextBox 9"/>
          <p:cNvSpPr txBox="1"/>
          <p:nvPr/>
        </p:nvSpPr>
        <p:spPr>
          <a:xfrm>
            <a:off x="1302385" y="1362710"/>
            <a:ext cx="10246360" cy="82296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sym typeface="+mn-ea"/>
              </a:rPr>
              <a:t>6. Some distinctive features in the Hall of Supreme Harmony</a:t>
            </a:r>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(7) The gilt copper in front of the Hall of Supreme Harmony</a:t>
            </a:r>
            <a:endParaRPr lang="zh-CN" altLang="en-US" sz="2400" dirty="0">
              <a:latin typeface="Times New Roman" panose="02020603050405020304" pitchFamily="18" charset="0"/>
              <a:cs typeface="Times New Roman" panose="02020603050405020304" pitchFamily="18" charset="0"/>
            </a:endParaRPr>
          </a:p>
        </p:txBody>
      </p:sp>
      <p:pic>
        <p:nvPicPr>
          <p:cNvPr id="49154" name="Picture 2" descr="太和殿镏金铜缸"/>
          <p:cNvPicPr>
            <a:picLocks noChangeAspect="1" noChangeArrowheads="1"/>
          </p:cNvPicPr>
          <p:nvPr/>
        </p:nvPicPr>
        <p:blipFill>
          <a:blip r:embed="rId3"/>
          <a:srcRect t="10163" b="5463"/>
          <a:stretch>
            <a:fillRect/>
          </a:stretch>
        </p:blipFill>
        <p:spPr bwMode="auto">
          <a:xfrm>
            <a:off x="744855" y="2701925"/>
            <a:ext cx="5491480" cy="3390900"/>
          </a:xfrm>
          <a:prstGeom prst="rect">
            <a:avLst/>
          </a:prstGeom>
          <a:noFill/>
        </p:spPr>
      </p:pic>
      <p:pic>
        <p:nvPicPr>
          <p:cNvPr id="49156" name="Picture 4" descr="灭火"/>
          <p:cNvPicPr>
            <a:picLocks noChangeAspect="1" noChangeArrowheads="1"/>
          </p:cNvPicPr>
          <p:nvPr/>
        </p:nvPicPr>
        <p:blipFill>
          <a:blip r:embed="rId4"/>
          <a:srcRect b="4657"/>
          <a:stretch>
            <a:fillRect/>
          </a:stretch>
        </p:blipFill>
        <p:spPr bwMode="auto">
          <a:xfrm>
            <a:off x="6642735" y="2663825"/>
            <a:ext cx="5327015" cy="342963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blinds(horizontal)">
                                      <p:cBhvr>
                                        <p:cTn id="7" dur="5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atin typeface="禹卫书法行书简体" panose="02000603000000000000" pitchFamily="2" charset="-122"/>
                <a:ea typeface="禹卫书法行书简体" panose="02000603000000000000" pitchFamily="2" charset="-122"/>
              </a:rPr>
              <a:t>Chinese Palace </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10" name="TextBox 9"/>
          <p:cNvSpPr txBox="1"/>
          <p:nvPr/>
        </p:nvSpPr>
        <p:spPr>
          <a:xfrm>
            <a:off x="1302385" y="1362710"/>
            <a:ext cx="10246360" cy="82296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sym typeface="+mn-ea"/>
              </a:rPr>
              <a:t>6. Some distinctive features in the Hall of Supreme Harmony</a:t>
            </a:r>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(8) </a:t>
            </a:r>
            <a:r>
              <a:rPr lang="en-US" altLang="zh-CN" sz="2400" dirty="0" err="1" smtClean="0">
                <a:latin typeface="Times New Roman" panose="02020603050405020304" pitchFamily="18" charset="0"/>
                <a:cs typeface="Times New Roman" panose="02020603050405020304" pitchFamily="18" charset="0"/>
              </a:rPr>
              <a:t>Zhengwen</a:t>
            </a:r>
            <a:r>
              <a:rPr lang="en-US" altLang="zh-CN" sz="2400" dirty="0" smtClean="0">
                <a:latin typeface="Times New Roman" panose="02020603050405020304" pitchFamily="18" charset="0"/>
                <a:cs typeface="Times New Roman" panose="02020603050405020304" pitchFamily="18" charset="0"/>
              </a:rPr>
              <a:t> on the Hall of Supreme Harmony</a:t>
            </a:r>
            <a:endParaRPr lang="zh-CN" altLang="en-US" sz="2400" dirty="0">
              <a:latin typeface="Times New Roman" panose="02020603050405020304" pitchFamily="18" charset="0"/>
              <a:cs typeface="Times New Roman" panose="02020603050405020304" pitchFamily="18" charset="0"/>
            </a:endParaRPr>
          </a:p>
        </p:txBody>
      </p:sp>
      <p:pic>
        <p:nvPicPr>
          <p:cNvPr id="8" name="Picture 8" descr="北京故宫保和殿正脊吞兽"/>
          <p:cNvPicPr>
            <a:picLocks noChangeAspect="1" noChangeArrowheads="1"/>
          </p:cNvPicPr>
          <p:nvPr/>
        </p:nvPicPr>
        <p:blipFill>
          <a:blip r:embed="rId3"/>
          <a:srcRect t="4102" b="4614"/>
          <a:stretch>
            <a:fillRect/>
          </a:stretch>
        </p:blipFill>
        <p:spPr bwMode="auto">
          <a:xfrm>
            <a:off x="1671342" y="2690537"/>
            <a:ext cx="5193242" cy="36006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88076" y="614690"/>
            <a:ext cx="3637280" cy="579120"/>
          </a:xfrm>
          <a:prstGeom prst="rect">
            <a:avLst/>
          </a:prstGeom>
        </p:spPr>
        <p:txBody>
          <a:bodyPr wrap="none">
            <a:spAutoFit/>
          </a:bodyPr>
          <a:lstStyle/>
          <a:p>
            <a:r>
              <a:rPr lang="zh-CN" altLang="en-US" sz="3200" b="1" dirty="0" smtClean="0"/>
              <a:t>◆ </a:t>
            </a:r>
            <a:r>
              <a:rPr lang="en-US" altLang="zh-CN" sz="3200" b="1" dirty="0" smtClean="0">
                <a:latin typeface="Times New Roman" panose="02020603050405020304" pitchFamily="18" charset="0"/>
              </a:rPr>
              <a:t>Imperial Gardens</a:t>
            </a:r>
            <a:endParaRPr lang="en-US" altLang="zh-CN" sz="3200" b="1" dirty="0" smtClean="0">
              <a:latin typeface="Times New Roman" panose="02020603050405020304" pitchFamily="18" charset="0"/>
            </a:endParaRPr>
          </a:p>
        </p:txBody>
      </p:sp>
      <p:pic>
        <p:nvPicPr>
          <p:cNvPr id="3" name="Picture 4" descr="http://www.qnr.cn/zy/UploadFiles_2554/200903/20090331110235414.jpg"/>
          <p:cNvPicPr>
            <a:picLocks noChangeAspect="1" noChangeArrowheads="1"/>
          </p:cNvPicPr>
          <p:nvPr/>
        </p:nvPicPr>
        <p:blipFill>
          <a:blip r:embed="rId1"/>
          <a:srcRect/>
          <a:stretch>
            <a:fillRect/>
          </a:stretch>
        </p:blipFill>
        <p:spPr bwMode="auto">
          <a:xfrm>
            <a:off x="5880100" y="2597150"/>
            <a:ext cx="4787900" cy="3857625"/>
          </a:xfrm>
          <a:prstGeom prst="rect">
            <a:avLst/>
          </a:prstGeom>
          <a:noFill/>
          <a:ln w="9525">
            <a:noFill/>
            <a:miter lim="800000"/>
            <a:headEnd/>
            <a:tailEnd/>
          </a:ln>
        </p:spPr>
      </p:pic>
      <p:pic>
        <p:nvPicPr>
          <p:cNvPr id="4" name="Picture 5" descr="xinsrc_521002201103637464127">
            <a:hlinkClick r:id="rId2"/>
          </p:cNvPr>
          <p:cNvPicPr>
            <a:picLocks noChangeAspect="1" noChangeArrowheads="1"/>
          </p:cNvPicPr>
          <p:nvPr/>
        </p:nvPicPr>
        <p:blipFill>
          <a:blip r:embed="rId3"/>
          <a:srcRect/>
          <a:stretch>
            <a:fillRect/>
          </a:stretch>
        </p:blipFill>
        <p:spPr bwMode="auto">
          <a:xfrm>
            <a:off x="1524000" y="2601913"/>
            <a:ext cx="4429125" cy="3852862"/>
          </a:xfrm>
          <a:prstGeom prst="rect">
            <a:avLst/>
          </a:prstGeom>
          <a:noFill/>
          <a:ln w="9525">
            <a:noFill/>
            <a:miter lim="800000"/>
            <a:headEnd/>
            <a:tailEnd/>
          </a:ln>
        </p:spPr>
      </p:pic>
      <p:sp>
        <p:nvSpPr>
          <p:cNvPr id="5" name="Rectangle 8"/>
          <p:cNvSpPr>
            <a:spLocks noChangeArrowheads="1"/>
          </p:cNvSpPr>
          <p:nvPr/>
        </p:nvSpPr>
        <p:spPr bwMode="auto">
          <a:xfrm>
            <a:off x="2076450" y="1193959"/>
            <a:ext cx="5507990" cy="518160"/>
          </a:xfrm>
          <a:prstGeom prst="rect">
            <a:avLst/>
          </a:prstGeom>
          <a:noFill/>
          <a:ln w="9525">
            <a:noFill/>
            <a:miter lim="800000"/>
          </a:ln>
        </p:spPr>
        <p:txBody>
          <a:bodyPr wrap="none" anchor="ctr">
            <a:spAutoFit/>
          </a:bodyPr>
          <a:lstStyle/>
          <a:p>
            <a:pPr>
              <a:defRPr/>
            </a:pPr>
            <a:r>
              <a:rPr lang="en-US" altLang="zh-CN" sz="2800" dirty="0">
                <a:latin typeface="Times New Roman" panose="02020603050405020304" pitchFamily="18" charset="0"/>
              </a:rPr>
              <a:t>Owned by ancient Chinese emperors.</a:t>
            </a:r>
            <a:endParaRPr lang="en-US" altLang="zh-CN" sz="2800" dirty="0">
              <a:latin typeface="Times New Roman" panose="02020603050405020304" pitchFamily="18" charset="0"/>
            </a:endParaRPr>
          </a:p>
        </p:txBody>
      </p:sp>
      <p:sp>
        <p:nvSpPr>
          <p:cNvPr id="6" name="Rectangle 10"/>
          <p:cNvSpPr>
            <a:spLocks noChangeArrowheads="1"/>
          </p:cNvSpPr>
          <p:nvPr/>
        </p:nvSpPr>
        <p:spPr bwMode="auto">
          <a:xfrm>
            <a:off x="2076450" y="1711960"/>
            <a:ext cx="6762750" cy="822960"/>
          </a:xfrm>
          <a:prstGeom prst="rect">
            <a:avLst/>
          </a:prstGeom>
          <a:noFill/>
          <a:ln w="9525">
            <a:noFill/>
            <a:miter lim="800000"/>
          </a:ln>
        </p:spPr>
        <p:txBody>
          <a:bodyPr wrap="square">
            <a:spAutoFit/>
          </a:bodyPr>
          <a:lstStyle/>
          <a:p>
            <a:pPr>
              <a:defRPr/>
            </a:pPr>
            <a:r>
              <a:rPr lang="en-US" altLang="zh-CN" sz="2400" b="1" dirty="0" err="1">
                <a:solidFill>
                  <a:srgbClr val="C00000"/>
                </a:solidFill>
                <a:latin typeface="Times New Roman" panose="02020603050405020304" pitchFamily="18" charset="0"/>
              </a:rPr>
              <a:t>Beihai</a:t>
            </a:r>
            <a:r>
              <a:rPr lang="en-US" altLang="zh-CN" sz="2400" b="1" dirty="0">
                <a:solidFill>
                  <a:srgbClr val="C00000"/>
                </a:solidFill>
                <a:latin typeface="Times New Roman" panose="02020603050405020304" pitchFamily="18" charset="0"/>
              </a:rPr>
              <a:t> </a:t>
            </a:r>
            <a:r>
              <a:rPr lang="en-US" altLang="zh-CN" sz="2400" b="1" dirty="0" smtClean="0">
                <a:solidFill>
                  <a:srgbClr val="C00000"/>
                </a:solidFill>
                <a:latin typeface="Times New Roman" panose="02020603050405020304" pitchFamily="18" charset="0"/>
              </a:rPr>
              <a:t>Park ; the</a:t>
            </a:r>
            <a:r>
              <a:rPr lang="zh-CN" altLang="en-US" sz="2400" b="1" dirty="0" smtClean="0">
                <a:solidFill>
                  <a:srgbClr val="C00000"/>
                </a:solidFill>
                <a:latin typeface="Times New Roman" panose="02020603050405020304" pitchFamily="18" charset="0"/>
              </a:rPr>
              <a:t> </a:t>
            </a:r>
            <a:r>
              <a:rPr lang="en-US" altLang="zh-CN" sz="2400" b="1" dirty="0">
                <a:solidFill>
                  <a:srgbClr val="C00000"/>
                </a:solidFill>
                <a:latin typeface="Times New Roman" panose="02020603050405020304" pitchFamily="18" charset="0"/>
              </a:rPr>
              <a:t>Summer</a:t>
            </a:r>
            <a:r>
              <a:rPr lang="zh-CN" altLang="en-US" sz="2400" b="1" dirty="0">
                <a:solidFill>
                  <a:srgbClr val="C00000"/>
                </a:solidFill>
                <a:latin typeface="Times New Roman" panose="02020603050405020304" pitchFamily="18" charset="0"/>
              </a:rPr>
              <a:t> </a:t>
            </a:r>
            <a:r>
              <a:rPr lang="en-US" altLang="zh-CN" sz="2400" b="1" dirty="0" smtClean="0">
                <a:solidFill>
                  <a:srgbClr val="C00000"/>
                </a:solidFill>
                <a:latin typeface="Times New Roman" panose="02020603050405020304" pitchFamily="18" charset="0"/>
              </a:rPr>
              <a:t>Palace ; </a:t>
            </a:r>
            <a:endParaRPr lang="en-US" altLang="zh-CN" sz="2400" b="1" dirty="0" smtClean="0">
              <a:solidFill>
                <a:srgbClr val="C00000"/>
              </a:solidFill>
              <a:latin typeface="Times New Roman" panose="02020603050405020304" pitchFamily="18" charset="0"/>
            </a:endParaRPr>
          </a:p>
          <a:p>
            <a:pPr>
              <a:defRPr/>
            </a:pPr>
            <a:r>
              <a:rPr lang="en-US" altLang="zh-CN" sz="2400" b="1" dirty="0" smtClean="0">
                <a:solidFill>
                  <a:srgbClr val="C00000"/>
                </a:solidFill>
                <a:latin typeface="Times New Roman" panose="02020603050405020304" pitchFamily="18" charset="0"/>
              </a:rPr>
              <a:t>the </a:t>
            </a:r>
            <a:r>
              <a:rPr lang="en-US" altLang="zh-CN" sz="2400" b="1" dirty="0">
                <a:solidFill>
                  <a:srgbClr val="C00000"/>
                </a:solidFill>
                <a:latin typeface="Times New Roman" panose="02020603050405020304" pitchFamily="18" charset="0"/>
              </a:rPr>
              <a:t>Mountain Resort in </a:t>
            </a:r>
            <a:r>
              <a:rPr lang="en-US" altLang="zh-CN" sz="2400" b="1" dirty="0" err="1">
                <a:solidFill>
                  <a:srgbClr val="C00000"/>
                </a:solidFill>
                <a:latin typeface="Times New Roman" panose="02020603050405020304" pitchFamily="18" charset="0"/>
              </a:rPr>
              <a:t>Chengde</a:t>
            </a:r>
            <a:endParaRPr lang="en-US" altLang="zh-CN" sz="2400" b="1" dirty="0">
              <a:solidFill>
                <a:srgbClr val="C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lide(fromBottom)">
                                      <p:cBhvr>
                                        <p:cTn id="15" dur="500"/>
                                        <p:tgtEl>
                                          <p:spTgt spid="3"/>
                                        </p:tgtEl>
                                      </p:cBhvr>
                                    </p:animEffect>
                                  </p:childTnLst>
                                </p:cTn>
                              </p:par>
                              <p:par>
                                <p:cTn id="16" presetID="1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lide(fromBottom)">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atin typeface="禹卫书法行书简体" panose="02000603000000000000" pitchFamily="2" charset="-122"/>
                <a:ea typeface="禹卫书法行书简体" panose="02000603000000000000" pitchFamily="2" charset="-122"/>
              </a:rPr>
              <a:t>Chinese Palace </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10" name="TextBox 9"/>
          <p:cNvSpPr txBox="1"/>
          <p:nvPr/>
        </p:nvSpPr>
        <p:spPr>
          <a:xfrm>
            <a:off x="1302385" y="1362710"/>
            <a:ext cx="10246360" cy="82296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sym typeface="+mn-ea"/>
              </a:rPr>
              <a:t>6. Some distinctive features in the Hall of Supreme Harmony</a:t>
            </a:r>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(9) Beasts squatting on the ridges</a:t>
            </a:r>
            <a:endParaRPr lang="zh-CN" altLang="en-US" sz="2400" dirty="0">
              <a:latin typeface="Times New Roman" panose="02020603050405020304" pitchFamily="18" charset="0"/>
              <a:cs typeface="Times New Roman" panose="02020603050405020304" pitchFamily="18" charset="0"/>
            </a:endParaRPr>
          </a:p>
        </p:txBody>
      </p:sp>
      <p:pic>
        <p:nvPicPr>
          <p:cNvPr id="7" name="Picture 4" descr="故宫太和殿屋顶"/>
          <p:cNvPicPr>
            <a:picLocks noChangeAspect="1" noChangeArrowheads="1"/>
          </p:cNvPicPr>
          <p:nvPr/>
        </p:nvPicPr>
        <p:blipFill>
          <a:blip r:embed="rId3"/>
          <a:srcRect t="5084" b="4899"/>
          <a:stretch>
            <a:fillRect/>
          </a:stretch>
        </p:blipFill>
        <p:spPr bwMode="auto">
          <a:xfrm>
            <a:off x="1527021" y="2652032"/>
            <a:ext cx="7450724" cy="3648047"/>
          </a:xfrm>
          <a:prstGeom prst="rect">
            <a:avLst/>
          </a:prstGeom>
          <a:noFill/>
        </p:spPr>
      </p:pic>
      <p:pic>
        <p:nvPicPr>
          <p:cNvPr id="1026" name="Picture 2" descr="http://s14.sinaimg.cn/mw690/001MttSpgy6XCPUwUEJdd"/>
          <p:cNvPicPr>
            <a:picLocks noChangeAspect="1" noChangeArrowheads="1"/>
          </p:cNvPicPr>
          <p:nvPr/>
        </p:nvPicPr>
        <p:blipFill>
          <a:blip r:embed="rId4"/>
          <a:srcRect/>
          <a:stretch>
            <a:fillRect/>
          </a:stretch>
        </p:blipFill>
        <p:spPr bwMode="auto">
          <a:xfrm>
            <a:off x="3669476" y="2612572"/>
            <a:ext cx="7243948" cy="3669474"/>
          </a:xfrm>
          <a:prstGeom prst="rect">
            <a:avLst/>
          </a:prstGeom>
          <a:noFill/>
        </p:spPr>
      </p:pic>
      <p:pic>
        <p:nvPicPr>
          <p:cNvPr id="1028" name="Picture 4" descr="http://s14.sinaimg.cn/mw690/0025KWKvty6FPmrDPSled&amp;690"/>
          <p:cNvPicPr>
            <a:picLocks noChangeAspect="1" noChangeArrowheads="1"/>
          </p:cNvPicPr>
          <p:nvPr/>
        </p:nvPicPr>
        <p:blipFill>
          <a:blip r:embed="rId5"/>
          <a:srcRect t="11682" b="13333"/>
          <a:stretch>
            <a:fillRect/>
          </a:stretch>
        </p:blipFill>
        <p:spPr bwMode="auto">
          <a:xfrm>
            <a:off x="5472793" y="2636322"/>
            <a:ext cx="6457950" cy="36694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linds(horizont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atin typeface="禹卫书法行书简体" panose="02000603000000000000" pitchFamily="2" charset="-122"/>
                <a:ea typeface="禹卫书法行书简体" panose="02000603000000000000" pitchFamily="2" charset="-122"/>
              </a:rPr>
              <a:t>Chinese Palace </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10" name="TextBox 9"/>
          <p:cNvSpPr txBox="1"/>
          <p:nvPr/>
        </p:nvSpPr>
        <p:spPr>
          <a:xfrm>
            <a:off x="1365954" y="1399823"/>
            <a:ext cx="7416801" cy="461665"/>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City wall: 12-meter high and 3400-meter long wall </a:t>
            </a:r>
            <a:endParaRPr lang="zh-CN" altLang="en-US" sz="2400" dirty="0">
              <a:latin typeface="Times New Roman" panose="02020603050405020304" pitchFamily="18" charset="0"/>
              <a:cs typeface="Times New Roman" panose="02020603050405020304" pitchFamily="18" charset="0"/>
            </a:endParaRPr>
          </a:p>
        </p:txBody>
      </p:sp>
      <p:pic>
        <p:nvPicPr>
          <p:cNvPr id="59394" name="Picture 2" descr="http://pic3.huitu.com/res/20120628/800_20120628115139210200_1.jpg"/>
          <p:cNvPicPr>
            <a:picLocks noChangeAspect="1" noChangeArrowheads="1"/>
          </p:cNvPicPr>
          <p:nvPr/>
        </p:nvPicPr>
        <p:blipFill>
          <a:blip r:embed="rId3"/>
          <a:srcRect t="5353" b="5124"/>
          <a:stretch>
            <a:fillRect/>
          </a:stretch>
        </p:blipFill>
        <p:spPr bwMode="auto">
          <a:xfrm>
            <a:off x="1498952" y="2415823"/>
            <a:ext cx="5715000" cy="3589866"/>
          </a:xfrm>
          <a:prstGeom prst="rect">
            <a:avLst/>
          </a:prstGeom>
          <a:noFill/>
        </p:spPr>
      </p:pic>
      <p:cxnSp>
        <p:nvCxnSpPr>
          <p:cNvPr id="11" name="直接箭头连接符 10"/>
          <p:cNvCxnSpPr/>
          <p:nvPr/>
        </p:nvCxnSpPr>
        <p:spPr>
          <a:xfrm flipV="1">
            <a:off x="5610578" y="3567288"/>
            <a:ext cx="2302933" cy="225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048977" y="3194756"/>
            <a:ext cx="3657601" cy="830997"/>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Battlement:1.34 meters high,</a:t>
            </a:r>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0.37 meters thick</a:t>
            </a:r>
            <a:endParaRPr lang="zh-CN" altLang="en-US"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atin typeface="禹卫书法行书简体" panose="02000603000000000000" pitchFamily="2" charset="-122"/>
                <a:ea typeface="禹卫书法行书简体" panose="02000603000000000000" pitchFamily="2" charset="-122"/>
              </a:rPr>
              <a:t>Chinese Palace </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10" name="TextBox 9"/>
          <p:cNvSpPr txBox="1"/>
          <p:nvPr/>
        </p:nvSpPr>
        <p:spPr>
          <a:xfrm>
            <a:off x="1332087" y="1365957"/>
            <a:ext cx="7416801" cy="1938992"/>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7. A city within city:</a:t>
            </a:r>
            <a:endParaRPr lang="en-US" altLang="zh-CN" sz="2400" dirty="0" smtClean="0">
              <a:latin typeface="Times New Roman" panose="02020603050405020304" pitchFamily="18" charset="0"/>
              <a:cs typeface="Times New Roman" panose="02020603050405020304" pitchFamily="18" charset="0"/>
            </a:endParaRPr>
          </a:p>
          <a:p>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What are the City wall and moat?</a:t>
            </a:r>
            <a:endParaRPr lang="en-US" altLang="zh-CN" sz="2400" dirty="0" smtClean="0">
              <a:latin typeface="Times New Roman" panose="02020603050405020304" pitchFamily="18" charset="0"/>
              <a:cs typeface="Times New Roman" panose="02020603050405020304" pitchFamily="18" charset="0"/>
            </a:endParaRPr>
          </a:p>
          <a:p>
            <a:endParaRPr lang="en-US" altLang="zh-CN" sz="2400" dirty="0" smtClean="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pic>
        <p:nvPicPr>
          <p:cNvPr id="60418" name="Picture 2" descr="故宫高清平面图"/>
          <p:cNvPicPr>
            <a:picLocks noChangeAspect="1" noChangeArrowheads="1"/>
          </p:cNvPicPr>
          <p:nvPr/>
        </p:nvPicPr>
        <p:blipFill>
          <a:blip r:embed="rId3"/>
          <a:srcRect b="2790"/>
          <a:stretch>
            <a:fillRect/>
          </a:stretch>
        </p:blipFill>
        <p:spPr bwMode="auto">
          <a:xfrm>
            <a:off x="7324020" y="191911"/>
            <a:ext cx="4581562" cy="6299200"/>
          </a:xfrm>
          <a:prstGeom prst="rect">
            <a:avLst/>
          </a:prstGeom>
          <a:noFill/>
        </p:spPr>
      </p:pic>
      <p:sp>
        <p:nvSpPr>
          <p:cNvPr id="9" name="TextBox 8"/>
          <p:cNvSpPr txBox="1"/>
          <p:nvPr/>
        </p:nvSpPr>
        <p:spPr>
          <a:xfrm>
            <a:off x="1281287" y="2613378"/>
            <a:ext cx="7416801" cy="2651760"/>
          </a:xfrm>
          <a:prstGeom prst="rect">
            <a:avLst/>
          </a:prstGeom>
          <a:noFill/>
        </p:spPr>
        <p:txBody>
          <a:bodyPr wrap="square" rtlCol="0">
            <a:spAutoFit/>
          </a:bodyPr>
          <a:lstStyle/>
          <a:p>
            <a:pPr indent="0">
              <a:buNone/>
            </a:pPr>
            <a:r>
              <a:rPr lang="en-US" altLang="zh-CN" sz="2400" dirty="0" smtClean="0">
                <a:latin typeface="Times New Roman" panose="02020603050405020304" pitchFamily="18" charset="0"/>
                <a:cs typeface="Times New Roman" panose="02020603050405020304" pitchFamily="18" charset="0"/>
              </a:rPr>
              <a:t>(1) The city wall refers to the ramparts.</a:t>
            </a:r>
            <a:endParaRPr lang="en-US" altLang="zh-CN" sz="2400" dirty="0" smtClean="0">
              <a:latin typeface="Times New Roman" panose="02020603050405020304" pitchFamily="18" charset="0"/>
              <a:cs typeface="Times New Roman" panose="02020603050405020304" pitchFamily="18" charset="0"/>
            </a:endParaRPr>
          </a:p>
          <a:p>
            <a:pPr marL="457200" indent="-457200">
              <a:buAutoNum type="arabicPeriod"/>
            </a:pPr>
            <a:endParaRPr lang="en-US" altLang="zh-CN" sz="2400" dirty="0" smtClean="0">
              <a:latin typeface="Times New Roman" panose="02020603050405020304" pitchFamily="18" charset="0"/>
              <a:cs typeface="Times New Roman" panose="02020603050405020304" pitchFamily="18" charset="0"/>
            </a:endParaRPr>
          </a:p>
          <a:p>
            <a:pPr indent="0">
              <a:buNone/>
            </a:pPr>
            <a:r>
              <a:rPr lang="en-US" altLang="zh-CN" sz="2400" dirty="0" smtClean="0">
                <a:latin typeface="Times New Roman" panose="02020603050405020304" pitchFamily="18" charset="0"/>
                <a:cs typeface="Times New Roman" panose="02020603050405020304" pitchFamily="18" charset="0"/>
              </a:rPr>
              <a:t>(2) The moat refers to the river embracing </a:t>
            </a:r>
            <a:endParaRPr lang="en-US" altLang="zh-CN" sz="2400" dirty="0" smtClean="0">
              <a:latin typeface="Times New Roman" panose="02020603050405020304" pitchFamily="18" charset="0"/>
              <a:cs typeface="Times New Roman" panose="02020603050405020304" pitchFamily="18" charset="0"/>
            </a:endParaRPr>
          </a:p>
          <a:p>
            <a:pPr marL="457200" indent="-457200"/>
            <a:r>
              <a:rPr lang="en-US" altLang="zh-CN" sz="2400" dirty="0" smtClean="0">
                <a:latin typeface="Times New Roman" panose="02020603050405020304" pitchFamily="18" charset="0"/>
                <a:cs typeface="Times New Roman" panose="02020603050405020304" pitchFamily="18" charset="0"/>
              </a:rPr>
              <a:t>       and defending the city.</a:t>
            </a:r>
            <a:endParaRPr lang="en-US" altLang="zh-CN" sz="2400" dirty="0" smtClean="0">
              <a:latin typeface="Times New Roman" panose="02020603050405020304" pitchFamily="18" charset="0"/>
              <a:cs typeface="Times New Roman" panose="02020603050405020304" pitchFamily="18" charset="0"/>
            </a:endParaRPr>
          </a:p>
          <a:p>
            <a:r>
              <a:rPr lang="en-US" altLang="zh-CN" sz="2400" dirty="0" smtClean="0">
                <a:latin typeface="Times New Roman" panose="02020603050405020304" pitchFamily="18" charset="0"/>
                <a:cs typeface="Times New Roman" panose="02020603050405020304" pitchFamily="18" charset="0"/>
              </a:rPr>
              <a:t> </a:t>
            </a:r>
            <a:endParaRPr lang="en-US" altLang="zh-CN" sz="2400" dirty="0" smtClean="0">
              <a:latin typeface="Times New Roman" panose="02020603050405020304" pitchFamily="18" charset="0"/>
              <a:cs typeface="Times New Roman" panose="02020603050405020304" pitchFamily="18" charset="0"/>
            </a:endParaRPr>
          </a:p>
          <a:p>
            <a:endParaRPr lang="en-US" altLang="zh-CN" sz="2400" dirty="0" smtClean="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290" y="550699"/>
            <a:ext cx="4376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atin typeface="禹卫书法行书简体" panose="02000603000000000000" pitchFamily="2" charset="-122"/>
                <a:ea typeface="禹卫书法行书简体" panose="02000603000000000000" pitchFamily="2" charset="-122"/>
              </a:rPr>
              <a:t>Chinese Palace </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10" name="TextBox 9"/>
          <p:cNvSpPr txBox="1"/>
          <p:nvPr/>
        </p:nvSpPr>
        <p:spPr>
          <a:xfrm>
            <a:off x="1332087" y="1365957"/>
            <a:ext cx="7416801" cy="457200"/>
          </a:xfrm>
          <a:prstGeom prst="rect">
            <a:avLst/>
          </a:prstGeom>
          <a:noFill/>
        </p:spPr>
        <p:txBody>
          <a:bodyPr wrap="square" rtlCol="0">
            <a:spAutoFit/>
          </a:bodyPr>
          <a:lstStyle/>
          <a:p>
            <a:r>
              <a:rPr lang="en-US" altLang="zh-CN" sz="2400" dirty="0" smtClean="0">
                <a:latin typeface="Times New Roman" panose="02020603050405020304" pitchFamily="18" charset="0"/>
                <a:cs typeface="Times New Roman" panose="02020603050405020304" pitchFamily="18" charset="0"/>
              </a:rPr>
              <a:t>Review: What are these?</a:t>
            </a:r>
            <a:endParaRPr lang="zh-CN" altLang="en-US" sz="2400" dirty="0">
              <a:latin typeface="Times New Roman" panose="02020603050405020304" pitchFamily="18" charset="0"/>
              <a:cs typeface="Times New Roman" panose="02020603050405020304" pitchFamily="18" charset="0"/>
            </a:endParaRPr>
          </a:p>
        </p:txBody>
      </p:sp>
      <p:pic>
        <p:nvPicPr>
          <p:cNvPr id="8" name="Picture 4" descr="故宫太和殿屋顶"/>
          <p:cNvPicPr>
            <a:picLocks noChangeAspect="1" noChangeArrowheads="1"/>
          </p:cNvPicPr>
          <p:nvPr/>
        </p:nvPicPr>
        <p:blipFill>
          <a:blip r:embed="rId3"/>
          <a:srcRect t="5084" b="4899"/>
          <a:stretch>
            <a:fillRect/>
          </a:stretch>
        </p:blipFill>
        <p:spPr bwMode="auto">
          <a:xfrm>
            <a:off x="1372642" y="2165144"/>
            <a:ext cx="3413114" cy="2181225"/>
          </a:xfrm>
          <a:prstGeom prst="rect">
            <a:avLst/>
          </a:prstGeom>
          <a:noFill/>
        </p:spPr>
      </p:pic>
      <p:pic>
        <p:nvPicPr>
          <p:cNvPr id="11" name="Picture 8" descr="北京故宫保和殿正脊吞兽"/>
          <p:cNvPicPr>
            <a:picLocks noChangeAspect="1" noChangeArrowheads="1"/>
          </p:cNvPicPr>
          <p:nvPr/>
        </p:nvPicPr>
        <p:blipFill>
          <a:blip r:embed="rId4"/>
          <a:srcRect t="4102" b="4614"/>
          <a:stretch>
            <a:fillRect/>
          </a:stretch>
        </p:blipFill>
        <p:spPr bwMode="auto">
          <a:xfrm>
            <a:off x="5355773" y="2163651"/>
            <a:ext cx="3028208" cy="2170843"/>
          </a:xfrm>
          <a:prstGeom prst="rect">
            <a:avLst/>
          </a:prstGeom>
          <a:noFill/>
        </p:spPr>
      </p:pic>
      <p:pic>
        <p:nvPicPr>
          <p:cNvPr id="12" name="Picture 4" descr="http://image98.360doc.com/DownloadImg/2016/07/2511/76553270_9.jpg"/>
          <p:cNvPicPr>
            <a:picLocks noChangeAspect="1" noChangeArrowheads="1"/>
          </p:cNvPicPr>
          <p:nvPr/>
        </p:nvPicPr>
        <p:blipFill>
          <a:blip r:embed="rId5"/>
          <a:srcRect/>
          <a:stretch>
            <a:fillRect/>
          </a:stretch>
        </p:blipFill>
        <p:spPr bwMode="auto">
          <a:xfrm>
            <a:off x="1401288" y="4524499"/>
            <a:ext cx="3336968" cy="2101032"/>
          </a:xfrm>
          <a:prstGeom prst="rect">
            <a:avLst/>
          </a:prstGeom>
          <a:noFill/>
        </p:spPr>
      </p:pic>
      <p:pic>
        <p:nvPicPr>
          <p:cNvPr id="13" name="Picture 2" descr="太和殿月台上的日晷"/>
          <p:cNvPicPr>
            <a:picLocks noChangeAspect="1" noChangeArrowheads="1"/>
          </p:cNvPicPr>
          <p:nvPr/>
        </p:nvPicPr>
        <p:blipFill>
          <a:blip r:embed="rId6"/>
          <a:srcRect t="4148" r="5187"/>
          <a:stretch>
            <a:fillRect/>
          </a:stretch>
        </p:blipFill>
        <p:spPr bwMode="auto">
          <a:xfrm>
            <a:off x="5343895" y="4524498"/>
            <a:ext cx="3040084" cy="2125684"/>
          </a:xfrm>
          <a:prstGeom prst="rect">
            <a:avLst/>
          </a:prstGeom>
          <a:noFill/>
        </p:spPr>
      </p:pic>
      <p:pic>
        <p:nvPicPr>
          <p:cNvPr id="14" name="Picture 4" descr="http://imgsrc.baidu.com/baike/pic/item/c856613ee02fe87770cf6cd5.jpg"/>
          <p:cNvPicPr>
            <a:picLocks noChangeAspect="1" noChangeArrowheads="1"/>
          </p:cNvPicPr>
          <p:nvPr/>
        </p:nvPicPr>
        <p:blipFill>
          <a:blip r:embed="rId7"/>
          <a:srcRect/>
          <a:stretch>
            <a:fillRect/>
          </a:stretch>
        </p:blipFill>
        <p:spPr bwMode="auto">
          <a:xfrm>
            <a:off x="8894618" y="2137558"/>
            <a:ext cx="2802577" cy="2137559"/>
          </a:xfrm>
          <a:prstGeom prst="rect">
            <a:avLst/>
          </a:prstGeom>
          <a:noFill/>
        </p:spPr>
      </p:pic>
      <p:pic>
        <p:nvPicPr>
          <p:cNvPr id="15" name="Picture 2" descr="太和殿镏金铜缸"/>
          <p:cNvPicPr>
            <a:picLocks noChangeAspect="1" noChangeArrowheads="1"/>
          </p:cNvPicPr>
          <p:nvPr/>
        </p:nvPicPr>
        <p:blipFill>
          <a:blip r:embed="rId8"/>
          <a:srcRect t="10163" b="5463"/>
          <a:stretch>
            <a:fillRect/>
          </a:stretch>
        </p:blipFill>
        <p:spPr bwMode="auto">
          <a:xfrm>
            <a:off x="8894617" y="4569069"/>
            <a:ext cx="2929247" cy="20573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9419" y="1379971"/>
            <a:ext cx="5748854" cy="4216652"/>
          </a:xfrm>
          <a:prstGeom prst="rect">
            <a:avLst/>
          </a:prstGeom>
        </p:spPr>
      </p:pic>
      <p:pic>
        <p:nvPicPr>
          <p:cNvPr id="59" name="图片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6334" y="1395599"/>
            <a:ext cx="1243877" cy="989316"/>
          </a:xfrm>
          <a:prstGeom prst="rect">
            <a:avLst/>
          </a:prstGeom>
        </p:spPr>
      </p:pic>
      <p:pic>
        <p:nvPicPr>
          <p:cNvPr id="60" name="图片 59"/>
          <p:cNvPicPr>
            <a:picLocks noChangeAspect="1"/>
          </p:cNvPicPr>
          <p:nvPr/>
        </p:nvPicPr>
        <p:blipFill rotWithShape="1">
          <a:blip r:embed="rId4">
            <a:extLst>
              <a:ext uri="{28A0092B-C50C-407E-A947-70E740481C1C}">
                <a14:useLocalDpi xmlns:a14="http://schemas.microsoft.com/office/drawing/2010/main" val="0"/>
              </a:ext>
            </a:extLst>
          </a:blip>
          <a:srcRect l="4126" t="17658" r="1349" b="16129"/>
          <a:stretch>
            <a:fillRect/>
          </a:stretch>
        </p:blipFill>
        <p:spPr>
          <a:xfrm>
            <a:off x="400304" y="911397"/>
            <a:ext cx="1542362" cy="859316"/>
          </a:xfrm>
          <a:prstGeom prst="rect">
            <a:avLst/>
          </a:prstGeom>
        </p:spPr>
      </p:pic>
      <p:sp>
        <p:nvSpPr>
          <p:cNvPr id="580" name="文本框 579"/>
          <p:cNvSpPr txBox="1"/>
          <p:nvPr/>
        </p:nvSpPr>
        <p:spPr>
          <a:xfrm>
            <a:off x="5243846" y="2461115"/>
            <a:ext cx="728821" cy="1844040"/>
          </a:xfrm>
          <a:prstGeom prst="rect">
            <a:avLst/>
          </a:prstGeom>
          <a:noFill/>
        </p:spPr>
        <p:txBody>
          <a:bodyPr wrap="square" rtlCol="0">
            <a:spAutoFit/>
          </a:bodyPr>
          <a:lstStyle/>
          <a:p>
            <a:r>
              <a:rPr lang="zh-CN" altLang="en-US" sz="11500" dirty="0">
                <a:latin typeface="禹卫书法行书简体" panose="02000603000000000000" pitchFamily="2" charset="-122"/>
                <a:ea typeface="禹卫书法行书简体" panose="02000603000000000000" pitchFamily="2" charset="-122"/>
              </a:rPr>
              <a:t>三</a:t>
            </a:r>
            <a:endParaRPr lang="zh-CN" altLang="en-US" sz="11500" dirty="0">
              <a:latin typeface="禹卫书法行书简体" panose="02000603000000000000" pitchFamily="2" charset="-122"/>
              <a:ea typeface="禹卫书法行书简体" panose="02000603000000000000" pitchFamily="2" charset="-122"/>
            </a:endParaRPr>
          </a:p>
        </p:txBody>
      </p:sp>
      <p:pic>
        <p:nvPicPr>
          <p:cNvPr id="581" name="图片 1"/>
          <p:cNvPicPr>
            <a:picLocks noChangeAspect="1" noChangeArrowheads="1"/>
          </p:cNvPicPr>
          <p:nvPr/>
        </p:nvPicPr>
        <p:blipFill>
          <a:blip r:embed="rId5">
            <a:extLst>
              <a:ext uri="{28A0092B-C50C-407E-A947-70E740481C1C}">
                <a14:useLocalDpi xmlns:a14="http://schemas.microsoft.com/office/drawing/2010/main" val="0"/>
              </a:ext>
            </a:extLst>
          </a:blip>
          <a:srcRect l="-4587"/>
          <a:stretch>
            <a:fillRect/>
          </a:stretch>
        </p:blipFill>
        <p:spPr bwMode="auto">
          <a:xfrm>
            <a:off x="9643913" y="4120974"/>
            <a:ext cx="2697573" cy="273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灯片编号占位符 4"/>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3075" name="Rectangle 2"/>
          <p:cNvSpPr>
            <a:spLocks noGrp="1"/>
          </p:cNvSpPr>
          <p:nvPr>
            <p:ph type="ctrTitle"/>
          </p:nvPr>
        </p:nvSpPr>
        <p:spPr>
          <a:xfrm>
            <a:off x="3896678" y="2374900"/>
            <a:ext cx="6408737" cy="1470025"/>
          </a:xfrm>
        </p:spPr>
        <p:txBody>
          <a:bodyPr vert="horz" wrap="square" lIns="91436" tIns="45719" rIns="91436" bIns="45719" anchor="ctr">
            <a:normAutofit/>
          </a:bodyPr>
          <a:lstStyle>
            <a:lvl1pPr lvl="0">
              <a:defRPr kern="1200"/>
            </a:lvl1pPr>
          </a:lstStyle>
          <a:p>
            <a:pPr lvl="0" eaLnBrk="1" hangingPunct="1"/>
            <a:r>
              <a:rPr lang="en-US" altLang="zh-CN" sz="4800">
                <a:solidFill>
                  <a:srgbClr val="990033"/>
                </a:solidFill>
                <a:latin typeface="Times New Roman" panose="02020603050405020304" pitchFamily="18" charset="0"/>
                <a:ea typeface="华文新魏" panose="02010800040101010101" pitchFamily="2" charset="-122"/>
              </a:rPr>
              <a:t>A Brief Introduction of Chinese Ancient Bridges</a:t>
            </a:r>
            <a:endParaRPr lang="en-US" altLang="zh-CN" sz="4800">
              <a:solidFill>
                <a:srgbClr val="990033"/>
              </a:solidFill>
              <a:latin typeface="Times New Roman" panose="02020603050405020304" pitchFamily="18" charset="0"/>
              <a:ea typeface="华文新魏" panose="02010800040101010101" pitchFamily="2" charset="-122"/>
            </a:endParaRPr>
          </a:p>
        </p:txBody>
      </p:sp>
      <p:pic>
        <p:nvPicPr>
          <p:cNvPr id="3077" name="Picture 28" descr="CIMG0891"/>
          <p:cNvPicPr>
            <a:picLocks noChangeAspect="1"/>
          </p:cNvPicPr>
          <p:nvPr/>
        </p:nvPicPr>
        <p:blipFill>
          <a:blip r:embed="rId1">
            <a:lum contrast="12000"/>
          </a:blip>
          <a:srcRect t="9422"/>
          <a:stretch>
            <a:fillRect/>
          </a:stretch>
        </p:blipFill>
        <p:spPr>
          <a:xfrm>
            <a:off x="1527175" y="3327400"/>
            <a:ext cx="2265363" cy="1541463"/>
          </a:xfrm>
          <a:prstGeom prst="rect">
            <a:avLst/>
          </a:prstGeom>
          <a:noFill/>
          <a:ln w="9525">
            <a:noFill/>
          </a:ln>
        </p:spPr>
      </p:pic>
      <p:pic>
        <p:nvPicPr>
          <p:cNvPr id="3078" name="Picture 29" descr="CIMG0896"/>
          <p:cNvPicPr>
            <a:picLocks noChangeAspect="1"/>
          </p:cNvPicPr>
          <p:nvPr/>
        </p:nvPicPr>
        <p:blipFill>
          <a:blip r:embed="rId2">
            <a:lum bright="6000"/>
          </a:blip>
          <a:stretch>
            <a:fillRect/>
          </a:stretch>
        </p:blipFill>
        <p:spPr>
          <a:xfrm>
            <a:off x="1524000" y="0"/>
            <a:ext cx="2265363" cy="1700213"/>
          </a:xfrm>
          <a:prstGeom prst="rect">
            <a:avLst/>
          </a:prstGeom>
          <a:noFill/>
          <a:ln w="9525">
            <a:noFill/>
          </a:ln>
        </p:spPr>
      </p:pic>
      <p:pic>
        <p:nvPicPr>
          <p:cNvPr id="3079" name="Picture 30" descr="CIMG0898"/>
          <p:cNvPicPr>
            <a:picLocks noChangeAspect="1"/>
          </p:cNvPicPr>
          <p:nvPr/>
        </p:nvPicPr>
        <p:blipFill>
          <a:blip r:embed="rId3">
            <a:lum bright="-6000" contrast="12000"/>
          </a:blip>
          <a:stretch>
            <a:fillRect/>
          </a:stretch>
        </p:blipFill>
        <p:spPr>
          <a:xfrm>
            <a:off x="1524000" y="4895850"/>
            <a:ext cx="2265363" cy="1701800"/>
          </a:xfrm>
          <a:prstGeom prst="rect">
            <a:avLst/>
          </a:prstGeom>
          <a:noFill/>
          <a:ln w="9525">
            <a:noFill/>
          </a:ln>
        </p:spPr>
      </p:pic>
      <p:pic>
        <p:nvPicPr>
          <p:cNvPr id="3080" name="Picture 31" descr="CIMG0900"/>
          <p:cNvPicPr>
            <a:picLocks noChangeAspect="1"/>
          </p:cNvPicPr>
          <p:nvPr/>
        </p:nvPicPr>
        <p:blipFill>
          <a:blip r:embed="rId4">
            <a:lum bright="6000" contrast="6000"/>
          </a:blip>
          <a:stretch>
            <a:fillRect/>
          </a:stretch>
        </p:blipFill>
        <p:spPr>
          <a:xfrm>
            <a:off x="8382000" y="0"/>
            <a:ext cx="2286000" cy="1701800"/>
          </a:xfrm>
          <a:prstGeom prst="rect">
            <a:avLst/>
          </a:prstGeom>
          <a:noFill/>
          <a:ln w="9525">
            <a:noFill/>
          </a:ln>
        </p:spPr>
      </p:pic>
      <p:pic>
        <p:nvPicPr>
          <p:cNvPr id="3081" name="Picture 32" descr="CIMG0902"/>
          <p:cNvPicPr>
            <a:picLocks noChangeAspect="1"/>
          </p:cNvPicPr>
          <p:nvPr/>
        </p:nvPicPr>
        <p:blipFill>
          <a:blip r:embed="rId5">
            <a:lum bright="6000"/>
          </a:blip>
          <a:stretch>
            <a:fillRect/>
          </a:stretch>
        </p:blipFill>
        <p:spPr>
          <a:xfrm>
            <a:off x="3810000" y="1270"/>
            <a:ext cx="2265363" cy="1700213"/>
          </a:xfrm>
          <a:prstGeom prst="rect">
            <a:avLst/>
          </a:prstGeom>
          <a:noFill/>
          <a:ln w="9525">
            <a:noFill/>
          </a:ln>
        </p:spPr>
      </p:pic>
      <p:pic>
        <p:nvPicPr>
          <p:cNvPr id="3082" name="Picture 33" descr="CIMG0904"/>
          <p:cNvPicPr>
            <a:picLocks noChangeAspect="1"/>
          </p:cNvPicPr>
          <p:nvPr/>
        </p:nvPicPr>
        <p:blipFill>
          <a:blip r:embed="rId6">
            <a:lum contrast="6000"/>
          </a:blip>
          <a:stretch>
            <a:fillRect/>
          </a:stretch>
        </p:blipFill>
        <p:spPr>
          <a:xfrm>
            <a:off x="3810000" y="4895850"/>
            <a:ext cx="2265363" cy="1701800"/>
          </a:xfrm>
          <a:prstGeom prst="rect">
            <a:avLst/>
          </a:prstGeom>
          <a:noFill/>
          <a:ln w="9525">
            <a:noFill/>
          </a:ln>
        </p:spPr>
      </p:pic>
      <p:pic>
        <p:nvPicPr>
          <p:cNvPr id="3083" name="Picture 34" descr="CIMG0908"/>
          <p:cNvPicPr>
            <a:picLocks noChangeAspect="1"/>
          </p:cNvPicPr>
          <p:nvPr/>
        </p:nvPicPr>
        <p:blipFill>
          <a:blip r:embed="rId7">
            <a:lum bright="6000" contrast="6000"/>
          </a:blip>
          <a:stretch>
            <a:fillRect/>
          </a:stretch>
        </p:blipFill>
        <p:spPr>
          <a:xfrm>
            <a:off x="6100763" y="0"/>
            <a:ext cx="2254250" cy="1700213"/>
          </a:xfrm>
          <a:prstGeom prst="rect">
            <a:avLst/>
          </a:prstGeom>
          <a:noFill/>
          <a:ln w="9525">
            <a:noFill/>
          </a:ln>
        </p:spPr>
      </p:pic>
      <p:pic>
        <p:nvPicPr>
          <p:cNvPr id="3084" name="Picture 35" descr="CIMG0910"/>
          <p:cNvPicPr>
            <a:picLocks noChangeAspect="1"/>
          </p:cNvPicPr>
          <p:nvPr/>
        </p:nvPicPr>
        <p:blipFill>
          <a:blip r:embed="rId8">
            <a:lum contrast="6000"/>
          </a:blip>
          <a:stretch>
            <a:fillRect/>
          </a:stretch>
        </p:blipFill>
        <p:spPr>
          <a:xfrm>
            <a:off x="6100763" y="4895850"/>
            <a:ext cx="2254250" cy="1701800"/>
          </a:xfrm>
          <a:prstGeom prst="rect">
            <a:avLst/>
          </a:prstGeom>
          <a:noFill/>
          <a:ln w="9525">
            <a:noFill/>
          </a:ln>
        </p:spPr>
      </p:pic>
      <p:pic>
        <p:nvPicPr>
          <p:cNvPr id="3085" name="Picture 36" descr="CIMG0911"/>
          <p:cNvPicPr>
            <a:picLocks noChangeAspect="1"/>
          </p:cNvPicPr>
          <p:nvPr/>
        </p:nvPicPr>
        <p:blipFill>
          <a:blip r:embed="rId9">
            <a:lum bright="-6000" contrast="12000"/>
          </a:blip>
          <a:srcRect b="7750"/>
          <a:stretch>
            <a:fillRect/>
          </a:stretch>
        </p:blipFill>
        <p:spPr>
          <a:xfrm>
            <a:off x="1524000" y="1728788"/>
            <a:ext cx="2282825" cy="1568450"/>
          </a:xfrm>
          <a:prstGeom prst="rect">
            <a:avLst/>
          </a:prstGeom>
          <a:noFill/>
          <a:ln w="9525">
            <a:noFill/>
          </a:ln>
        </p:spPr>
      </p:pic>
      <p:pic>
        <p:nvPicPr>
          <p:cNvPr id="3086" name="Picture 37" descr="CIMG0915"/>
          <p:cNvPicPr>
            <a:picLocks noChangeAspect="1"/>
          </p:cNvPicPr>
          <p:nvPr/>
        </p:nvPicPr>
        <p:blipFill>
          <a:blip r:embed="rId10">
            <a:lum bright="-6000" contrast="6000"/>
          </a:blip>
          <a:srcRect l="25243" t="25240" r="22305" b="23740"/>
          <a:stretch>
            <a:fillRect/>
          </a:stretch>
        </p:blipFill>
        <p:spPr>
          <a:xfrm>
            <a:off x="8385175" y="4897438"/>
            <a:ext cx="2282825" cy="1697037"/>
          </a:xfrm>
          <a:prstGeom prst="rect">
            <a:avLst/>
          </a:prstGeom>
          <a:noFill/>
          <a:ln w="9525">
            <a:noFill/>
          </a:ln>
        </p:spPr>
      </p:pic>
    </p:spTree>
  </p:cSld>
  <p:clrMapOvr>
    <a:masterClrMapping/>
  </p:clrMapOvr>
  <p:transition>
    <p:cover dir="l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385" y="550545"/>
            <a:ext cx="6670040"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atin typeface="华文新魏" panose="02010800040101010101" pitchFamily="2" charset="-122"/>
                <a:ea typeface="华文新魏" panose="02010800040101010101" pitchFamily="2" charset="-122"/>
              </a:rPr>
              <a:t>Bridge</a:t>
            </a:r>
            <a:r>
              <a:rPr lang="en-US" altLang="zh-CN" sz="2800" dirty="0" smtClean="0">
                <a:latin typeface="禹卫书法行书简体" panose="02000603000000000000" pitchFamily="2" charset="-122"/>
                <a:ea typeface="禹卫书法行书简体" panose="02000603000000000000" pitchFamily="2" charset="-122"/>
              </a:rPr>
              <a:t> </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36" name="文本框 35"/>
          <p:cNvSpPr txBox="1">
            <a:spLocks noChangeArrowheads="1"/>
          </p:cNvSpPr>
          <p:nvPr/>
        </p:nvSpPr>
        <p:spPr bwMode="auto">
          <a:xfrm>
            <a:off x="8710548" y="3200327"/>
            <a:ext cx="333216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sz="2400" dirty="0" smtClean="0">
                <a:latin typeface="楷体" panose="02010609060101010101" pitchFamily="49" charset="-122"/>
                <a:ea typeface="楷体" panose="02010609060101010101" pitchFamily="49" charset="-122"/>
              </a:rPr>
              <a:t> </a:t>
            </a:r>
            <a:endParaRPr lang="en-US" sz="2400" dirty="0">
              <a:latin typeface="楷体" panose="02010609060101010101" pitchFamily="49" charset="-122"/>
              <a:ea typeface="楷体" panose="02010609060101010101" pitchFamily="49" charset="-122"/>
            </a:endParaRPr>
          </a:p>
        </p:txBody>
      </p:sp>
      <p:pic>
        <p:nvPicPr>
          <p:cNvPr id="39" name="图片 38"/>
          <p:cNvPicPr>
            <a:picLocks noChangeAspect="1"/>
          </p:cNvPicPr>
          <p:nvPr/>
        </p:nvPicPr>
        <p:blipFill>
          <a:blip r:embed="rId3">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2314968" y="1359613"/>
            <a:ext cx="1229707" cy="122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文本框 39"/>
          <p:cNvSpPr txBox="1">
            <a:spLocks noChangeArrowheads="1"/>
          </p:cNvSpPr>
          <p:nvPr/>
        </p:nvSpPr>
        <p:spPr bwMode="auto">
          <a:xfrm>
            <a:off x="2649720" y="1595468"/>
            <a:ext cx="627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zh-CN" altLang="en-US" sz="3200" dirty="0">
                <a:latin typeface="禹卫书法行书简体" panose="02000603000000000000" pitchFamily="2" charset="-122"/>
                <a:ea typeface="禹卫书法行书简体" panose="02000603000000000000" pitchFamily="2" charset="-122"/>
              </a:rPr>
              <a:t>一</a:t>
            </a:r>
            <a:endParaRPr lang="zh-CN" altLang="en-US" sz="3200" dirty="0">
              <a:latin typeface="禹卫书法行书简体" panose="02000603000000000000" pitchFamily="2" charset="-122"/>
              <a:ea typeface="禹卫书法行书简体" panose="02000603000000000000" pitchFamily="2" charset="-122"/>
            </a:endParaRPr>
          </a:p>
        </p:txBody>
      </p:sp>
      <p:pic>
        <p:nvPicPr>
          <p:cNvPr id="41" name="图片 40"/>
          <p:cNvPicPr>
            <a:picLocks noChangeAspect="1"/>
          </p:cNvPicPr>
          <p:nvPr/>
        </p:nvPicPr>
        <p:blipFill>
          <a:blip r:embed="rId3">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2491338" y="3892821"/>
            <a:ext cx="1229707" cy="12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文本框 41"/>
          <p:cNvSpPr txBox="1">
            <a:spLocks noChangeArrowheads="1"/>
          </p:cNvSpPr>
          <p:nvPr/>
        </p:nvSpPr>
        <p:spPr bwMode="auto">
          <a:xfrm>
            <a:off x="2802926" y="4105512"/>
            <a:ext cx="627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zh-CN" altLang="en-US" sz="3200" dirty="0">
                <a:latin typeface="禹卫书法行书简体" panose="02000603000000000000" pitchFamily="2" charset="-122"/>
                <a:ea typeface="禹卫书法行书简体" panose="02000603000000000000" pitchFamily="2" charset="-122"/>
              </a:rPr>
              <a:t>二</a:t>
            </a:r>
            <a:endParaRPr lang="zh-CN" altLang="en-US" sz="3200" dirty="0">
              <a:latin typeface="禹卫书法行书简体" panose="02000603000000000000" pitchFamily="2" charset="-122"/>
              <a:ea typeface="禹卫书法行书简体" panose="02000603000000000000" pitchFamily="2" charset="-122"/>
            </a:endParaRPr>
          </a:p>
        </p:txBody>
      </p:sp>
      <p:sp>
        <p:nvSpPr>
          <p:cNvPr id="2" name="文本框 1"/>
          <p:cNvSpPr txBox="1"/>
          <p:nvPr/>
        </p:nvSpPr>
        <p:spPr>
          <a:xfrm>
            <a:off x="4106773" y="4340414"/>
            <a:ext cx="5254965" cy="461665"/>
          </a:xfrm>
          <a:prstGeom prst="rect">
            <a:avLst/>
          </a:prstGeom>
          <a:noFill/>
        </p:spPr>
        <p:txBody>
          <a:bodyPr wrap="none" rtlCol="0" anchor="t">
            <a:spAutoFit/>
          </a:bodyPr>
          <a:lstStyle/>
          <a:p>
            <a:pPr lvl="0"/>
            <a:r>
              <a:rPr lang="en-US" altLang="zh-CN" sz="2400" dirty="0" smtClean="0">
                <a:latin typeface="华文新魏" panose="02010800040101010101" pitchFamily="2" charset="-122"/>
                <a:ea typeface="华文新魏" panose="02010800040101010101" pitchFamily="2" charset="-122"/>
              </a:rPr>
              <a:t>Decoration of Chinese Ancient Bridges</a:t>
            </a:r>
            <a:endParaRPr lang="en-US" altLang="zh-CN" sz="2400" dirty="0">
              <a:latin typeface="华文新魏" panose="02010800040101010101" pitchFamily="2" charset="-122"/>
              <a:ea typeface="华文新魏" panose="02010800040101010101" pitchFamily="2" charset="-122"/>
            </a:endParaRPr>
          </a:p>
        </p:txBody>
      </p:sp>
      <p:sp>
        <p:nvSpPr>
          <p:cNvPr id="19" name="矩形 18"/>
          <p:cNvSpPr/>
          <p:nvPr/>
        </p:nvSpPr>
        <p:spPr>
          <a:xfrm>
            <a:off x="4058196" y="1618731"/>
            <a:ext cx="4629794" cy="461665"/>
          </a:xfrm>
          <a:prstGeom prst="rect">
            <a:avLst/>
          </a:prstGeom>
        </p:spPr>
        <p:txBody>
          <a:bodyPr wrap="none">
            <a:spAutoFit/>
          </a:bodyPr>
          <a:lstStyle/>
          <a:p>
            <a:r>
              <a:rPr lang="en-US" altLang="zh-CN" sz="2400" dirty="0" smtClean="0">
                <a:latin typeface="华文新魏" panose="02010800040101010101" pitchFamily="2" charset="-122"/>
                <a:ea typeface="华文新魏" panose="02010800040101010101" pitchFamily="2" charset="-122"/>
              </a:rPr>
              <a:t>Structure Form of Ancient Bridges</a:t>
            </a:r>
            <a:endParaRPr lang="en-US" altLang="zh-CN" sz="24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4099" name="Rectangle 5"/>
          <p:cNvSpPr>
            <a:spLocks noGrp="1"/>
          </p:cNvSpPr>
          <p:nvPr>
            <p:ph type="title"/>
          </p:nvPr>
        </p:nvSpPr>
        <p:spPr>
          <a:xfrm>
            <a:off x="1678940" y="412750"/>
            <a:ext cx="8512810" cy="516255"/>
          </a:xfrm>
        </p:spPr>
        <p:txBody>
          <a:bodyPr vert="horz" wrap="square" lIns="91436" tIns="45719" rIns="91436" bIns="45719" anchor="ctr">
            <a:normAutofit fontScale="90000"/>
          </a:bodyPr>
          <a:lstStyle/>
          <a:p>
            <a:pPr lvl="0" algn="l" eaLnBrk="1" hangingPunct="1"/>
            <a:r>
              <a:rPr lang="en-US" altLang="zh-CN" sz="3200" dirty="0">
                <a:latin typeface="华文新魏" panose="02010800040101010101" pitchFamily="2" charset="-122"/>
                <a:ea typeface="华文新魏" panose="02010800040101010101" pitchFamily="2" charset="-122"/>
              </a:rPr>
              <a:t>Structure Form of Ancient Bridges</a:t>
            </a:r>
            <a:endParaRPr lang="en-US" altLang="zh-CN" sz="3200" dirty="0">
              <a:latin typeface="华文新魏" panose="02010800040101010101" pitchFamily="2" charset="-122"/>
              <a:ea typeface="华文新魏" panose="02010800040101010101" pitchFamily="2" charset="-122"/>
            </a:endParaRPr>
          </a:p>
        </p:txBody>
      </p:sp>
      <p:sp>
        <p:nvSpPr>
          <p:cNvPr id="4100" name="Rectangle 6"/>
          <p:cNvSpPr>
            <a:spLocks noGrp="1"/>
          </p:cNvSpPr>
          <p:nvPr>
            <p:ph type="body" sz="half"/>
          </p:nvPr>
        </p:nvSpPr>
        <p:spPr>
          <a:xfrm>
            <a:off x="1524000" y="1241425"/>
            <a:ext cx="9102725" cy="5616575"/>
          </a:xfrm>
        </p:spPr>
        <p:txBody>
          <a:bodyPr vert="horz" wrap="square" lIns="91436" tIns="45719" rIns="91436" bIns="45719" anchor="t"/>
          <a:lstStyle>
            <a:lvl1pPr lvl="0">
              <a:defRPr sz="2800" kern="1200"/>
            </a:lvl1pPr>
            <a:lvl2pPr lvl="1">
              <a:defRPr sz="2400" kern="1200"/>
            </a:lvl2pPr>
            <a:lvl3pPr lvl="2">
              <a:defRPr sz="2000" kern="1200"/>
            </a:lvl3pPr>
            <a:lvl4pPr lvl="3">
              <a:defRPr sz="1800" kern="1200"/>
            </a:lvl4pPr>
            <a:lvl5pPr lvl="4">
              <a:defRPr sz="1800" kern="1200"/>
            </a:lvl5pPr>
          </a:lstStyle>
          <a:p>
            <a:pPr lvl="0" eaLnBrk="1" hangingPunct="1"/>
            <a:r>
              <a:rPr lang="en-US" altLang="zh-CN" dirty="0">
                <a:latin typeface="Times New Roman" panose="02020603050405020304" pitchFamily="18" charset="0"/>
                <a:ea typeface="华文新魏" panose="02010800040101010101" pitchFamily="2" charset="-122"/>
                <a:cs typeface="Times New Roman" panose="02020603050405020304" pitchFamily="18" charset="0"/>
              </a:rPr>
              <a:t>timber beam-columns bridge</a:t>
            </a:r>
            <a:r>
              <a:rPr lang="zh-CN" altLang="en-US" dirty="0">
                <a:latin typeface="Times New Roman" panose="02020603050405020304" pitchFamily="18" charset="0"/>
                <a:ea typeface="华文新魏" panose="02010800040101010101" pitchFamily="2" charset="-122"/>
                <a:cs typeface="Times New Roman" panose="02020603050405020304" pitchFamily="18" charset="0"/>
              </a:rPr>
              <a:t>－</a:t>
            </a:r>
            <a:r>
              <a:rPr lang="en-US" altLang="zh-CN" dirty="0">
                <a:latin typeface="Times New Roman" panose="02020603050405020304" pitchFamily="18" charset="0"/>
                <a:ea typeface="华文新魏" panose="02010800040101010101" pitchFamily="2" charset="-122"/>
                <a:cs typeface="Times New Roman" panose="02020603050405020304" pitchFamily="18" charset="0"/>
              </a:rPr>
              <a:t>In Spring and Autumn Period (770-476 B.C.)</a:t>
            </a:r>
            <a:endParaRPr lang="en-US" altLang="zh-CN" dirty="0">
              <a:latin typeface="Times New Roman" panose="02020603050405020304" pitchFamily="18" charset="0"/>
              <a:ea typeface="华文新魏" panose="02010800040101010101" pitchFamily="2" charset="-122"/>
              <a:cs typeface="Times New Roman" panose="02020603050405020304" pitchFamily="18" charset="0"/>
            </a:endParaRPr>
          </a:p>
          <a:p>
            <a:pPr lvl="0" eaLnBrk="1" hangingPunct="1"/>
            <a:r>
              <a:rPr lang="en-US" altLang="zh-CN" dirty="0">
                <a:latin typeface="Times New Roman" panose="02020603050405020304" pitchFamily="18" charset="0"/>
                <a:ea typeface="华文新魏" panose="02010800040101010101" pitchFamily="2" charset="-122"/>
                <a:cs typeface="Times New Roman" panose="02020603050405020304" pitchFamily="18" charset="0"/>
              </a:rPr>
              <a:t>timber beam-piers bridge</a:t>
            </a:r>
            <a:r>
              <a:rPr lang="zh-CN" altLang="en-US" dirty="0">
                <a:latin typeface="Times New Roman" panose="02020603050405020304" pitchFamily="18" charset="0"/>
                <a:ea typeface="华文新魏" panose="02010800040101010101" pitchFamily="2" charset="-122"/>
                <a:cs typeface="Times New Roman" panose="02020603050405020304" pitchFamily="18" charset="0"/>
              </a:rPr>
              <a:t>－</a:t>
            </a:r>
            <a:r>
              <a:rPr lang="en-US" altLang="zh-CN" dirty="0">
                <a:latin typeface="Times New Roman" panose="02020603050405020304" pitchFamily="18" charset="0"/>
                <a:ea typeface="华文新魏" panose="02010800040101010101" pitchFamily="2" charset="-122"/>
                <a:cs typeface="Times New Roman" panose="02020603050405020304" pitchFamily="18" charset="0"/>
              </a:rPr>
              <a:t>In Tang  Dynasty</a:t>
            </a:r>
            <a:endParaRPr lang="en-US" altLang="zh-CN" dirty="0">
              <a:latin typeface="Times New Roman" panose="02020603050405020304" pitchFamily="18" charset="0"/>
              <a:ea typeface="华文新魏" panose="02010800040101010101" pitchFamily="2" charset="-122"/>
              <a:cs typeface="Times New Roman" panose="02020603050405020304" pitchFamily="18" charset="0"/>
            </a:endParaRPr>
          </a:p>
          <a:p>
            <a:pPr lvl="0" eaLnBrk="1" hangingPunct="1"/>
            <a:r>
              <a:rPr lang="en-US" altLang="zh-CN" dirty="0">
                <a:latin typeface="Times New Roman" panose="02020603050405020304" pitchFamily="18" charset="0"/>
                <a:ea typeface="华文新魏" panose="02010800040101010101" pitchFamily="2" charset="-122"/>
                <a:cs typeface="Times New Roman" panose="02020603050405020304" pitchFamily="18" charset="0"/>
              </a:rPr>
              <a:t>stone beam-columns bridge</a:t>
            </a:r>
            <a:r>
              <a:rPr lang="zh-CN" altLang="en-US" dirty="0">
                <a:latin typeface="Times New Roman" panose="02020603050405020304" pitchFamily="18" charset="0"/>
                <a:ea typeface="华文新魏" panose="02010800040101010101" pitchFamily="2" charset="-122"/>
                <a:cs typeface="Times New Roman" panose="02020603050405020304" pitchFamily="18" charset="0"/>
              </a:rPr>
              <a:t>－</a:t>
            </a:r>
            <a:r>
              <a:rPr lang="en-US" altLang="zh-CN" dirty="0">
                <a:latin typeface="Times New Roman" panose="02020603050405020304" pitchFamily="18" charset="0"/>
                <a:ea typeface="华文新魏" panose="02010800040101010101" pitchFamily="2" charset="-122"/>
                <a:cs typeface="Times New Roman" panose="02020603050405020304" pitchFamily="18" charset="0"/>
              </a:rPr>
              <a:t>Qin Dynasty</a:t>
            </a:r>
            <a:endParaRPr lang="en-US" altLang="zh-CN" dirty="0">
              <a:latin typeface="Times New Roman" panose="02020603050405020304" pitchFamily="18" charset="0"/>
              <a:ea typeface="华文新魏" panose="02010800040101010101" pitchFamily="2" charset="-122"/>
              <a:cs typeface="Times New Roman" panose="02020603050405020304" pitchFamily="18" charset="0"/>
            </a:endParaRPr>
          </a:p>
          <a:p>
            <a:pPr lvl="0" eaLnBrk="1" hangingPunct="1"/>
            <a:r>
              <a:rPr lang="en-US" altLang="zh-CN" dirty="0">
                <a:latin typeface="Times New Roman" panose="02020603050405020304" pitchFamily="18" charset="0"/>
                <a:ea typeface="华文新魏" panose="02010800040101010101" pitchFamily="2" charset="-122"/>
                <a:cs typeface="Times New Roman" panose="02020603050405020304" pitchFamily="18" charset="0"/>
              </a:rPr>
              <a:t>stone beam-piers bridge</a:t>
            </a:r>
            <a:r>
              <a:rPr lang="zh-CN" altLang="en-US" dirty="0">
                <a:latin typeface="Times New Roman" panose="02020603050405020304" pitchFamily="18" charset="0"/>
                <a:ea typeface="华文新魏" panose="02010800040101010101" pitchFamily="2" charset="-122"/>
                <a:cs typeface="Times New Roman" panose="02020603050405020304" pitchFamily="18" charset="0"/>
              </a:rPr>
              <a:t>－</a:t>
            </a:r>
            <a:r>
              <a:rPr lang="en-US" altLang="zh-CN" dirty="0">
                <a:latin typeface="Times New Roman" panose="02020603050405020304" pitchFamily="18" charset="0"/>
                <a:ea typeface="华文新魏" panose="02010800040101010101" pitchFamily="2" charset="-122"/>
                <a:cs typeface="Times New Roman" panose="02020603050405020304" pitchFamily="18" charset="0"/>
              </a:rPr>
              <a:t>Qin Dynasty</a:t>
            </a:r>
            <a:endParaRPr lang="en-US" altLang="zh-CN" dirty="0">
              <a:latin typeface="Times New Roman" panose="02020603050405020304" pitchFamily="18" charset="0"/>
              <a:ea typeface="华文新魏" panose="02010800040101010101" pitchFamily="2" charset="-122"/>
              <a:cs typeface="Times New Roman" panose="02020603050405020304" pitchFamily="18" charset="0"/>
            </a:endParaRPr>
          </a:p>
          <a:p>
            <a:pPr lvl="0" eaLnBrk="1" hangingPunct="1"/>
            <a:r>
              <a:rPr lang="en-US" altLang="zh-CN" dirty="0">
                <a:latin typeface="Times New Roman" panose="02020603050405020304" pitchFamily="18" charset="0"/>
                <a:ea typeface="华文新魏" panose="02010800040101010101" pitchFamily="2" charset="-122"/>
                <a:cs typeface="Times New Roman" panose="02020603050405020304" pitchFamily="18" charset="0"/>
              </a:rPr>
              <a:t>timber cantilever girder bridge</a:t>
            </a:r>
            <a:r>
              <a:rPr lang="zh-CN" altLang="en-US" dirty="0">
                <a:latin typeface="Times New Roman" panose="02020603050405020304" pitchFamily="18" charset="0"/>
                <a:ea typeface="华文新魏" panose="02010800040101010101" pitchFamily="2" charset="-122"/>
                <a:cs typeface="Times New Roman" panose="02020603050405020304" pitchFamily="18" charset="0"/>
              </a:rPr>
              <a:t>－</a:t>
            </a:r>
            <a:r>
              <a:rPr lang="en-US" altLang="zh-CN" dirty="0">
                <a:latin typeface="Times New Roman" panose="02020603050405020304" pitchFamily="18" charset="0"/>
                <a:ea typeface="华文新魏" panose="02010800040101010101" pitchFamily="2" charset="-122"/>
                <a:cs typeface="Times New Roman" panose="02020603050405020304" pitchFamily="18" charset="0"/>
              </a:rPr>
              <a:t>Western Jin Dynasty (265-316)</a:t>
            </a:r>
            <a:endParaRPr lang="en-US" altLang="zh-CN" dirty="0">
              <a:latin typeface="Times New Roman" panose="02020603050405020304" pitchFamily="18" charset="0"/>
              <a:ea typeface="华文新魏" panose="02010800040101010101" pitchFamily="2" charset="-122"/>
              <a:cs typeface="Times New Roman" panose="02020603050405020304" pitchFamily="18" charset="0"/>
            </a:endParaRPr>
          </a:p>
          <a:p>
            <a:pPr lvl="0" eaLnBrk="1" hangingPunct="1"/>
            <a:r>
              <a:rPr lang="en-US" altLang="zh-CN" dirty="0">
                <a:latin typeface="Times New Roman" panose="02020603050405020304" pitchFamily="18" charset="0"/>
                <a:ea typeface="华文新魏" panose="02010800040101010101" pitchFamily="2" charset="-122"/>
                <a:cs typeface="Times New Roman" panose="02020603050405020304" pitchFamily="18" charset="0"/>
              </a:rPr>
              <a:t>trestle bridge</a:t>
            </a:r>
            <a:r>
              <a:rPr lang="zh-CN" altLang="en-US" dirty="0">
                <a:latin typeface="Times New Roman" panose="02020603050405020304" pitchFamily="18" charset="0"/>
                <a:ea typeface="华文新魏" panose="02010800040101010101" pitchFamily="2" charset="-122"/>
                <a:cs typeface="Times New Roman" panose="02020603050405020304" pitchFamily="18" charset="0"/>
              </a:rPr>
              <a:t>－</a:t>
            </a:r>
            <a:r>
              <a:rPr lang="en-US" altLang="zh-CN" dirty="0">
                <a:latin typeface="Times New Roman" panose="02020603050405020304" pitchFamily="18" charset="0"/>
                <a:ea typeface="华文新魏" panose="02010800040101010101" pitchFamily="2" charset="-122"/>
                <a:cs typeface="Times New Roman" panose="02020603050405020304" pitchFamily="18" charset="0"/>
              </a:rPr>
              <a:t>Qin Dynasty</a:t>
            </a:r>
            <a:endParaRPr lang="en-US" altLang="zh-CN" dirty="0">
              <a:latin typeface="Times New Roman" panose="02020603050405020304" pitchFamily="18" charset="0"/>
              <a:ea typeface="华文新魏" panose="02010800040101010101" pitchFamily="2" charset="-122"/>
              <a:cs typeface="Times New Roman" panose="02020603050405020304" pitchFamily="18" charset="0"/>
            </a:endParaRPr>
          </a:p>
          <a:p>
            <a:pPr lvl="0" eaLnBrk="1" hangingPunct="1"/>
            <a:r>
              <a:rPr lang="en-US" altLang="zh-CN" dirty="0">
                <a:latin typeface="Times New Roman" panose="02020603050405020304" pitchFamily="18" charset="0"/>
                <a:ea typeface="华文新魏" panose="02010800040101010101" pitchFamily="2" charset="-122"/>
                <a:cs typeface="Times New Roman" panose="02020603050405020304" pitchFamily="18" charset="0"/>
              </a:rPr>
              <a:t>stone arch bridge</a:t>
            </a:r>
            <a:r>
              <a:rPr lang="zh-CN" altLang="en-US" dirty="0">
                <a:latin typeface="Times New Roman" panose="02020603050405020304" pitchFamily="18" charset="0"/>
                <a:ea typeface="华文新魏" panose="02010800040101010101" pitchFamily="2" charset="-122"/>
                <a:cs typeface="Times New Roman" panose="02020603050405020304" pitchFamily="18" charset="0"/>
              </a:rPr>
              <a:t>－</a:t>
            </a:r>
            <a:r>
              <a:rPr lang="en-US" altLang="zh-CN" dirty="0">
                <a:latin typeface="Times New Roman" panose="02020603050405020304" pitchFamily="18" charset="0"/>
                <a:ea typeface="华文新魏" panose="02010800040101010101" pitchFamily="2" charset="-122"/>
                <a:cs typeface="Times New Roman" panose="02020603050405020304" pitchFamily="18" charset="0"/>
              </a:rPr>
              <a:t>Jin Dynasty</a:t>
            </a:r>
            <a:endParaRPr lang="en-US" altLang="zh-CN" dirty="0">
              <a:latin typeface="Times New Roman" panose="02020603050405020304" pitchFamily="18" charset="0"/>
              <a:ea typeface="华文新魏" panose="02010800040101010101" pitchFamily="2" charset="-122"/>
              <a:cs typeface="Times New Roman" panose="02020603050405020304" pitchFamily="18" charset="0"/>
            </a:endParaRPr>
          </a:p>
          <a:p>
            <a:pPr lvl="0" eaLnBrk="1" hangingPunct="1"/>
            <a:r>
              <a:rPr lang="en-US" altLang="zh-CN" dirty="0">
                <a:latin typeface="Times New Roman" panose="02020603050405020304" pitchFamily="18" charset="0"/>
                <a:ea typeface="华文新魏" panose="02010800040101010101" pitchFamily="2" charset="-122"/>
                <a:cs typeface="Times New Roman" panose="02020603050405020304" pitchFamily="18" charset="0"/>
              </a:rPr>
              <a:t>timber arch bridge</a:t>
            </a:r>
            <a:r>
              <a:rPr lang="zh-CN" altLang="en-US" dirty="0">
                <a:latin typeface="Times New Roman" panose="02020603050405020304" pitchFamily="18" charset="0"/>
                <a:ea typeface="华文新魏" panose="02010800040101010101" pitchFamily="2" charset="-122"/>
                <a:cs typeface="Times New Roman" panose="02020603050405020304" pitchFamily="18" charset="0"/>
              </a:rPr>
              <a:t>－</a:t>
            </a:r>
            <a:r>
              <a:rPr lang="en-US" altLang="zh-CN" dirty="0">
                <a:latin typeface="Times New Roman" panose="02020603050405020304" pitchFamily="18" charset="0"/>
                <a:ea typeface="华文新魏" panose="02010800040101010101" pitchFamily="2" charset="-122"/>
                <a:cs typeface="Times New Roman" panose="02020603050405020304" pitchFamily="18" charset="0"/>
              </a:rPr>
              <a:t>Northern Song Dynasty</a:t>
            </a:r>
            <a:endParaRPr lang="en-US" altLang="zh-CN" dirty="0">
              <a:latin typeface="Times New Roman" panose="02020603050405020304" pitchFamily="18" charset="0"/>
              <a:ea typeface="华文新魏" panose="02010800040101010101" pitchFamily="2" charset="-122"/>
              <a:cs typeface="Times New Roman" panose="02020603050405020304" pitchFamily="18" charset="0"/>
            </a:endParaRPr>
          </a:p>
          <a:p>
            <a:pPr lvl="0" eaLnBrk="1" hangingPunct="1"/>
            <a:r>
              <a:rPr lang="en-US" altLang="zh-CN" dirty="0">
                <a:latin typeface="Times New Roman" panose="02020603050405020304" pitchFamily="18" charset="0"/>
                <a:ea typeface="华文新魏" panose="02010800040101010101" pitchFamily="2" charset="-122"/>
                <a:cs typeface="Times New Roman" panose="02020603050405020304" pitchFamily="18" charset="0"/>
              </a:rPr>
              <a:t>cable bridge</a:t>
            </a:r>
            <a:r>
              <a:rPr lang="zh-CN" altLang="en-US" dirty="0">
                <a:latin typeface="Times New Roman" panose="02020603050405020304" pitchFamily="18" charset="0"/>
                <a:ea typeface="华文新魏" panose="02010800040101010101" pitchFamily="2" charset="-122"/>
                <a:cs typeface="Times New Roman" panose="02020603050405020304" pitchFamily="18" charset="0"/>
              </a:rPr>
              <a:t>－</a:t>
            </a:r>
            <a:r>
              <a:rPr lang="en-US" altLang="zh-CN" dirty="0">
                <a:latin typeface="Times New Roman" panose="02020603050405020304" pitchFamily="18" charset="0"/>
                <a:ea typeface="华文新魏" panose="02010800040101010101" pitchFamily="2" charset="-122"/>
                <a:cs typeface="Times New Roman" panose="02020603050405020304" pitchFamily="18" charset="0"/>
              </a:rPr>
              <a:t>(300-200 B.C)</a:t>
            </a:r>
            <a:endParaRPr lang="en-US" altLang="zh-CN" dirty="0">
              <a:latin typeface="Times New Roman" panose="02020603050405020304" pitchFamily="18" charset="0"/>
              <a:ea typeface="华文新魏" panose="02010800040101010101" pitchFamily="2" charset="-122"/>
              <a:cs typeface="Times New Roman" panose="02020603050405020304" pitchFamily="18" charset="0"/>
            </a:endParaRPr>
          </a:p>
        </p:txBody>
      </p:sp>
    </p:spTree>
  </p:cSld>
  <p:clrMapOvr>
    <a:masterClrMapping/>
  </p:clrMapOvr>
  <p:transition>
    <p:cover dir="l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5123" name="Rectangle 2"/>
          <p:cNvSpPr>
            <a:spLocks noGrp="1"/>
          </p:cNvSpPr>
          <p:nvPr>
            <p:ph type="title"/>
          </p:nvPr>
        </p:nvSpPr>
        <p:spPr>
          <a:xfrm>
            <a:off x="1524000" y="412750"/>
            <a:ext cx="6191250" cy="515938"/>
          </a:xfrm>
        </p:spPr>
        <p:txBody>
          <a:bodyPr vert="horz" wrap="square" lIns="91436" tIns="45719" rIns="91436" bIns="45719" anchor="ctr"/>
          <a:lstStyle/>
          <a:p>
            <a:pPr lvl="0" algn="l" eaLnBrk="1" hangingPunct="1"/>
            <a:r>
              <a:rPr lang="en-US" altLang="zh-CN" sz="2800">
                <a:latin typeface="华文新魏" panose="02010800040101010101" pitchFamily="2" charset="-122"/>
                <a:ea typeface="华文新魏" panose="02010800040101010101" pitchFamily="2" charset="-122"/>
              </a:rPr>
              <a:t>Structure Form of Ancient Bridges</a:t>
            </a:r>
            <a:endParaRPr lang="en-US" altLang="zh-CN" sz="2800">
              <a:latin typeface="华文新魏" panose="02010800040101010101" pitchFamily="2" charset="-122"/>
              <a:ea typeface="华文新魏" panose="02010800040101010101" pitchFamily="2" charset="-122"/>
            </a:endParaRPr>
          </a:p>
        </p:txBody>
      </p:sp>
      <p:pic>
        <p:nvPicPr>
          <p:cNvPr id="5124" name="Picture 3" descr="2-17"/>
          <p:cNvPicPr>
            <a:picLocks noChangeAspect="1"/>
          </p:cNvPicPr>
          <p:nvPr/>
        </p:nvPicPr>
        <p:blipFill>
          <a:blip r:embed="rId1">
            <a:lum bright="6000" contrast="6000"/>
          </a:blip>
          <a:srcRect l="22536" t="1942" r="21239" b="19991"/>
          <a:stretch>
            <a:fillRect/>
          </a:stretch>
        </p:blipFill>
        <p:spPr>
          <a:xfrm>
            <a:off x="971723" y="1070377"/>
            <a:ext cx="5084693" cy="4237893"/>
          </a:xfrm>
          <a:prstGeom prst="rect">
            <a:avLst/>
          </a:prstGeom>
          <a:noFill/>
          <a:ln w="9525">
            <a:noFill/>
          </a:ln>
        </p:spPr>
      </p:pic>
      <p:sp>
        <p:nvSpPr>
          <p:cNvPr id="5125" name="Rectangle 4"/>
          <p:cNvSpPr/>
          <p:nvPr/>
        </p:nvSpPr>
        <p:spPr>
          <a:xfrm>
            <a:off x="1366132" y="5665788"/>
            <a:ext cx="8497887" cy="523220"/>
          </a:xfrm>
          <a:prstGeom prst="rect">
            <a:avLst/>
          </a:prstGeom>
          <a:noFill/>
          <a:ln w="9525">
            <a:noFill/>
          </a:ln>
        </p:spPr>
        <p:txBody>
          <a:bodyPr wrap="square">
            <a:spAutoFit/>
          </a:bodyPr>
          <a:lstStyle/>
          <a:p>
            <a:pPr lvl="0" eaLnBrk="1" hangingPunct="1"/>
            <a:r>
              <a:rPr lang="zh-CN" altLang="en-US" sz="2800" b="0" dirty="0">
                <a:latin typeface="Times New Roman" panose="02020603050405020304" pitchFamily="18" charset="0"/>
                <a:ea typeface="华文新魏" panose="02010800040101010101" pitchFamily="2" charset="-122"/>
              </a:rPr>
              <a:t>timber beam-columns bridge &amp; timber beam-piers bridge</a:t>
            </a:r>
            <a:endParaRPr lang="zh-CN" altLang="en-US" sz="2800" b="0" dirty="0">
              <a:latin typeface="Times New Roman" panose="02020603050405020304" pitchFamily="18" charset="0"/>
              <a:ea typeface="华文新魏" panose="02010800040101010101" pitchFamily="2" charset="-122"/>
            </a:endParaRPr>
          </a:p>
        </p:txBody>
      </p:sp>
      <p:pic>
        <p:nvPicPr>
          <p:cNvPr id="5126" name="Picture 5" descr="2-27"/>
          <p:cNvPicPr>
            <a:picLocks noChangeAspect="1"/>
          </p:cNvPicPr>
          <p:nvPr/>
        </p:nvPicPr>
        <p:blipFill>
          <a:blip r:embed="rId2">
            <a:lum bright="6000"/>
          </a:blip>
          <a:srcRect l="9921" r="8626" b="11586"/>
          <a:stretch>
            <a:fillRect/>
          </a:stretch>
        </p:blipFill>
        <p:spPr>
          <a:xfrm>
            <a:off x="6229013" y="1091010"/>
            <a:ext cx="5189184" cy="4288512"/>
          </a:xfrm>
          <a:prstGeom prst="rect">
            <a:avLst/>
          </a:prstGeom>
          <a:noFill/>
          <a:ln w="9525">
            <a:noFill/>
          </a:ln>
        </p:spPr>
      </p:pic>
    </p:spTree>
  </p:cSld>
  <p:clrMapOvr>
    <a:masterClrMapping/>
  </p:clrMapOvr>
  <p:transition>
    <p:cover dir="l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18435" name="Rectangle 2"/>
          <p:cNvSpPr>
            <a:spLocks noGrp="1"/>
          </p:cNvSpPr>
          <p:nvPr>
            <p:ph type="title" idx="4294967295"/>
          </p:nvPr>
        </p:nvSpPr>
        <p:spPr>
          <a:xfrm>
            <a:off x="1559626" y="368135"/>
            <a:ext cx="9037638" cy="517525"/>
          </a:xfrm>
        </p:spPr>
        <p:txBody>
          <a:bodyPr vert="horz" wrap="square" lIns="91436" tIns="45719" rIns="91436" bIns="45719" anchor="ctr">
            <a:normAutofit fontScale="90000"/>
          </a:bodyPr>
          <a:lstStyle/>
          <a:p>
            <a:pPr lvl="0" algn="l" eaLnBrk="1" hangingPunct="1"/>
            <a:r>
              <a:rPr lang="en-US" altLang="zh-CN" sz="4000" dirty="0" err="1">
                <a:latin typeface="华文新魏" panose="02010800040101010101" pitchFamily="2" charset="-122"/>
                <a:ea typeface="华文新魏" panose="02010800040101010101" pitchFamily="2" charset="-122"/>
              </a:rPr>
              <a:t>Lugou</a:t>
            </a:r>
            <a:r>
              <a:rPr lang="en-US" altLang="zh-CN" sz="4000" dirty="0">
                <a:latin typeface="华文新魏" panose="02010800040101010101" pitchFamily="2" charset="-122"/>
                <a:ea typeface="华文新魏" panose="02010800040101010101" pitchFamily="2" charset="-122"/>
              </a:rPr>
              <a:t> </a:t>
            </a:r>
            <a:r>
              <a:rPr lang="en-US" altLang="zh-CN" sz="4000" dirty="0" smtClean="0">
                <a:latin typeface="华文新魏" panose="02010800040101010101" pitchFamily="2" charset="-122"/>
                <a:ea typeface="华文新魏" panose="02010800040101010101" pitchFamily="2" charset="-122"/>
              </a:rPr>
              <a:t>Bridge</a:t>
            </a:r>
            <a:endParaRPr lang="en-US" altLang="zh-CN" dirty="0">
              <a:latin typeface="华文新魏" panose="02010800040101010101" pitchFamily="2" charset="-122"/>
              <a:ea typeface="华文新魏" panose="02010800040101010101" pitchFamily="2" charset="-122"/>
            </a:endParaRPr>
          </a:p>
        </p:txBody>
      </p:sp>
      <p:sp>
        <p:nvSpPr>
          <p:cNvPr id="18436" name="Rectangle 3"/>
          <p:cNvSpPr>
            <a:spLocks noGrp="1"/>
          </p:cNvSpPr>
          <p:nvPr>
            <p:ph type="body" sz="half" idx="4294967295"/>
          </p:nvPr>
        </p:nvSpPr>
        <p:spPr>
          <a:xfrm>
            <a:off x="1577150" y="1084035"/>
            <a:ext cx="9102725" cy="5616575"/>
          </a:xfrm>
        </p:spPr>
        <p:txBody>
          <a:bodyPr vert="horz" wrap="square" lIns="91436" tIns="45719" rIns="91436" bIns="45719" anchor="t"/>
          <a:lstStyle>
            <a:lvl1pPr lvl="0">
              <a:defRPr sz="2800" kern="1200"/>
            </a:lvl1pPr>
            <a:lvl2pPr lvl="1">
              <a:defRPr sz="2400" kern="1200"/>
            </a:lvl2pPr>
            <a:lvl3pPr lvl="2">
              <a:defRPr sz="2000" kern="1200"/>
            </a:lvl3pPr>
            <a:lvl4pPr lvl="3">
              <a:defRPr sz="1800" kern="1200"/>
            </a:lvl4pPr>
            <a:lvl5pPr lvl="4">
              <a:defRPr sz="1800" kern="1200"/>
            </a:lvl5pPr>
          </a:lstStyle>
          <a:p>
            <a:pPr marL="342900" lvl="0" indent="-342900" eaLnBrk="1" hangingPunct="1">
              <a:lnSpc>
                <a:spcPct val="100000"/>
              </a:lnSpc>
            </a:pPr>
            <a:r>
              <a:rPr lang="en-US" altLang="zh-CN" sz="2400" dirty="0">
                <a:latin typeface="Times New Roman" panose="02020603050405020304" pitchFamily="18" charset="0"/>
                <a:ea typeface="华文新魏" panose="02010800040101010101" pitchFamily="2" charset="-122"/>
                <a:cs typeface="Times New Roman" panose="02020603050405020304" pitchFamily="18" charset="0"/>
              </a:rPr>
              <a:t>The </a:t>
            </a:r>
            <a:r>
              <a:rPr lang="en-US" altLang="zh-CN" sz="2400" dirty="0" err="1">
                <a:latin typeface="Times New Roman" panose="02020603050405020304" pitchFamily="18" charset="0"/>
                <a:ea typeface="华文新魏" panose="02010800040101010101" pitchFamily="2" charset="-122"/>
                <a:cs typeface="Times New Roman" panose="02020603050405020304" pitchFamily="18" charset="0"/>
              </a:rPr>
              <a:t>Lugou</a:t>
            </a:r>
            <a:r>
              <a:rPr lang="en-US" altLang="zh-CN" sz="2400" dirty="0">
                <a:latin typeface="Times New Roman" panose="02020603050405020304" pitchFamily="18" charset="0"/>
                <a:ea typeface="华文新魏" panose="02010800040101010101" pitchFamily="2" charset="-122"/>
                <a:cs typeface="Times New Roman" panose="02020603050405020304" pitchFamily="18" charset="0"/>
              </a:rPr>
              <a:t> Bridge also known as the Marco Polo Bridge in English, is a famous stone bridge located 15 km southwest of the Beijing city center across the </a:t>
            </a:r>
            <a:r>
              <a:rPr lang="en-US" altLang="zh-CN" sz="2400" dirty="0" err="1">
                <a:latin typeface="Times New Roman" panose="02020603050405020304" pitchFamily="18" charset="0"/>
                <a:ea typeface="华文新魏" panose="02010800040101010101" pitchFamily="2" charset="-122"/>
                <a:cs typeface="Times New Roman" panose="02020603050405020304" pitchFamily="18" charset="0"/>
              </a:rPr>
              <a:t>Yongding</a:t>
            </a:r>
            <a:r>
              <a:rPr lang="en-US" altLang="zh-CN" sz="2400" dirty="0">
                <a:latin typeface="Times New Roman" panose="02020603050405020304" pitchFamily="18" charset="0"/>
                <a:ea typeface="华文新魏" panose="02010800040101010101" pitchFamily="2" charset="-122"/>
                <a:cs typeface="Times New Roman" panose="02020603050405020304" pitchFamily="18" charset="0"/>
              </a:rPr>
              <a:t> River—a main tributary of </a:t>
            </a:r>
            <a:r>
              <a:rPr lang="en-US" altLang="zh-CN" sz="2400" dirty="0" err="1">
                <a:latin typeface="Times New Roman" panose="02020603050405020304" pitchFamily="18" charset="0"/>
                <a:ea typeface="华文新魏" panose="02010800040101010101" pitchFamily="2" charset="-122"/>
                <a:cs typeface="Times New Roman" panose="02020603050405020304" pitchFamily="18" charset="0"/>
              </a:rPr>
              <a:t>Hai</a:t>
            </a:r>
            <a:r>
              <a:rPr lang="en-US" altLang="zh-CN" sz="2400" dirty="0">
                <a:latin typeface="Times New Roman" panose="02020603050405020304" pitchFamily="18" charset="0"/>
                <a:ea typeface="华文新魏" panose="02010800040101010101" pitchFamily="2" charset="-122"/>
                <a:cs typeface="Times New Roman" panose="02020603050405020304" pitchFamily="18" charset="0"/>
              </a:rPr>
              <a:t> River. </a:t>
            </a:r>
            <a:endParaRPr lang="en-US" altLang="zh-CN" sz="3200" dirty="0">
              <a:latin typeface="Times New Roman" panose="02020603050405020304" pitchFamily="18" charset="0"/>
              <a:ea typeface="华文新魏" panose="02010800040101010101" pitchFamily="2" charset="-122"/>
              <a:cs typeface="Times New Roman" panose="02020603050405020304" pitchFamily="18" charset="0"/>
            </a:endParaRPr>
          </a:p>
          <a:p>
            <a:pPr marL="342900" lvl="0" indent="-342900" eaLnBrk="1" hangingPunct="1">
              <a:lnSpc>
                <a:spcPct val="100000"/>
              </a:lnSpc>
              <a:buNone/>
            </a:pPr>
            <a:r>
              <a:rPr lang="en-US" altLang="zh-CN" dirty="0" smtClean="0">
                <a:latin typeface="华文新魏" panose="02010800040101010101" pitchFamily="2" charset="-122"/>
                <a:ea typeface="华文新魏" panose="02010800040101010101" pitchFamily="2" charset="-122"/>
              </a:rPr>
              <a:t> </a:t>
            </a:r>
            <a:endParaRPr lang="en-US" altLang="zh-CN" dirty="0">
              <a:latin typeface="华文新魏" panose="02010800040101010101" pitchFamily="2" charset="-122"/>
              <a:ea typeface="华文新魏" panose="02010800040101010101" pitchFamily="2" charset="-122"/>
            </a:endParaRPr>
          </a:p>
        </p:txBody>
      </p:sp>
      <p:pic>
        <p:nvPicPr>
          <p:cNvPr id="18437" name="Picture 4" descr="20066202918609">
            <a:hlinkClick r:id="rId1"/>
          </p:cNvPr>
          <p:cNvPicPr>
            <a:picLocks noChangeAspect="1"/>
          </p:cNvPicPr>
          <p:nvPr/>
        </p:nvPicPr>
        <p:blipFill>
          <a:blip r:embed="rId2"/>
          <a:srcRect t="25246" b="32333"/>
          <a:stretch>
            <a:fillRect/>
          </a:stretch>
        </p:blipFill>
        <p:spPr>
          <a:xfrm>
            <a:off x="1580444" y="3086629"/>
            <a:ext cx="9144000" cy="3024187"/>
          </a:xfrm>
          <a:prstGeom prst="rect">
            <a:avLst/>
          </a:prstGeom>
          <a:noFill/>
          <a:ln w="9525">
            <a:noFill/>
          </a:ln>
        </p:spPr>
      </p:pic>
    </p:spTree>
  </p:cSld>
  <p:clrMapOvr>
    <a:masterClrMapping/>
  </p:clrMapOvr>
  <p:transition>
    <p:cover dir="l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88076" y="614690"/>
            <a:ext cx="3411220" cy="579120"/>
          </a:xfrm>
          <a:prstGeom prst="rect">
            <a:avLst/>
          </a:prstGeom>
        </p:spPr>
        <p:txBody>
          <a:bodyPr wrap="none">
            <a:spAutoFit/>
          </a:bodyPr>
          <a:lstStyle/>
          <a:p>
            <a:r>
              <a:rPr lang="zh-CN" altLang="en-US" sz="3200" b="1" dirty="0" smtClean="0"/>
              <a:t>◆ </a:t>
            </a:r>
            <a:r>
              <a:rPr lang="en-US" altLang="zh-CN" sz="3200" b="1" dirty="0" smtClean="0">
                <a:latin typeface="Times New Roman" panose="02020603050405020304" pitchFamily="18" charset="0"/>
              </a:rPr>
              <a:t>Private Gardens</a:t>
            </a:r>
            <a:endParaRPr lang="en-US" altLang="zh-CN" sz="3200" dirty="0" smtClean="0">
              <a:latin typeface="Times New Roman" panose="02020603050405020304" pitchFamily="18" charset="0"/>
            </a:endParaRPr>
          </a:p>
        </p:txBody>
      </p:sp>
      <p:sp>
        <p:nvSpPr>
          <p:cNvPr id="7" name="Rectangle 9"/>
          <p:cNvSpPr>
            <a:spLocks noChangeArrowheads="1"/>
          </p:cNvSpPr>
          <p:nvPr/>
        </p:nvSpPr>
        <p:spPr bwMode="auto">
          <a:xfrm>
            <a:off x="2173287" y="1396048"/>
            <a:ext cx="5281613" cy="944880"/>
          </a:xfrm>
          <a:prstGeom prst="rect">
            <a:avLst/>
          </a:prstGeom>
          <a:noFill/>
          <a:ln w="9525">
            <a:noFill/>
            <a:miter lim="800000"/>
          </a:ln>
        </p:spPr>
        <p:txBody>
          <a:bodyPr wrap="square" anchor="ctr">
            <a:spAutoFit/>
          </a:bodyPr>
          <a:lstStyle/>
          <a:p>
            <a:pPr>
              <a:defRPr/>
            </a:pPr>
            <a:r>
              <a:rPr lang="en-US" altLang="zh-CN" sz="2800" dirty="0">
                <a:latin typeface="Times New Roman" panose="02020603050405020304" pitchFamily="18" charset="0"/>
              </a:rPr>
              <a:t>Owned mainly by the painters, the poets, and other scholars. </a:t>
            </a:r>
            <a:endParaRPr lang="en-US" altLang="zh-CN" sz="2800" dirty="0">
              <a:latin typeface="Times New Roman" panose="02020603050405020304" pitchFamily="18" charset="0"/>
            </a:endParaRPr>
          </a:p>
        </p:txBody>
      </p:sp>
      <p:pic>
        <p:nvPicPr>
          <p:cNvPr id="9" name="Picture 5" descr="img277577">
            <a:hlinkClick r:id="rId1"/>
          </p:cNvPr>
          <p:cNvPicPr>
            <a:picLocks noChangeAspect="1" noChangeArrowheads="1"/>
          </p:cNvPicPr>
          <p:nvPr/>
        </p:nvPicPr>
        <p:blipFill>
          <a:blip r:embed="rId2"/>
          <a:srcRect/>
          <a:stretch>
            <a:fillRect/>
          </a:stretch>
        </p:blipFill>
        <p:spPr bwMode="auto">
          <a:xfrm>
            <a:off x="1524000" y="2643188"/>
            <a:ext cx="4391025" cy="3219450"/>
          </a:xfrm>
          <a:prstGeom prst="rect">
            <a:avLst/>
          </a:prstGeom>
          <a:noFill/>
          <a:ln w="9525">
            <a:noFill/>
            <a:miter lim="800000"/>
            <a:headEnd/>
            <a:tailEnd/>
          </a:ln>
        </p:spPr>
      </p:pic>
      <p:pic>
        <p:nvPicPr>
          <p:cNvPr id="10" name="Picture 9" descr="310384911"/>
          <p:cNvPicPr>
            <a:picLocks noChangeAspect="1" noChangeArrowheads="1"/>
          </p:cNvPicPr>
          <p:nvPr/>
        </p:nvPicPr>
        <p:blipFill>
          <a:blip r:embed="rId3"/>
          <a:srcRect/>
          <a:stretch>
            <a:fillRect/>
          </a:stretch>
        </p:blipFill>
        <p:spPr bwMode="auto">
          <a:xfrm>
            <a:off x="5878513" y="2643188"/>
            <a:ext cx="4789487" cy="32146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Bottom)">
                                      <p:cBhvr>
                                        <p:cTn id="12" dur="500"/>
                                        <p:tgtEl>
                                          <p:spTgt spid="10"/>
                                        </p:tgtEl>
                                      </p:cBhvr>
                                    </p:animEffect>
                                  </p:childTnLst>
                                </p:cTn>
                              </p:par>
                              <p:par>
                                <p:cTn id="13" presetID="1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lide(fromBottom)">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19459" name="Rectangle 2"/>
          <p:cNvSpPr>
            <a:spLocks noGrp="1"/>
          </p:cNvSpPr>
          <p:nvPr>
            <p:ph type="title" idx="4294967295"/>
          </p:nvPr>
        </p:nvSpPr>
        <p:spPr>
          <a:xfrm>
            <a:off x="1654629" y="427512"/>
            <a:ext cx="8245475" cy="517525"/>
          </a:xfrm>
        </p:spPr>
        <p:txBody>
          <a:bodyPr vert="horz" wrap="square" lIns="91436" tIns="45719" rIns="91436" bIns="45719" anchor="ctr">
            <a:normAutofit fontScale="90000"/>
          </a:bodyPr>
          <a:lstStyle/>
          <a:p>
            <a:pPr lvl="0" algn="l" eaLnBrk="1" hangingPunct="1"/>
            <a:r>
              <a:rPr lang="en-US" altLang="zh-CN" sz="3600" dirty="0" err="1">
                <a:latin typeface="华文新魏" panose="02010800040101010101" pitchFamily="2" charset="-122"/>
                <a:ea typeface="华文新魏" panose="02010800040101010101" pitchFamily="2" charset="-122"/>
              </a:rPr>
              <a:t>Lugou</a:t>
            </a:r>
            <a:r>
              <a:rPr lang="en-US" altLang="zh-CN" sz="3600" dirty="0">
                <a:latin typeface="华文新魏" panose="02010800040101010101" pitchFamily="2" charset="-122"/>
                <a:ea typeface="华文新魏" panose="02010800040101010101" pitchFamily="2" charset="-122"/>
              </a:rPr>
              <a:t> </a:t>
            </a:r>
            <a:r>
              <a:rPr lang="en-US" altLang="zh-CN" sz="3600" dirty="0" smtClean="0">
                <a:latin typeface="华文新魏" panose="02010800040101010101" pitchFamily="2" charset="-122"/>
                <a:ea typeface="华文新魏" panose="02010800040101010101" pitchFamily="2" charset="-122"/>
              </a:rPr>
              <a:t>Bridge</a:t>
            </a:r>
            <a:endParaRPr lang="en-US" altLang="zh-CN" dirty="0">
              <a:latin typeface="华文新魏" panose="02010800040101010101" pitchFamily="2" charset="-122"/>
              <a:ea typeface="华文新魏" panose="02010800040101010101" pitchFamily="2" charset="-122"/>
            </a:endParaRPr>
          </a:p>
        </p:txBody>
      </p:sp>
      <p:sp>
        <p:nvSpPr>
          <p:cNvPr id="19460" name="Rectangle 3"/>
          <p:cNvSpPr>
            <a:spLocks noGrp="1"/>
          </p:cNvSpPr>
          <p:nvPr>
            <p:ph type="body" sz="half" idx="4294967295"/>
          </p:nvPr>
        </p:nvSpPr>
        <p:spPr>
          <a:xfrm>
            <a:off x="1410896" y="1084036"/>
            <a:ext cx="9102725" cy="2808288"/>
          </a:xfrm>
        </p:spPr>
        <p:txBody>
          <a:bodyPr vert="horz" wrap="square" lIns="91436" tIns="45719" rIns="91436" bIns="45719" anchor="t">
            <a:normAutofit/>
          </a:bodyPr>
          <a:lstStyle>
            <a:lvl1pPr lvl="0">
              <a:defRPr sz="2800" kern="1200"/>
            </a:lvl1pPr>
            <a:lvl2pPr lvl="1">
              <a:defRPr sz="2400" kern="1200"/>
            </a:lvl2pPr>
            <a:lvl3pPr lvl="2">
              <a:defRPr sz="2000" kern="1200"/>
            </a:lvl3pPr>
            <a:lvl4pPr lvl="3">
              <a:defRPr sz="1800" kern="1200"/>
            </a:lvl4pPr>
            <a:lvl5pPr lvl="4">
              <a:defRPr sz="1800" kern="1200"/>
            </a:lvl5pPr>
          </a:lstStyle>
          <a:p>
            <a:pPr lvl="0" algn="just" eaLnBrk="1" hangingPunct="1">
              <a:lnSpc>
                <a:spcPct val="90000"/>
              </a:lnSpc>
            </a:pPr>
            <a:r>
              <a:rPr lang="zh-CN" altLang="en-US" dirty="0">
                <a:latin typeface="Times New Roman" panose="02020603050405020304" pitchFamily="18" charset="0"/>
                <a:ea typeface="华文新魏" panose="02010800040101010101" pitchFamily="2" charset="-122"/>
                <a:cs typeface="Times New Roman" panose="02020603050405020304" pitchFamily="18" charset="0"/>
              </a:rPr>
              <a:t>Construction of the original bridge on this site commenced in 1189 and was completed in 1192 and was later reconstructed in 1698. The Lugou Bridge is 266.5 m  in length and 9.3m in width, supported on 10 piers and 11 segmental arches. </a:t>
            </a:r>
            <a:endParaRPr lang="zh-CN" altLang="en-US" dirty="0">
              <a:latin typeface="Times New Roman" panose="02020603050405020304" pitchFamily="18" charset="0"/>
              <a:ea typeface="华文新魏" panose="02010800040101010101" pitchFamily="2" charset="-122"/>
              <a:cs typeface="Times New Roman" panose="02020603050405020304" pitchFamily="18" charset="0"/>
            </a:endParaRPr>
          </a:p>
          <a:p>
            <a:pPr lvl="0" eaLnBrk="1" hangingPunct="1">
              <a:lnSpc>
                <a:spcPct val="90000"/>
              </a:lnSpc>
            </a:pPr>
            <a:endParaRPr lang="zh-CN" altLang="en-US" sz="1800" dirty="0">
              <a:ea typeface="华文新魏" panose="02010800040101010101" pitchFamily="2" charset="-122"/>
            </a:endParaRPr>
          </a:p>
          <a:p>
            <a:pPr lvl="0" eaLnBrk="1" hangingPunct="1">
              <a:lnSpc>
                <a:spcPct val="90000"/>
              </a:lnSpc>
            </a:pPr>
            <a:endParaRPr lang="zh-CN" altLang="en-US" sz="1800" dirty="0">
              <a:ea typeface="华文新魏" panose="02010800040101010101" pitchFamily="2" charset="-122"/>
            </a:endParaRPr>
          </a:p>
          <a:p>
            <a:pPr lvl="0" eaLnBrk="1" hangingPunct="1">
              <a:lnSpc>
                <a:spcPct val="90000"/>
              </a:lnSpc>
              <a:buNone/>
            </a:pPr>
            <a:endParaRPr lang="zh-CN" altLang="en-US" sz="2400" dirty="0">
              <a:latin typeface="华文新魏" panose="02010800040101010101" pitchFamily="2" charset="-122"/>
              <a:ea typeface="华文新魏" panose="02010800040101010101" pitchFamily="2" charset="-122"/>
            </a:endParaRPr>
          </a:p>
          <a:p>
            <a:pPr lvl="0" eaLnBrk="1" hangingPunct="1">
              <a:lnSpc>
                <a:spcPct val="90000"/>
              </a:lnSpc>
            </a:pPr>
            <a:endParaRPr lang="zh-CN" altLang="en-US" sz="2400" dirty="0">
              <a:latin typeface="华文新魏" panose="02010800040101010101" pitchFamily="2" charset="-122"/>
              <a:ea typeface="华文新魏" panose="02010800040101010101" pitchFamily="2" charset="-122"/>
            </a:endParaRPr>
          </a:p>
          <a:p>
            <a:pPr lvl="0" eaLnBrk="1" hangingPunct="1">
              <a:lnSpc>
                <a:spcPct val="90000"/>
              </a:lnSpc>
            </a:pPr>
            <a:endParaRPr lang="en-US" altLang="x-none" sz="2400" dirty="0">
              <a:latin typeface="华文新魏" panose="02010800040101010101" pitchFamily="2" charset="-122"/>
              <a:ea typeface="华文新魏" panose="02010800040101010101" pitchFamily="2" charset="-122"/>
            </a:endParaRPr>
          </a:p>
        </p:txBody>
      </p:sp>
      <p:pic>
        <p:nvPicPr>
          <p:cNvPr id="19461" name="Picture 4" descr="3287ea7e-3058-4c95-9115-4ff75f917180">
            <a:hlinkClick r:id="rId1"/>
          </p:cNvPr>
          <p:cNvPicPr>
            <a:picLocks noChangeAspect="1"/>
          </p:cNvPicPr>
          <p:nvPr/>
        </p:nvPicPr>
        <p:blipFill>
          <a:blip r:embed="rId2"/>
          <a:srcRect l="11880" t="10713" r="12277" b="22173"/>
          <a:stretch>
            <a:fillRect/>
          </a:stretch>
        </p:blipFill>
        <p:spPr>
          <a:xfrm>
            <a:off x="6133571" y="3632200"/>
            <a:ext cx="4500562" cy="2986088"/>
          </a:xfrm>
          <a:prstGeom prst="rect">
            <a:avLst/>
          </a:prstGeom>
          <a:noFill/>
          <a:ln w="9525">
            <a:noFill/>
          </a:ln>
        </p:spPr>
      </p:pic>
      <p:pic>
        <p:nvPicPr>
          <p:cNvPr id="19462" name="Picture 5" descr="20060113006a_2">
            <a:hlinkClick r:id="rId3"/>
          </p:cNvPr>
          <p:cNvPicPr>
            <a:picLocks noChangeAspect="1"/>
          </p:cNvPicPr>
          <p:nvPr/>
        </p:nvPicPr>
        <p:blipFill>
          <a:blip r:embed="rId4"/>
          <a:srcRect t="14279"/>
          <a:stretch>
            <a:fillRect/>
          </a:stretch>
        </p:blipFill>
        <p:spPr>
          <a:xfrm>
            <a:off x="1490133" y="3609622"/>
            <a:ext cx="4643438" cy="2986088"/>
          </a:xfrm>
          <a:prstGeom prst="rect">
            <a:avLst/>
          </a:prstGeom>
          <a:noFill/>
          <a:ln w="9525">
            <a:noFill/>
          </a:ln>
        </p:spPr>
      </p:pic>
    </p:spTree>
  </p:cSld>
  <p:clrMapOvr>
    <a:masterClrMapping/>
  </p:clrMapOvr>
  <p:transition>
    <p:cover dir="l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6147" name="Rectangle 2"/>
          <p:cNvSpPr>
            <a:spLocks noGrp="1"/>
          </p:cNvSpPr>
          <p:nvPr>
            <p:ph type="title"/>
          </p:nvPr>
        </p:nvSpPr>
        <p:spPr>
          <a:xfrm>
            <a:off x="1550035" y="464185"/>
            <a:ext cx="6191250" cy="515938"/>
          </a:xfrm>
        </p:spPr>
        <p:txBody>
          <a:bodyPr vert="horz" wrap="square" lIns="91436" tIns="45719" rIns="91436" bIns="45719" anchor="ctr"/>
          <a:lstStyle/>
          <a:p>
            <a:pPr lvl="0" algn="l" eaLnBrk="1" hangingPunct="1"/>
            <a:r>
              <a:rPr lang="en-US" altLang="zh-CN" sz="2400">
                <a:latin typeface="华文新魏" panose="02010800040101010101" pitchFamily="2" charset="-122"/>
                <a:ea typeface="华文新魏" panose="02010800040101010101" pitchFamily="2" charset="-122"/>
              </a:rPr>
              <a:t>Structure Form of Ancient Bridges</a:t>
            </a:r>
            <a:endParaRPr lang="en-US" altLang="zh-CN" sz="2400">
              <a:latin typeface="华文新魏" panose="02010800040101010101" pitchFamily="2" charset="-122"/>
              <a:ea typeface="华文新魏" panose="02010800040101010101" pitchFamily="2" charset="-122"/>
            </a:endParaRPr>
          </a:p>
        </p:txBody>
      </p:sp>
      <p:sp>
        <p:nvSpPr>
          <p:cNvPr id="6148" name="Rectangle 4"/>
          <p:cNvSpPr/>
          <p:nvPr/>
        </p:nvSpPr>
        <p:spPr>
          <a:xfrm>
            <a:off x="3735387" y="5065536"/>
            <a:ext cx="5840060" cy="646331"/>
          </a:xfrm>
          <a:prstGeom prst="rect">
            <a:avLst/>
          </a:prstGeom>
          <a:noFill/>
          <a:ln w="9525">
            <a:noFill/>
          </a:ln>
        </p:spPr>
        <p:txBody>
          <a:bodyPr wrap="none">
            <a:spAutoFit/>
          </a:bodyPr>
          <a:lstStyle/>
          <a:p>
            <a:pPr lvl="0" eaLnBrk="1" hangingPunct="1"/>
            <a:r>
              <a:rPr lang="en-US" altLang="zh-CN" sz="3600" b="0" dirty="0">
                <a:latin typeface="Times New Roman" panose="02020603050405020304" pitchFamily="18" charset="0"/>
                <a:ea typeface="华文新魏" panose="02010800040101010101" pitchFamily="2" charset="-122"/>
              </a:rPr>
              <a:t>timber cantilever girder bridge</a:t>
            </a:r>
            <a:endParaRPr lang="en-US" altLang="zh-CN" sz="3600" b="0" dirty="0">
              <a:latin typeface="Times New Roman" panose="02020603050405020304" pitchFamily="18" charset="0"/>
              <a:ea typeface="华文新魏" panose="02010800040101010101" pitchFamily="2" charset="-122"/>
            </a:endParaRPr>
          </a:p>
        </p:txBody>
      </p:sp>
      <p:pic>
        <p:nvPicPr>
          <p:cNvPr id="6149" name="Picture 7" descr="2-119"/>
          <p:cNvPicPr>
            <a:picLocks noChangeAspect="1"/>
          </p:cNvPicPr>
          <p:nvPr/>
        </p:nvPicPr>
        <p:blipFill>
          <a:blip r:embed="rId1">
            <a:lum bright="6000" contrast="6000"/>
          </a:blip>
          <a:srcRect l="10696" r="7013" b="10355"/>
          <a:stretch>
            <a:fillRect/>
          </a:stretch>
        </p:blipFill>
        <p:spPr>
          <a:xfrm>
            <a:off x="3863975" y="1412875"/>
            <a:ext cx="4824413" cy="3092450"/>
          </a:xfrm>
          <a:prstGeom prst="rect">
            <a:avLst/>
          </a:prstGeom>
          <a:noFill/>
          <a:ln w="9525">
            <a:noFill/>
          </a:ln>
        </p:spPr>
      </p:pic>
    </p:spTree>
  </p:cSld>
  <p:clrMapOvr>
    <a:masterClrMapping/>
  </p:clrMapOvr>
  <p:transition>
    <p:cover dir="l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8195" name="Rectangle 2"/>
          <p:cNvSpPr>
            <a:spLocks noGrp="1"/>
          </p:cNvSpPr>
          <p:nvPr>
            <p:ph type="title"/>
          </p:nvPr>
        </p:nvSpPr>
        <p:spPr>
          <a:xfrm>
            <a:off x="1524000" y="0"/>
            <a:ext cx="6191250" cy="515938"/>
          </a:xfrm>
        </p:spPr>
        <p:txBody>
          <a:bodyPr vert="horz" wrap="square" lIns="91436" tIns="45719" rIns="91436" bIns="45719" anchor="ctr"/>
          <a:lstStyle/>
          <a:p>
            <a:pPr lvl="0" algn="l" eaLnBrk="1" hangingPunct="1"/>
            <a:r>
              <a:rPr lang="en-US" altLang="zh-CN" sz="2400">
                <a:latin typeface="华文新魏" panose="02010800040101010101" pitchFamily="2" charset="-122"/>
                <a:ea typeface="华文新魏" panose="02010800040101010101" pitchFamily="2" charset="-122"/>
              </a:rPr>
              <a:t>Structure Form of Ancient Bridges</a:t>
            </a:r>
            <a:endParaRPr lang="en-US" altLang="zh-CN" sz="2400">
              <a:latin typeface="华文新魏" panose="02010800040101010101" pitchFamily="2" charset="-122"/>
              <a:ea typeface="华文新魏" panose="02010800040101010101" pitchFamily="2" charset="-122"/>
            </a:endParaRPr>
          </a:p>
        </p:txBody>
      </p:sp>
      <p:sp>
        <p:nvSpPr>
          <p:cNvPr id="8196" name="Rectangle 3"/>
          <p:cNvSpPr/>
          <p:nvPr/>
        </p:nvSpPr>
        <p:spPr>
          <a:xfrm>
            <a:off x="3934883" y="4963936"/>
            <a:ext cx="4068743" cy="769441"/>
          </a:xfrm>
          <a:prstGeom prst="rect">
            <a:avLst/>
          </a:prstGeom>
          <a:noFill/>
          <a:ln w="9525">
            <a:noFill/>
          </a:ln>
        </p:spPr>
        <p:txBody>
          <a:bodyPr wrap="none">
            <a:spAutoFit/>
          </a:bodyPr>
          <a:lstStyle/>
          <a:p>
            <a:pPr lvl="0" eaLnBrk="1" hangingPunct="1"/>
            <a:r>
              <a:rPr lang="en-US" altLang="zh-CN" sz="4400" b="0" dirty="0">
                <a:latin typeface="Times New Roman" panose="02020603050405020304" pitchFamily="18" charset="0"/>
                <a:ea typeface="华文新魏" panose="02010800040101010101" pitchFamily="2" charset="-122"/>
                <a:cs typeface="Times New Roman" panose="02020603050405020304" pitchFamily="18" charset="0"/>
              </a:rPr>
              <a:t>stone arch bridge</a:t>
            </a:r>
            <a:endParaRPr lang="en-US" altLang="zh-CN" sz="4400" b="0" dirty="0">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8197" name="Picture 5" descr="4-59"/>
          <p:cNvPicPr>
            <a:picLocks noChangeAspect="1"/>
          </p:cNvPicPr>
          <p:nvPr/>
        </p:nvPicPr>
        <p:blipFill>
          <a:blip r:embed="rId1">
            <a:lum bright="6000" contrast="6000"/>
          </a:blip>
          <a:srcRect l="4153" t="21637" r="5444" b="14206"/>
          <a:stretch>
            <a:fillRect/>
          </a:stretch>
        </p:blipFill>
        <p:spPr>
          <a:xfrm>
            <a:off x="421393" y="1910116"/>
            <a:ext cx="3348037" cy="2027237"/>
          </a:xfrm>
          <a:prstGeom prst="rect">
            <a:avLst/>
          </a:prstGeom>
          <a:noFill/>
          <a:ln w="9525">
            <a:noFill/>
          </a:ln>
        </p:spPr>
      </p:pic>
      <p:pic>
        <p:nvPicPr>
          <p:cNvPr id="8198" name="Picture 6" descr="4-88"/>
          <p:cNvPicPr>
            <a:picLocks noChangeAspect="1"/>
          </p:cNvPicPr>
          <p:nvPr/>
        </p:nvPicPr>
        <p:blipFill>
          <a:blip r:embed="rId2">
            <a:lum bright="6000" contrast="6000"/>
          </a:blip>
          <a:srcRect l="4739" t="10062" r="6638" b="15430"/>
          <a:stretch>
            <a:fillRect/>
          </a:stretch>
        </p:blipFill>
        <p:spPr>
          <a:xfrm>
            <a:off x="3755495" y="1203889"/>
            <a:ext cx="8112626" cy="3221355"/>
          </a:xfrm>
          <a:prstGeom prst="rect">
            <a:avLst/>
          </a:prstGeom>
          <a:noFill/>
          <a:ln w="9525">
            <a:noFill/>
          </a:ln>
        </p:spPr>
      </p:pic>
    </p:spTree>
  </p:cSld>
  <p:clrMapOvr>
    <a:masterClrMapping/>
  </p:clrMapOvr>
  <p:transition>
    <p:cover dir="l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20483" name="Rectangle 2"/>
          <p:cNvSpPr>
            <a:spLocks noGrp="1"/>
          </p:cNvSpPr>
          <p:nvPr>
            <p:ph type="title" idx="4294967295"/>
          </p:nvPr>
        </p:nvSpPr>
        <p:spPr>
          <a:xfrm>
            <a:off x="1678380" y="213756"/>
            <a:ext cx="8316913" cy="517525"/>
          </a:xfrm>
        </p:spPr>
        <p:txBody>
          <a:bodyPr vert="horz" wrap="square" lIns="91436" tIns="45719" rIns="91436" bIns="45719" anchor="ctr">
            <a:normAutofit fontScale="90000"/>
          </a:bodyPr>
          <a:lstStyle/>
          <a:p>
            <a:pPr lvl="0" algn="l" eaLnBrk="1" hangingPunct="1"/>
            <a:r>
              <a:rPr lang="en-US" altLang="zh-CN" sz="4000" dirty="0" err="1">
                <a:latin typeface="华文新魏" panose="02010800040101010101" pitchFamily="2" charset="-122"/>
                <a:ea typeface="华文新魏" panose="02010800040101010101" pitchFamily="2" charset="-122"/>
              </a:rPr>
              <a:t>Zhaozhou</a:t>
            </a:r>
            <a:r>
              <a:rPr lang="en-US" altLang="zh-CN" sz="4000" dirty="0">
                <a:latin typeface="华文新魏" panose="02010800040101010101" pitchFamily="2" charset="-122"/>
                <a:ea typeface="华文新魏" panose="02010800040101010101" pitchFamily="2" charset="-122"/>
              </a:rPr>
              <a:t> Bridge (In </a:t>
            </a:r>
            <a:r>
              <a:rPr lang="en-US" altLang="zh-CN" sz="4000" dirty="0" err="1">
                <a:latin typeface="华文新魏" panose="02010800040101010101" pitchFamily="2" charset="-122"/>
                <a:ea typeface="华文新魏" panose="02010800040101010101" pitchFamily="2" charset="-122"/>
              </a:rPr>
              <a:t>Hebei</a:t>
            </a:r>
            <a:r>
              <a:rPr lang="en-US" altLang="zh-CN" sz="4000" dirty="0">
                <a:latin typeface="华文新魏" panose="02010800040101010101" pitchFamily="2" charset="-122"/>
                <a:ea typeface="华文新魏" panose="02010800040101010101" pitchFamily="2" charset="-122"/>
              </a:rPr>
              <a:t> Province)</a:t>
            </a:r>
            <a:endParaRPr lang="en-US" altLang="zh-CN" sz="4000" dirty="0">
              <a:latin typeface="华文新魏" panose="02010800040101010101" pitchFamily="2" charset="-122"/>
              <a:ea typeface="华文新魏" panose="02010800040101010101" pitchFamily="2" charset="-122"/>
            </a:endParaRPr>
          </a:p>
        </p:txBody>
      </p:sp>
      <p:sp>
        <p:nvSpPr>
          <p:cNvPr id="20484" name="Rectangle 3"/>
          <p:cNvSpPr>
            <a:spLocks noGrp="1"/>
          </p:cNvSpPr>
          <p:nvPr>
            <p:ph type="body" sz="half" idx="4294967295"/>
          </p:nvPr>
        </p:nvSpPr>
        <p:spPr>
          <a:xfrm>
            <a:off x="1553400" y="834283"/>
            <a:ext cx="9102725" cy="5616575"/>
          </a:xfrm>
        </p:spPr>
        <p:txBody>
          <a:bodyPr vert="horz" wrap="square" lIns="91436" tIns="45719" rIns="91436" bIns="45719" anchor="t"/>
          <a:lstStyle>
            <a:lvl1pPr lvl="0">
              <a:defRPr sz="2800" kern="1200"/>
            </a:lvl1pPr>
            <a:lvl2pPr lvl="1">
              <a:defRPr sz="2400" kern="1200"/>
            </a:lvl2pPr>
            <a:lvl3pPr lvl="2">
              <a:defRPr sz="2000" kern="1200"/>
            </a:lvl3pPr>
            <a:lvl4pPr lvl="3">
              <a:defRPr sz="1800" kern="1200"/>
            </a:lvl4pPr>
            <a:lvl5pPr lvl="4">
              <a:defRPr sz="1800" kern="1200"/>
            </a:lvl5pPr>
          </a:lstStyle>
          <a:p>
            <a:pPr lvl="0" algn="just" eaLnBrk="1" hangingPunct="1">
              <a:lnSpc>
                <a:spcPct val="100000"/>
              </a:lnSpc>
              <a:buFont typeface="Wingdings" panose="05000000000000000000" pitchFamily="2" charset="2"/>
              <a:buChar char="l"/>
            </a:pPr>
            <a:r>
              <a:rPr lang="en-US" altLang="zh-CN" sz="2400" dirty="0">
                <a:latin typeface="Times New Roman" panose="02020603050405020304" pitchFamily="18" charset="0"/>
                <a:ea typeface="华文新魏" panose="02010800040101010101" pitchFamily="2" charset="-122"/>
                <a:cs typeface="Times New Roman" panose="02020603050405020304" pitchFamily="18" charset="0"/>
              </a:rPr>
              <a:t>The </a:t>
            </a:r>
            <a:r>
              <a:rPr lang="en-US" altLang="zh-CN" sz="2400" dirty="0" err="1">
                <a:latin typeface="Times New Roman" panose="02020603050405020304" pitchFamily="18" charset="0"/>
                <a:ea typeface="华文新魏" panose="02010800040101010101" pitchFamily="2" charset="-122"/>
                <a:cs typeface="Times New Roman" panose="02020603050405020304" pitchFamily="18" charset="0"/>
              </a:rPr>
              <a:t>Zhaozhou</a:t>
            </a:r>
            <a:r>
              <a:rPr lang="en-US" altLang="zh-CN" sz="2400" dirty="0">
                <a:latin typeface="Times New Roman" panose="02020603050405020304" pitchFamily="18" charset="0"/>
                <a:ea typeface="华文新魏" panose="02010800040101010101" pitchFamily="2" charset="-122"/>
                <a:cs typeface="Times New Roman" panose="02020603050405020304" pitchFamily="18" charset="0"/>
              </a:rPr>
              <a:t> Bridge is the world's oldest open-spandrel stone segmental arch bridge</a:t>
            </a:r>
            <a:r>
              <a:rPr lang="en-US" altLang="zh-CN" sz="2400" dirty="0" smtClean="0">
                <a:latin typeface="Times New Roman" panose="02020603050405020304" pitchFamily="18" charset="0"/>
                <a:ea typeface="华文新魏" panose="02010800040101010101" pitchFamily="2" charset="-122"/>
                <a:cs typeface="Times New Roman" panose="02020603050405020304" pitchFamily="18" charset="0"/>
              </a:rPr>
              <a:t>. Credited </a:t>
            </a:r>
            <a:r>
              <a:rPr lang="en-US" altLang="zh-CN" sz="2400" dirty="0">
                <a:latin typeface="Times New Roman" panose="02020603050405020304" pitchFamily="18" charset="0"/>
                <a:ea typeface="华文新魏" panose="02010800040101010101" pitchFamily="2" charset="-122"/>
                <a:cs typeface="Times New Roman" panose="02020603050405020304" pitchFamily="18" charset="0"/>
              </a:rPr>
              <a:t>to the design of a craftsman named Li Chun, the bridge was constructed in the years 595-605 during the Sui Dynasty (581–618). Located in the southern part of </a:t>
            </a:r>
            <a:r>
              <a:rPr lang="en-US" altLang="zh-CN" sz="2400" dirty="0" err="1">
                <a:latin typeface="Times New Roman" panose="02020603050405020304" pitchFamily="18" charset="0"/>
                <a:ea typeface="华文新魏" panose="02010800040101010101" pitchFamily="2" charset="-122"/>
                <a:cs typeface="Times New Roman" panose="02020603050405020304" pitchFamily="18" charset="0"/>
              </a:rPr>
              <a:t>Hebei</a:t>
            </a:r>
            <a:r>
              <a:rPr lang="en-US" altLang="zh-CN" sz="2400" dirty="0">
                <a:latin typeface="Times New Roman" panose="02020603050405020304" pitchFamily="18" charset="0"/>
                <a:ea typeface="华文新魏" panose="02010800040101010101" pitchFamily="2" charset="-122"/>
                <a:cs typeface="Times New Roman" panose="02020603050405020304" pitchFamily="18" charset="0"/>
              </a:rPr>
              <a:t> Province, it is the oldest standing bridge in China.</a:t>
            </a:r>
            <a:endParaRPr lang="en-US" altLang="zh-CN" sz="2400" dirty="0">
              <a:latin typeface="Times New Roman" panose="02020603050405020304" pitchFamily="18" charset="0"/>
              <a:ea typeface="华文新魏" panose="02010800040101010101" pitchFamily="2" charset="-122"/>
              <a:cs typeface="Times New Roman" panose="02020603050405020304" pitchFamily="18" charset="0"/>
            </a:endParaRPr>
          </a:p>
          <a:p>
            <a:pPr lvl="0" eaLnBrk="1" hangingPunct="1">
              <a:lnSpc>
                <a:spcPct val="100000"/>
              </a:lnSpc>
            </a:pPr>
            <a:endParaRPr lang="en-US" altLang="zh-CN" sz="1800" dirty="0">
              <a:latin typeface="华文新魏" panose="02010800040101010101" pitchFamily="2" charset="-122"/>
              <a:ea typeface="华文新魏" panose="02010800040101010101" pitchFamily="2" charset="-122"/>
            </a:endParaRPr>
          </a:p>
          <a:p>
            <a:pPr lvl="0" eaLnBrk="1" hangingPunct="1">
              <a:lnSpc>
                <a:spcPct val="100000"/>
              </a:lnSpc>
            </a:pPr>
            <a:endParaRPr lang="en-US" altLang="zh-CN" dirty="0">
              <a:latin typeface="华文新魏" panose="02010800040101010101" pitchFamily="2" charset="-122"/>
              <a:ea typeface="华文新魏" panose="02010800040101010101" pitchFamily="2" charset="-122"/>
            </a:endParaRPr>
          </a:p>
        </p:txBody>
      </p:sp>
      <p:pic>
        <p:nvPicPr>
          <p:cNvPr id="20485" name="Picture 6" descr="372610273564">
            <a:hlinkClick r:id="rId1"/>
          </p:cNvPr>
          <p:cNvPicPr>
            <a:picLocks noChangeAspect="1"/>
          </p:cNvPicPr>
          <p:nvPr/>
        </p:nvPicPr>
        <p:blipFill>
          <a:blip r:embed="rId2"/>
          <a:srcRect l="53093" t="3464" b="1563"/>
          <a:stretch>
            <a:fillRect/>
          </a:stretch>
        </p:blipFill>
        <p:spPr>
          <a:xfrm>
            <a:off x="8034054" y="3068670"/>
            <a:ext cx="3046412" cy="3386667"/>
          </a:xfrm>
          <a:prstGeom prst="rect">
            <a:avLst/>
          </a:prstGeom>
          <a:noFill/>
          <a:ln w="9525">
            <a:noFill/>
          </a:ln>
        </p:spPr>
      </p:pic>
      <p:pic>
        <p:nvPicPr>
          <p:cNvPr id="20486" name="Picture 7" descr="2513161"/>
          <p:cNvPicPr>
            <a:picLocks noChangeAspect="1"/>
          </p:cNvPicPr>
          <p:nvPr/>
        </p:nvPicPr>
        <p:blipFill>
          <a:blip r:embed="rId3"/>
          <a:srcRect l="1534" t="2351" r="3233" b="2556"/>
          <a:stretch>
            <a:fillRect/>
          </a:stretch>
        </p:blipFill>
        <p:spPr>
          <a:xfrm>
            <a:off x="1617829" y="3056211"/>
            <a:ext cx="6084888" cy="3460044"/>
          </a:xfrm>
          <a:prstGeom prst="rect">
            <a:avLst/>
          </a:prstGeom>
          <a:noFill/>
          <a:ln w="9525">
            <a:noFill/>
          </a:ln>
        </p:spPr>
      </p:pic>
    </p:spTree>
  </p:cSld>
  <p:clrMapOvr>
    <a:masterClrMapping/>
  </p:clrMapOvr>
  <p:transition>
    <p:cover dir="l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21507" name="Rectangle 3"/>
          <p:cNvSpPr>
            <a:spLocks noGrp="1"/>
          </p:cNvSpPr>
          <p:nvPr>
            <p:ph type="body" sz="half" idx="4294967295"/>
          </p:nvPr>
        </p:nvSpPr>
        <p:spPr>
          <a:xfrm>
            <a:off x="1565275" y="1099820"/>
            <a:ext cx="9102725" cy="574675"/>
          </a:xfrm>
        </p:spPr>
        <p:txBody>
          <a:bodyPr vert="horz" wrap="square" lIns="91436" tIns="45719" rIns="91436" bIns="45719" anchor="t">
            <a:noAutofit/>
          </a:bodyPr>
          <a:lstStyle>
            <a:lvl1pPr lvl="0">
              <a:defRPr sz="2800" kern="1200"/>
            </a:lvl1pPr>
            <a:lvl2pPr lvl="1">
              <a:defRPr sz="2400" kern="1200"/>
            </a:lvl2pPr>
            <a:lvl3pPr lvl="2">
              <a:defRPr sz="2000" kern="1200"/>
            </a:lvl3pPr>
            <a:lvl4pPr lvl="3">
              <a:defRPr sz="1800" kern="1200"/>
            </a:lvl4pPr>
            <a:lvl5pPr lvl="4">
              <a:defRPr sz="1800" kern="1200"/>
            </a:lvl5pPr>
          </a:lstStyle>
          <a:p>
            <a:pPr lvl="0" eaLnBrk="1" hangingPunct="1">
              <a:lnSpc>
                <a:spcPct val="100000"/>
              </a:lnSpc>
            </a:pPr>
            <a:r>
              <a:rPr lang="en-US" altLang="zh-CN" sz="2400" dirty="0">
                <a:latin typeface="Times New Roman" panose="02020603050405020304" pitchFamily="18" charset="0"/>
                <a:ea typeface="华文新魏" panose="02010800040101010101" pitchFamily="2" charset="-122"/>
                <a:cs typeface="Times New Roman" panose="02020603050405020304" pitchFamily="18" charset="0"/>
              </a:rPr>
              <a:t>The </a:t>
            </a:r>
            <a:r>
              <a:rPr lang="en-US" altLang="zh-CN" sz="2400" dirty="0" err="1">
                <a:latin typeface="Times New Roman" panose="02020603050405020304" pitchFamily="18" charset="0"/>
                <a:ea typeface="华文新魏" panose="02010800040101010101" pitchFamily="2" charset="-122"/>
                <a:cs typeface="Times New Roman" panose="02020603050405020304" pitchFamily="18" charset="0"/>
              </a:rPr>
              <a:t>Zhaozhou</a:t>
            </a:r>
            <a:r>
              <a:rPr lang="en-US" altLang="zh-CN" sz="2400" dirty="0">
                <a:latin typeface="Times New Roman" panose="02020603050405020304" pitchFamily="18" charset="0"/>
                <a:ea typeface="华文新魏" panose="02010800040101010101" pitchFamily="2" charset="-122"/>
                <a:cs typeface="Times New Roman" panose="02020603050405020304" pitchFamily="18" charset="0"/>
              </a:rPr>
              <a:t> Bridge is 50.82 meters long and 9.6 meters wide; the span of its large stone arch in the middle measures 37.37 meters -- the world's largest arch at the time. </a:t>
            </a:r>
            <a:endParaRPr lang="en-US" altLang="zh-CN" sz="2400" dirty="0">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1508" name="Picture 4" descr="763115895127">
            <a:hlinkClick r:id="rId1"/>
          </p:cNvPr>
          <p:cNvPicPr>
            <a:picLocks noChangeAspect="1"/>
          </p:cNvPicPr>
          <p:nvPr/>
        </p:nvPicPr>
        <p:blipFill>
          <a:blip r:embed="rId2"/>
          <a:srcRect t="9106" b="26459"/>
          <a:stretch>
            <a:fillRect/>
          </a:stretch>
        </p:blipFill>
        <p:spPr>
          <a:xfrm>
            <a:off x="1604781" y="2464444"/>
            <a:ext cx="9144000" cy="4032250"/>
          </a:xfrm>
          <a:prstGeom prst="rect">
            <a:avLst/>
          </a:prstGeom>
          <a:noFill/>
          <a:ln w="9525">
            <a:noFill/>
          </a:ln>
        </p:spPr>
      </p:pic>
      <p:sp>
        <p:nvSpPr>
          <p:cNvPr id="21509" name="Rectangle 2"/>
          <p:cNvSpPr>
            <a:spLocks noGrp="1"/>
          </p:cNvSpPr>
          <p:nvPr/>
        </p:nvSpPr>
        <p:spPr>
          <a:xfrm>
            <a:off x="1524000" y="309245"/>
            <a:ext cx="10690860" cy="517525"/>
          </a:xfrm>
          <a:prstGeom prst="rect">
            <a:avLst/>
          </a:prstGeom>
          <a:noFill/>
          <a:ln w="9525">
            <a:noFill/>
          </a:ln>
        </p:spPr>
        <p:txBody>
          <a:bodyPr vert="horz" wrap="square" lIns="91436" tIns="45719" rIns="91436" bIns="45719"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Times New Roman" panose="02020603050405020304" pitchFamily="18" charset="0"/>
                <a:ea typeface="宋体" panose="02010600030101010101" pitchFamily="2" charset="-122"/>
              </a:defRPr>
            </a:lvl1pPr>
          </a:lstStyle>
          <a:p>
            <a:pPr lvl="0" algn="l" eaLnBrk="1" hangingPunct="1"/>
            <a:r>
              <a:rPr lang="en-US" altLang="zh-CN" sz="4000">
                <a:latin typeface="华文新魏" panose="02010800040101010101" pitchFamily="2" charset="-122"/>
                <a:ea typeface="华文新魏" panose="02010800040101010101" pitchFamily="2" charset="-122"/>
              </a:rPr>
              <a:t>Zhaozhou Bridge (In Hebei Province)</a:t>
            </a:r>
            <a:endParaRPr lang="en-US" altLang="zh-CN"/>
          </a:p>
        </p:txBody>
      </p:sp>
    </p:spTree>
  </p:cSld>
  <p:clrMapOvr>
    <a:masterClrMapping/>
  </p:clrMapOvr>
  <p:transition>
    <p:cover dir="l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22531" name="Rectangle 3"/>
          <p:cNvSpPr>
            <a:spLocks noGrp="1"/>
          </p:cNvSpPr>
          <p:nvPr>
            <p:ph type="body" sz="half" idx="4294967295"/>
          </p:nvPr>
        </p:nvSpPr>
        <p:spPr>
          <a:xfrm>
            <a:off x="1565275" y="692150"/>
            <a:ext cx="9102725" cy="2881313"/>
          </a:xfrm>
        </p:spPr>
        <p:txBody>
          <a:bodyPr vert="horz" wrap="square" lIns="91436" tIns="45719" rIns="91436" bIns="45719" anchor="t"/>
          <a:lstStyle>
            <a:lvl1pPr lvl="0">
              <a:defRPr sz="2800" kern="1200"/>
            </a:lvl1pPr>
            <a:lvl2pPr lvl="1">
              <a:defRPr sz="2400" kern="1200"/>
            </a:lvl2pPr>
            <a:lvl3pPr lvl="2">
              <a:defRPr sz="2000" kern="1200"/>
            </a:lvl3pPr>
            <a:lvl4pPr lvl="3">
              <a:defRPr sz="1800" kern="1200"/>
            </a:lvl4pPr>
            <a:lvl5pPr lvl="4">
              <a:defRPr sz="1800" kern="1200"/>
            </a:lvl5pPr>
          </a:lstStyle>
          <a:p>
            <a:pPr marL="342900" lvl="0" indent="-342900" eaLnBrk="1" hangingPunct="1">
              <a:lnSpc>
                <a:spcPct val="100000"/>
              </a:lnSpc>
            </a:pPr>
            <a:r>
              <a:rPr lang="en-US" altLang="zh-CN" sz="2400" dirty="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It has only one main arch and this arch has a span of more than 37 meters.</a:t>
            </a:r>
            <a:endParaRPr lang="en-US" altLang="zh-CN" sz="2400" dirty="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a:p>
            <a:pPr marL="342900" lvl="0" indent="-342900" eaLnBrk="1" hangingPunct="1">
              <a:lnSpc>
                <a:spcPct val="100000"/>
              </a:lnSpc>
            </a:pPr>
            <a:r>
              <a:rPr lang="en-US" altLang="zh-CN" sz="2400" dirty="0">
                <a:latin typeface="Times New Roman" panose="02020603050405020304" pitchFamily="18" charset="0"/>
                <a:ea typeface="华文新魏" panose="02010800040101010101" pitchFamily="2" charset="-122"/>
                <a:cs typeface="Times New Roman" panose="02020603050405020304" pitchFamily="18" charset="0"/>
              </a:rPr>
              <a:t>The bridge has two small side arches on either of the main arch, they serve two important functions: First, they reduce the total weight of the bridge and save the structural materials. Second, in time of flood, they cooperate with the main one allowing water to pass through, thus weaken the flood's impact on the body of the bridge itself.</a:t>
            </a:r>
            <a:endParaRPr lang="en-US" altLang="zh-CN" sz="2400" dirty="0">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22532" name="Picture 4" descr="4-88"/>
          <p:cNvPicPr>
            <a:picLocks noChangeAspect="1"/>
          </p:cNvPicPr>
          <p:nvPr/>
        </p:nvPicPr>
        <p:blipFill>
          <a:blip r:embed="rId1">
            <a:lum bright="6000" contrast="6000"/>
          </a:blip>
          <a:srcRect l="4739" t="10062" r="5363" b="15430"/>
          <a:stretch>
            <a:fillRect/>
          </a:stretch>
        </p:blipFill>
        <p:spPr>
          <a:xfrm>
            <a:off x="1759585" y="3446463"/>
            <a:ext cx="8713788" cy="3411537"/>
          </a:xfrm>
          <a:prstGeom prst="rect">
            <a:avLst/>
          </a:prstGeom>
          <a:noFill/>
          <a:ln w="9525">
            <a:noFill/>
          </a:ln>
        </p:spPr>
      </p:pic>
      <p:sp>
        <p:nvSpPr>
          <p:cNvPr id="22533" name="Rectangle 2"/>
          <p:cNvSpPr>
            <a:spLocks noGrp="1"/>
          </p:cNvSpPr>
          <p:nvPr/>
        </p:nvSpPr>
        <p:spPr>
          <a:xfrm>
            <a:off x="1565275" y="174625"/>
            <a:ext cx="10665460" cy="517525"/>
          </a:xfrm>
          <a:prstGeom prst="rect">
            <a:avLst/>
          </a:prstGeom>
          <a:noFill/>
          <a:ln w="9525">
            <a:noFill/>
          </a:ln>
        </p:spPr>
        <p:txBody>
          <a:bodyPr vert="horz" wrap="square" lIns="91436" tIns="45719" rIns="91436" bIns="45719"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Times New Roman" panose="02020603050405020304" pitchFamily="18" charset="0"/>
                <a:ea typeface="宋体" panose="02010600030101010101" pitchFamily="2" charset="-122"/>
              </a:defRPr>
            </a:lvl1pPr>
          </a:lstStyle>
          <a:p>
            <a:pPr lvl="0" algn="l" eaLnBrk="1" hangingPunct="1"/>
            <a:r>
              <a:rPr lang="en-US" altLang="zh-CN" sz="4000">
                <a:latin typeface="华文新魏" panose="02010800040101010101" pitchFamily="2" charset="-122"/>
                <a:ea typeface="华文新魏" panose="02010800040101010101" pitchFamily="2" charset="-122"/>
              </a:rPr>
              <a:t>Zhaozhou Bridge (In Hebei Province)</a:t>
            </a:r>
            <a:endParaRPr lang="en-US" altLang="zh-CN"/>
          </a:p>
        </p:txBody>
      </p:sp>
    </p:spTree>
  </p:cSld>
  <p:clrMapOvr>
    <a:masterClrMapping/>
  </p:clrMapOvr>
  <p:transition>
    <p:cover dir="l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10243" name="Rectangle 2"/>
          <p:cNvSpPr>
            <a:spLocks noGrp="1"/>
          </p:cNvSpPr>
          <p:nvPr>
            <p:ph type="title"/>
          </p:nvPr>
        </p:nvSpPr>
        <p:spPr>
          <a:xfrm>
            <a:off x="1859280" y="347980"/>
            <a:ext cx="6191250" cy="515938"/>
          </a:xfrm>
        </p:spPr>
        <p:txBody>
          <a:bodyPr vert="horz" wrap="square" lIns="91436" tIns="45719" rIns="91436" bIns="45719" anchor="ctr"/>
          <a:lstStyle/>
          <a:p>
            <a:pPr lvl="0" algn="l" eaLnBrk="1" hangingPunct="1"/>
            <a:r>
              <a:rPr lang="en-US" altLang="zh-CN" sz="2400">
                <a:latin typeface="华文新魏" panose="02010800040101010101" pitchFamily="2" charset="-122"/>
                <a:ea typeface="华文新魏" panose="02010800040101010101" pitchFamily="2" charset="-122"/>
              </a:rPr>
              <a:t>Structure Form of Ancient Bridges</a:t>
            </a:r>
            <a:endParaRPr lang="en-US" altLang="zh-CN" sz="2400">
              <a:latin typeface="华文新魏" panose="02010800040101010101" pitchFamily="2" charset="-122"/>
              <a:ea typeface="华文新魏" panose="02010800040101010101" pitchFamily="2" charset="-122"/>
            </a:endParaRPr>
          </a:p>
        </p:txBody>
      </p:sp>
      <p:sp>
        <p:nvSpPr>
          <p:cNvPr id="10244" name="Rectangle 3"/>
          <p:cNvSpPr/>
          <p:nvPr/>
        </p:nvSpPr>
        <p:spPr>
          <a:xfrm>
            <a:off x="5130800" y="4772025"/>
            <a:ext cx="2706190" cy="707886"/>
          </a:xfrm>
          <a:prstGeom prst="rect">
            <a:avLst/>
          </a:prstGeom>
          <a:noFill/>
          <a:ln w="9525">
            <a:noFill/>
          </a:ln>
        </p:spPr>
        <p:txBody>
          <a:bodyPr wrap="none">
            <a:spAutoFit/>
          </a:bodyPr>
          <a:lstStyle/>
          <a:p>
            <a:pPr lvl="0" eaLnBrk="1" hangingPunct="1"/>
            <a:r>
              <a:rPr lang="en-US" altLang="zh-CN" sz="4000" b="0" dirty="0">
                <a:latin typeface="Times New Roman" panose="02020603050405020304" pitchFamily="18" charset="0"/>
                <a:ea typeface="华文新魏" panose="02010800040101010101" pitchFamily="2" charset="-122"/>
                <a:cs typeface="Times New Roman" panose="02020603050405020304" pitchFamily="18" charset="0"/>
              </a:rPr>
              <a:t>cable bridge</a:t>
            </a:r>
            <a:endParaRPr lang="en-US" altLang="zh-CN" sz="4000" b="0" dirty="0">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10245" name="Picture 6" descr="6-29"/>
          <p:cNvPicPr>
            <a:picLocks noChangeAspect="1"/>
          </p:cNvPicPr>
          <p:nvPr/>
        </p:nvPicPr>
        <p:blipFill>
          <a:blip r:embed="rId1">
            <a:lum bright="6000" contrast="6000"/>
          </a:blip>
          <a:srcRect l="12221" t="13025" r="14957" b="18785"/>
          <a:stretch>
            <a:fillRect/>
          </a:stretch>
        </p:blipFill>
        <p:spPr>
          <a:xfrm>
            <a:off x="2640013" y="1628775"/>
            <a:ext cx="6911975" cy="3073400"/>
          </a:xfrm>
          <a:prstGeom prst="rect">
            <a:avLst/>
          </a:prstGeom>
          <a:noFill/>
          <a:ln w="9525">
            <a:noFill/>
          </a:ln>
        </p:spPr>
      </p:pic>
    </p:spTree>
  </p:cSld>
  <p:clrMapOvr>
    <a:masterClrMapping/>
  </p:clrMapOvr>
  <p:transition>
    <p:cover dir="l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46083" name="Rectangle 3"/>
          <p:cNvSpPr>
            <a:spLocks noGrp="1"/>
          </p:cNvSpPr>
          <p:nvPr>
            <p:ph type="body" sz="half" idx="4294967295"/>
          </p:nvPr>
        </p:nvSpPr>
        <p:spPr>
          <a:xfrm>
            <a:off x="1565275" y="692150"/>
            <a:ext cx="9102725" cy="5616575"/>
          </a:xfrm>
        </p:spPr>
        <p:txBody>
          <a:bodyPr vert="horz" wrap="square" lIns="91436" tIns="45719" rIns="91436" bIns="45719" anchor="t"/>
          <a:lstStyle>
            <a:lvl1pPr lvl="0">
              <a:defRPr sz="2800" kern="1200"/>
            </a:lvl1pPr>
            <a:lvl2pPr lvl="1">
              <a:defRPr sz="2400" kern="1200"/>
            </a:lvl2pPr>
            <a:lvl3pPr lvl="2">
              <a:defRPr sz="2000" kern="1200"/>
            </a:lvl3pPr>
            <a:lvl4pPr lvl="3">
              <a:defRPr sz="1800" kern="1200"/>
            </a:lvl4pPr>
            <a:lvl5pPr lvl="4">
              <a:defRPr sz="1800" kern="1200"/>
            </a:lvl5pPr>
          </a:lstStyle>
          <a:p>
            <a:pPr lvl="0" eaLnBrk="1" hangingPunct="1"/>
            <a:endParaRPr lang="en-US" altLang="x-none" dirty="0">
              <a:latin typeface="华文新魏" panose="02010800040101010101" pitchFamily="2" charset="-122"/>
              <a:ea typeface="华文新魏" panose="02010800040101010101" pitchFamily="2" charset="-122"/>
            </a:endParaRPr>
          </a:p>
          <a:p>
            <a:pPr lvl="0" eaLnBrk="1" hangingPunct="1"/>
            <a:endParaRPr lang="en-US" altLang="x-none" dirty="0">
              <a:latin typeface="华文新魏" panose="02010800040101010101" pitchFamily="2" charset="-122"/>
              <a:ea typeface="华文新魏" panose="02010800040101010101" pitchFamily="2" charset="-122"/>
            </a:endParaRPr>
          </a:p>
          <a:p>
            <a:pPr lvl="0" eaLnBrk="1" hangingPunct="1"/>
            <a:endParaRPr lang="en-US" altLang="x-none" dirty="0">
              <a:latin typeface="华文新魏" panose="02010800040101010101" pitchFamily="2" charset="-122"/>
              <a:ea typeface="华文新魏" panose="02010800040101010101" pitchFamily="2" charset="-122"/>
            </a:endParaRPr>
          </a:p>
          <a:p>
            <a:pPr lvl="0" eaLnBrk="1" hangingPunct="1"/>
            <a:endParaRPr lang="en-US" altLang="x-none" dirty="0">
              <a:latin typeface="华文新魏" panose="02010800040101010101" pitchFamily="2" charset="-122"/>
              <a:ea typeface="华文新魏" panose="02010800040101010101" pitchFamily="2" charset="-122"/>
            </a:endParaRPr>
          </a:p>
        </p:txBody>
      </p:sp>
      <p:pic>
        <p:nvPicPr>
          <p:cNvPr id="46084" name="Picture 8" descr="_______012y_125">
            <a:hlinkClick r:id="rId1"/>
          </p:cNvPr>
          <p:cNvPicPr>
            <a:picLocks noChangeAspect="1"/>
          </p:cNvPicPr>
          <p:nvPr/>
        </p:nvPicPr>
        <p:blipFill>
          <a:blip r:embed="rId2"/>
          <a:srcRect t="5255" b="43298"/>
          <a:stretch>
            <a:fillRect/>
          </a:stretch>
        </p:blipFill>
        <p:spPr>
          <a:xfrm>
            <a:off x="1524000" y="2565400"/>
            <a:ext cx="9144000" cy="3527425"/>
          </a:xfrm>
          <a:prstGeom prst="rect">
            <a:avLst/>
          </a:prstGeom>
          <a:noFill/>
          <a:ln w="9525">
            <a:noFill/>
          </a:ln>
        </p:spPr>
      </p:pic>
      <p:sp>
        <p:nvSpPr>
          <p:cNvPr id="46085" name="Rectangle 4"/>
          <p:cNvSpPr/>
          <p:nvPr/>
        </p:nvSpPr>
        <p:spPr>
          <a:xfrm>
            <a:off x="1560513" y="765175"/>
            <a:ext cx="9102725" cy="1638300"/>
          </a:xfrm>
          <a:prstGeom prst="rect">
            <a:avLst/>
          </a:prstGeom>
          <a:noFill/>
          <a:ln w="9525">
            <a:noFill/>
          </a:ln>
        </p:spPr>
        <p:txBody>
          <a:bodyPr vert="horz" wrap="square" lIns="91436" tIns="45719" rIns="91436" bIns="45719" anchor="t"/>
          <a:lstStyle/>
          <a:p>
            <a:pPr marL="342900" lvl="0" indent="-342900" algn="just" eaLnBrk="1" hangingPunct="1">
              <a:lnSpc>
                <a:spcPct val="90000"/>
              </a:lnSpc>
              <a:spcBef>
                <a:spcPct val="20000"/>
              </a:spcBef>
              <a:buChar char="•"/>
            </a:pPr>
            <a:r>
              <a:rPr lang="en-US" altLang="x-none" sz="2400" b="0" dirty="0">
                <a:latin typeface="Times New Roman" panose="02020603050405020304" pitchFamily="18" charset="0"/>
                <a:ea typeface="宋体" panose="02010600030101010101" pitchFamily="2" charset="-122"/>
              </a:rPr>
              <a:t>Three hundred years ago, in order to solve the traffic problems, </a:t>
            </a:r>
            <a:r>
              <a:rPr lang="zh-CN" altLang="en-US" sz="2400" b="0" dirty="0">
                <a:latin typeface="Times New Roman" panose="02020603050405020304" pitchFamily="18" charset="0"/>
                <a:ea typeface="宋体" panose="02010600030101010101" pitchFamily="2" charset="-122"/>
              </a:rPr>
              <a:t>t</a:t>
            </a:r>
            <a:r>
              <a:rPr lang="en-US" altLang="x-none" sz="2400" b="0" dirty="0">
                <a:latin typeface="Times New Roman" panose="02020603050405020304" pitchFamily="18" charset="0"/>
                <a:ea typeface="宋体" panose="02010600030101010101" pitchFamily="2" charset="-122"/>
              </a:rPr>
              <a:t>he emperor at the time, who was named KangXi,  decided to constuct the first bridge on the dadu river. After a year of construction, the bridge is completed in 1706 A.D. and was named LuDing Bridge by the emperor.</a:t>
            </a:r>
            <a:endParaRPr lang="en-US" altLang="x-none" sz="2400" b="0" dirty="0">
              <a:latin typeface="Times New Roman" panose="02020603050405020304" pitchFamily="18" charset="0"/>
              <a:ea typeface="宋体" panose="02010600030101010101" pitchFamily="2" charset="-122"/>
            </a:endParaRPr>
          </a:p>
        </p:txBody>
      </p:sp>
      <p:sp>
        <p:nvSpPr>
          <p:cNvPr id="46086" name="Rectangle 2"/>
          <p:cNvSpPr>
            <a:spLocks noGrp="1"/>
          </p:cNvSpPr>
          <p:nvPr/>
        </p:nvSpPr>
        <p:spPr>
          <a:xfrm>
            <a:off x="1524000" y="176213"/>
            <a:ext cx="9144000" cy="515937"/>
          </a:xfrm>
          <a:prstGeom prst="rect">
            <a:avLst/>
          </a:prstGeom>
          <a:noFill/>
          <a:ln w="9525">
            <a:noFill/>
          </a:ln>
        </p:spPr>
        <p:txBody>
          <a:bodyPr vert="horz" wrap="square" lIns="91436" tIns="45719" rIns="91436" bIns="45719"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Times New Roman" panose="02020603050405020304" pitchFamily="18" charset="0"/>
                <a:ea typeface="宋体" panose="02010600030101010101" pitchFamily="2" charset="-122"/>
              </a:defRPr>
            </a:lvl1pPr>
          </a:lstStyle>
          <a:p>
            <a:pPr lvl="0" algn="l" eaLnBrk="1" hangingPunct="1"/>
            <a:r>
              <a:rPr lang="en-US" altLang="x-none" sz="3200" b="1" dirty="0">
                <a:latin typeface="华文新魏" panose="02010800040101010101" pitchFamily="2" charset="-122"/>
                <a:ea typeface="华文新魏" panose="02010800040101010101" pitchFamily="2" charset="-122"/>
              </a:rPr>
              <a:t>Lu</a:t>
            </a:r>
            <a:r>
              <a:rPr lang="zh-CN" altLang="en-US" sz="3200" b="1" dirty="0">
                <a:latin typeface="华文新魏" panose="02010800040101010101" pitchFamily="2" charset="-122"/>
                <a:ea typeface="华文新魏" panose="02010800040101010101" pitchFamily="2" charset="-122"/>
              </a:rPr>
              <a:t>d</a:t>
            </a:r>
            <a:r>
              <a:rPr lang="en-US" altLang="x-none" sz="3200" b="1" dirty="0">
                <a:latin typeface="华文新魏" panose="02010800040101010101" pitchFamily="2" charset="-122"/>
                <a:ea typeface="华文新魏" panose="02010800040101010101" pitchFamily="2" charset="-122"/>
              </a:rPr>
              <a:t>ing</a:t>
            </a:r>
            <a:r>
              <a:rPr lang="zh-CN" altLang="en-US" sz="3200" b="1" dirty="0">
                <a:latin typeface="华文新魏" panose="02010800040101010101" pitchFamily="2" charset="-122"/>
                <a:ea typeface="华文新魏" panose="02010800040101010101" pitchFamily="2" charset="-122"/>
              </a:rPr>
              <a:t> </a:t>
            </a:r>
            <a:r>
              <a:rPr lang="en-US" altLang="x-none" sz="3200" b="1" dirty="0">
                <a:latin typeface="华文新魏" panose="02010800040101010101" pitchFamily="2" charset="-122"/>
                <a:ea typeface="华文新魏" panose="02010800040101010101" pitchFamily="2" charset="-122"/>
              </a:rPr>
              <a:t>Iron Cable  Bridge(</a:t>
            </a:r>
            <a:r>
              <a:rPr lang="zh-CN" altLang="en-US" sz="3200" b="1" dirty="0">
                <a:latin typeface="华文新魏" panose="02010800040101010101" pitchFamily="2" charset="-122"/>
                <a:ea typeface="华文新魏" panose="02010800040101010101" pitchFamily="2" charset="-122"/>
              </a:rPr>
              <a:t>In </a:t>
            </a:r>
            <a:r>
              <a:rPr lang="en-US" altLang="x-none" sz="3200" b="1" dirty="0">
                <a:latin typeface="华文新魏" panose="02010800040101010101" pitchFamily="2" charset="-122"/>
                <a:ea typeface="华文新魏" panose="02010800040101010101" pitchFamily="2" charset="-122"/>
              </a:rPr>
              <a:t>Sichuan province)</a:t>
            </a:r>
            <a:endParaRPr lang="zh-CN" altLang="en-US" sz="3200" b="1" dirty="0">
              <a:latin typeface="华文新魏" panose="02010800040101010101" pitchFamily="2" charset="-122"/>
              <a:ea typeface="华文新魏" panose="02010800040101010101" pitchFamily="2" charset="-122"/>
            </a:endParaRPr>
          </a:p>
        </p:txBody>
      </p:sp>
    </p:spTree>
  </p:cSld>
  <p:clrMapOvr>
    <a:masterClrMapping/>
  </p:clrMapOvr>
  <p:transition>
    <p:cover dir="l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页脚占位符 4"/>
          <p:cNvSpPr txBox="1">
            <a:spLocks noGrp="1"/>
          </p:cNvSpPr>
          <p:nvPr/>
        </p:nvSpPr>
        <p:spPr>
          <a:xfrm>
            <a:off x="1524000" y="6551613"/>
            <a:ext cx="8189913" cy="261937"/>
          </a:xfrm>
          <a:prstGeom prst="rect">
            <a:avLst/>
          </a:prstGeom>
          <a:noFill/>
          <a:ln w="9525">
            <a:noFill/>
          </a:ln>
        </p:spPr>
        <p:txBody>
          <a:bodyPr lIns="91436" tIns="45719" rIns="91436" bIns="45719"/>
          <a:lstStyle/>
          <a:p>
            <a:pPr lvl="0" algn="l" eaLnBrk="1" hangingPunct="1"/>
            <a:r>
              <a:rPr lang="en-US" altLang="x-none" sz="1600" b="0" dirty="0">
                <a:solidFill>
                  <a:schemeClr val="bg1"/>
                </a:solidFill>
                <a:latin typeface="华文仿宋" panose="02010600040101010101" pitchFamily="2" charset="-122"/>
                <a:ea typeface="华文仿宋" panose="02010600040101010101" pitchFamily="2" charset="-122"/>
              </a:rPr>
              <a:t>《</a:t>
            </a:r>
            <a:r>
              <a:rPr lang="zh-CN" altLang="en-US" sz="1600" b="0" dirty="0">
                <a:solidFill>
                  <a:schemeClr val="bg1"/>
                </a:solidFill>
                <a:latin typeface="华文仿宋" panose="02010600040101010101" pitchFamily="2" charset="-122"/>
                <a:ea typeface="华文仿宋" panose="02010600040101010101" pitchFamily="2" charset="-122"/>
              </a:rPr>
              <a:t>桥梁概论</a:t>
            </a:r>
            <a:r>
              <a:rPr lang="en-US" altLang="x-none" sz="1600" b="0" dirty="0">
                <a:solidFill>
                  <a:schemeClr val="bg1"/>
                </a:solidFill>
                <a:latin typeface="华文仿宋" panose="02010600040101010101" pitchFamily="2" charset="-122"/>
                <a:ea typeface="华文仿宋" panose="02010600040101010101" pitchFamily="2" charset="-122"/>
              </a:rPr>
              <a:t>》  </a:t>
            </a:r>
            <a:r>
              <a:rPr lang="zh-CN" altLang="en-US" sz="1600" b="0" dirty="0">
                <a:solidFill>
                  <a:schemeClr val="bg1"/>
                </a:solidFill>
                <a:latin typeface="华文仿宋" panose="02010600040101010101" pitchFamily="2" charset="-122"/>
                <a:ea typeface="华文仿宋" panose="02010600040101010101" pitchFamily="2" charset="-122"/>
              </a:rPr>
              <a:t>同济大学桥梁工程系  孙利民</a:t>
            </a:r>
            <a:endParaRPr lang="zh-CN" altLang="en-US" sz="1600" b="0" dirty="0">
              <a:solidFill>
                <a:schemeClr val="bg1"/>
              </a:solidFill>
              <a:latin typeface="华文仿宋" panose="02010600040101010101" pitchFamily="2" charset="-122"/>
              <a:ea typeface="华文仿宋" panose="02010600040101010101" pitchFamily="2" charset="-122"/>
            </a:endParaRPr>
          </a:p>
        </p:txBody>
      </p:sp>
      <p:sp>
        <p:nvSpPr>
          <p:cNvPr id="47107"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47108" name="Rectangle 2"/>
          <p:cNvSpPr>
            <a:spLocks noGrp="1"/>
          </p:cNvSpPr>
          <p:nvPr>
            <p:ph type="title" idx="4294967295"/>
          </p:nvPr>
        </p:nvSpPr>
        <p:spPr>
          <a:xfrm>
            <a:off x="1524000" y="0"/>
            <a:ext cx="6588125" cy="515938"/>
          </a:xfrm>
        </p:spPr>
        <p:txBody>
          <a:bodyPr vert="horz" wrap="square" lIns="91436" tIns="45719" rIns="91436" bIns="45719" anchor="ctr">
            <a:normAutofit fontScale="90000"/>
          </a:bodyPr>
          <a:lstStyle/>
          <a:p>
            <a:pPr lvl="0" algn="l" eaLnBrk="1" hangingPunct="1"/>
            <a:r>
              <a:rPr lang="zh-CN" altLang="en-US" sz="4800">
                <a:latin typeface="华文新魏" panose="02010800040101010101" pitchFamily="2" charset="-122"/>
                <a:ea typeface="华文新魏" panose="02010800040101010101" pitchFamily="2" charset="-122"/>
              </a:rPr>
              <a:t>铁索泸定桥（四川）</a:t>
            </a:r>
            <a:endParaRPr lang="zh-CN" altLang="en-US" sz="4800">
              <a:latin typeface="华文新魏" panose="02010800040101010101" pitchFamily="2" charset="-122"/>
              <a:ea typeface="华文新魏" panose="02010800040101010101" pitchFamily="2" charset="-122"/>
            </a:endParaRPr>
          </a:p>
        </p:txBody>
      </p:sp>
      <p:sp>
        <p:nvSpPr>
          <p:cNvPr id="47109" name="Rectangle 3"/>
          <p:cNvSpPr>
            <a:spLocks noGrp="1"/>
          </p:cNvSpPr>
          <p:nvPr>
            <p:ph type="body" sz="half" idx="4294967295"/>
          </p:nvPr>
        </p:nvSpPr>
        <p:spPr>
          <a:xfrm>
            <a:off x="1565275" y="692150"/>
            <a:ext cx="9102725" cy="5616575"/>
          </a:xfrm>
        </p:spPr>
        <p:txBody>
          <a:bodyPr vert="horz" wrap="square" lIns="91436" tIns="45719" rIns="91436" bIns="45719" anchor="t"/>
          <a:lstStyle>
            <a:lvl1pPr lvl="0">
              <a:defRPr sz="2800" kern="1200"/>
            </a:lvl1pPr>
            <a:lvl2pPr lvl="1">
              <a:defRPr sz="2400" kern="1200"/>
            </a:lvl2pPr>
            <a:lvl3pPr lvl="2">
              <a:defRPr sz="2000" kern="1200"/>
            </a:lvl3pPr>
            <a:lvl4pPr lvl="3">
              <a:defRPr sz="1800" kern="1200"/>
            </a:lvl4pPr>
            <a:lvl5pPr lvl="4">
              <a:defRPr sz="1800" kern="1200"/>
            </a:lvl5pPr>
          </a:lstStyle>
          <a:p>
            <a:pPr lvl="0" eaLnBrk="1" hangingPunct="1"/>
            <a:endParaRPr lang="en-US" altLang="x-none" dirty="0">
              <a:latin typeface="华文新魏" panose="02010800040101010101" pitchFamily="2" charset="-122"/>
              <a:ea typeface="华文新魏" panose="02010800040101010101" pitchFamily="2" charset="-122"/>
            </a:endParaRPr>
          </a:p>
          <a:p>
            <a:pPr lvl="0" eaLnBrk="1" hangingPunct="1"/>
            <a:endParaRPr lang="en-US" altLang="x-none" dirty="0">
              <a:latin typeface="华文新魏" panose="02010800040101010101" pitchFamily="2" charset="-122"/>
              <a:ea typeface="华文新魏" panose="02010800040101010101" pitchFamily="2" charset="-122"/>
            </a:endParaRPr>
          </a:p>
          <a:p>
            <a:pPr lvl="0" eaLnBrk="1" hangingPunct="1"/>
            <a:endParaRPr lang="en-US" altLang="x-none" dirty="0">
              <a:latin typeface="华文新魏" panose="02010800040101010101" pitchFamily="2" charset="-122"/>
              <a:ea typeface="华文新魏" panose="02010800040101010101" pitchFamily="2" charset="-122"/>
            </a:endParaRPr>
          </a:p>
          <a:p>
            <a:pPr lvl="0" eaLnBrk="1" hangingPunct="1"/>
            <a:endParaRPr lang="en-US" altLang="x-none" dirty="0">
              <a:latin typeface="华文新魏" panose="02010800040101010101" pitchFamily="2" charset="-122"/>
              <a:ea typeface="华文新魏" panose="02010800040101010101" pitchFamily="2" charset="-122"/>
            </a:endParaRPr>
          </a:p>
        </p:txBody>
      </p:sp>
      <p:pic>
        <p:nvPicPr>
          <p:cNvPr id="47110" name="Picture 9" descr="1795_3_1161761939">
            <a:hlinkClick r:id="rId1"/>
          </p:cNvPr>
          <p:cNvPicPr>
            <a:picLocks noChangeAspect="1"/>
          </p:cNvPicPr>
          <p:nvPr/>
        </p:nvPicPr>
        <p:blipFill>
          <a:blip r:embed="rId2"/>
          <a:stretch>
            <a:fillRect/>
          </a:stretch>
        </p:blipFill>
        <p:spPr>
          <a:xfrm>
            <a:off x="1524000" y="0"/>
            <a:ext cx="9144000" cy="6858000"/>
          </a:xfrm>
          <a:prstGeom prst="rect">
            <a:avLst/>
          </a:prstGeom>
          <a:noFill/>
          <a:ln w="9525">
            <a:noFill/>
          </a:ln>
        </p:spPr>
      </p:pic>
    </p:spTree>
  </p:cSld>
  <p:clrMapOvr>
    <a:masterClrMapping/>
  </p:clrMapOvr>
  <p:transition>
    <p:cover dir="l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11267" name="Rectangle 2"/>
          <p:cNvSpPr>
            <a:spLocks noGrp="1"/>
          </p:cNvSpPr>
          <p:nvPr>
            <p:ph type="title"/>
          </p:nvPr>
        </p:nvSpPr>
        <p:spPr>
          <a:xfrm>
            <a:off x="1501423" y="543455"/>
            <a:ext cx="8748713" cy="515937"/>
          </a:xfrm>
        </p:spPr>
        <p:txBody>
          <a:bodyPr vert="horz" wrap="square" lIns="91436" tIns="45719" rIns="91436" bIns="45719" anchor="ctr">
            <a:normAutofit fontScale="90000"/>
          </a:bodyPr>
          <a:lstStyle/>
          <a:p>
            <a:pPr lvl="0" algn="l" eaLnBrk="1" hangingPunct="1"/>
            <a:r>
              <a:rPr lang="en-US" altLang="zh-CN" sz="3600" dirty="0">
                <a:latin typeface="华文新魏" panose="02010800040101010101" pitchFamily="2" charset="-122"/>
                <a:ea typeface="华文新魏" panose="02010800040101010101" pitchFamily="2" charset="-122"/>
              </a:rPr>
              <a:t>Decoration of Chinese Ancient Bridges</a:t>
            </a:r>
            <a:endParaRPr lang="en-US" altLang="zh-CN" sz="3600" dirty="0">
              <a:latin typeface="华文新魏" panose="02010800040101010101" pitchFamily="2" charset="-122"/>
              <a:ea typeface="华文新魏" panose="02010800040101010101" pitchFamily="2" charset="-122"/>
            </a:endParaRPr>
          </a:p>
        </p:txBody>
      </p:sp>
      <p:sp>
        <p:nvSpPr>
          <p:cNvPr id="11268" name="Rectangle 3"/>
          <p:cNvSpPr>
            <a:spLocks noGrp="1"/>
          </p:cNvSpPr>
          <p:nvPr>
            <p:ph type="body" sz="half"/>
          </p:nvPr>
        </p:nvSpPr>
        <p:spPr>
          <a:xfrm>
            <a:off x="1610430" y="1437216"/>
            <a:ext cx="6475413" cy="4897438"/>
          </a:xfrm>
        </p:spPr>
        <p:txBody>
          <a:bodyPr vert="horz" wrap="square" lIns="91436" tIns="45719" rIns="91436" bIns="45719" anchor="t"/>
          <a:lstStyle>
            <a:lvl1pPr lvl="0">
              <a:defRPr sz="2800" kern="1200"/>
            </a:lvl1pPr>
            <a:lvl2pPr lvl="1">
              <a:defRPr sz="2400" kern="1200"/>
            </a:lvl2pPr>
            <a:lvl3pPr lvl="2">
              <a:defRPr sz="2000" kern="1200"/>
            </a:lvl3pPr>
            <a:lvl4pPr lvl="3">
              <a:defRPr sz="1800" kern="1200"/>
            </a:lvl4pPr>
            <a:lvl5pPr lvl="4">
              <a:defRPr sz="1800" kern="1200"/>
            </a:lvl5pPr>
          </a:lstStyle>
          <a:p>
            <a:pPr lvl="0" eaLnBrk="1" hangingPunct="1"/>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ornamental pillars(</a:t>
            </a:r>
            <a:r>
              <a:rPr lang="zh-CN" altLang="en-US" sz="3200" dirty="0">
                <a:latin typeface="Times New Roman" panose="02020603050405020304" pitchFamily="18" charset="0"/>
                <a:ea typeface="华文新魏" panose="02010800040101010101" pitchFamily="2" charset="-122"/>
                <a:cs typeface="Times New Roman" panose="02020603050405020304" pitchFamily="18" charset="0"/>
              </a:rPr>
              <a:t>华表</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a:t>
            </a:r>
            <a:endParaRPr lang="en-US" altLang="zh-CN" sz="3200" dirty="0">
              <a:latin typeface="Times New Roman" panose="02020603050405020304" pitchFamily="18" charset="0"/>
              <a:ea typeface="华文新魏" panose="02010800040101010101" pitchFamily="2" charset="-122"/>
              <a:cs typeface="Times New Roman" panose="02020603050405020304" pitchFamily="18" charset="0"/>
            </a:endParaRPr>
          </a:p>
          <a:p>
            <a:pPr lvl="0" eaLnBrk="1" hangingPunct="1"/>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memorial  archways(</a:t>
            </a:r>
            <a:r>
              <a:rPr lang="zh-CN" altLang="en-US" sz="3200" dirty="0">
                <a:latin typeface="Times New Roman" panose="02020603050405020304" pitchFamily="18" charset="0"/>
                <a:ea typeface="华文新魏" panose="02010800040101010101" pitchFamily="2" charset="-122"/>
                <a:cs typeface="Times New Roman" panose="02020603050405020304" pitchFamily="18" charset="0"/>
              </a:rPr>
              <a:t>牌坊</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a:t>
            </a:r>
            <a:endParaRPr lang="en-US" altLang="zh-CN" sz="3200" dirty="0">
              <a:latin typeface="Times New Roman" panose="02020603050405020304" pitchFamily="18" charset="0"/>
              <a:ea typeface="华文新魏" panose="02010800040101010101" pitchFamily="2" charset="-122"/>
              <a:cs typeface="Times New Roman" panose="02020603050405020304" pitchFamily="18" charset="0"/>
            </a:endParaRPr>
          </a:p>
          <a:p>
            <a:pPr lvl="0" eaLnBrk="1" hangingPunct="1"/>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pavilion(</a:t>
            </a:r>
            <a:r>
              <a:rPr lang="zh-CN" altLang="en-US" sz="3200" dirty="0">
                <a:latin typeface="Times New Roman" panose="02020603050405020304" pitchFamily="18" charset="0"/>
                <a:ea typeface="华文新魏" panose="02010800040101010101" pitchFamily="2" charset="-122"/>
                <a:cs typeface="Times New Roman" panose="02020603050405020304" pitchFamily="18" charset="0"/>
              </a:rPr>
              <a:t>亭、榭</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a:t>
            </a:r>
            <a:endParaRPr lang="en-US" altLang="zh-CN" sz="3200" dirty="0">
              <a:latin typeface="Times New Roman" panose="02020603050405020304" pitchFamily="18" charset="0"/>
              <a:ea typeface="华文新魏" panose="02010800040101010101" pitchFamily="2" charset="-122"/>
              <a:cs typeface="Times New Roman" panose="02020603050405020304" pitchFamily="18" charset="0"/>
            </a:endParaRPr>
          </a:p>
          <a:p>
            <a:pPr lvl="0" eaLnBrk="1" hangingPunct="1"/>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veranda(</a:t>
            </a:r>
            <a:r>
              <a:rPr lang="zh-CN" altLang="en-US" sz="3200" dirty="0">
                <a:latin typeface="Times New Roman" panose="02020603050405020304" pitchFamily="18" charset="0"/>
                <a:ea typeface="华文新魏" panose="02010800040101010101" pitchFamily="2" charset="-122"/>
                <a:cs typeface="Times New Roman" panose="02020603050405020304" pitchFamily="18" charset="0"/>
              </a:rPr>
              <a:t>廊、阁</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a:t>
            </a:r>
            <a:endParaRPr lang="en-US" altLang="zh-CN" sz="3200" dirty="0">
              <a:latin typeface="Times New Roman" panose="02020603050405020304" pitchFamily="18" charset="0"/>
              <a:ea typeface="华文新魏" panose="02010800040101010101" pitchFamily="2" charset="-122"/>
              <a:cs typeface="Times New Roman" panose="02020603050405020304" pitchFamily="18" charset="0"/>
            </a:endParaRPr>
          </a:p>
          <a:p>
            <a:pPr lvl="0" eaLnBrk="1" hangingPunct="1"/>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tower(</a:t>
            </a:r>
            <a:r>
              <a:rPr lang="zh-CN" altLang="en-US" sz="3200" dirty="0">
                <a:latin typeface="Times New Roman" panose="02020603050405020304" pitchFamily="18" charset="0"/>
                <a:ea typeface="华文新魏" panose="02010800040101010101" pitchFamily="2" charset="-122"/>
                <a:cs typeface="Times New Roman" panose="02020603050405020304" pitchFamily="18" charset="0"/>
              </a:rPr>
              <a:t>幢塔</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a:t>
            </a:r>
            <a:endParaRPr lang="en-US" altLang="zh-CN" sz="3200" dirty="0">
              <a:latin typeface="Times New Roman" panose="02020603050405020304" pitchFamily="18" charset="0"/>
              <a:ea typeface="华文新魏" panose="02010800040101010101" pitchFamily="2" charset="-122"/>
              <a:cs typeface="Times New Roman" panose="02020603050405020304" pitchFamily="18" charset="0"/>
            </a:endParaRPr>
          </a:p>
          <a:p>
            <a:pPr lvl="0" eaLnBrk="1" hangingPunct="1"/>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railing (</a:t>
            </a:r>
            <a:r>
              <a:rPr lang="zh-CN" altLang="en-US" sz="3200" dirty="0">
                <a:latin typeface="Times New Roman" panose="02020603050405020304" pitchFamily="18" charset="0"/>
                <a:ea typeface="华文新魏" panose="02010800040101010101" pitchFamily="2" charset="-122"/>
                <a:cs typeface="Times New Roman" panose="02020603050405020304" pitchFamily="18" charset="0"/>
              </a:rPr>
              <a:t>木栏、石栏</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a:t>
            </a:r>
            <a:endParaRPr lang="en-US" altLang="zh-CN" sz="3200" dirty="0">
              <a:latin typeface="Times New Roman" panose="02020603050405020304" pitchFamily="18" charset="0"/>
              <a:ea typeface="华文新魏" panose="02010800040101010101" pitchFamily="2" charset="-122"/>
              <a:cs typeface="Times New Roman" panose="02020603050405020304" pitchFamily="18" charset="0"/>
            </a:endParaRPr>
          </a:p>
          <a:p>
            <a:pPr lvl="0" eaLnBrk="1" hangingPunct="1"/>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sculpture (</a:t>
            </a:r>
            <a:r>
              <a:rPr lang="zh-CN" altLang="en-US" sz="3200" dirty="0">
                <a:latin typeface="Times New Roman" panose="02020603050405020304" pitchFamily="18" charset="0"/>
                <a:ea typeface="华文新魏" panose="02010800040101010101" pitchFamily="2" charset="-122"/>
                <a:cs typeface="Times New Roman" panose="02020603050405020304" pitchFamily="18" charset="0"/>
              </a:rPr>
              <a:t>雕塑</a:t>
            </a:r>
            <a:r>
              <a:rPr lang="en-US" altLang="zh-CN" sz="3200" dirty="0">
                <a:latin typeface="Times New Roman" panose="02020603050405020304" pitchFamily="18" charset="0"/>
                <a:ea typeface="华文新魏" panose="02010800040101010101" pitchFamily="2" charset="-122"/>
                <a:cs typeface="Times New Roman" panose="02020603050405020304" pitchFamily="18" charset="0"/>
              </a:rPr>
              <a:t>)</a:t>
            </a:r>
            <a:endParaRPr lang="en-US" altLang="zh-CN" sz="3200" dirty="0">
              <a:latin typeface="Times New Roman" panose="02020603050405020304" pitchFamily="18" charset="0"/>
              <a:ea typeface="华文新魏" panose="02010800040101010101" pitchFamily="2" charset="-122"/>
              <a:cs typeface="Times New Roman" panose="02020603050405020304" pitchFamily="18" charset="0"/>
            </a:endParaRPr>
          </a:p>
        </p:txBody>
      </p:sp>
    </p:spTree>
  </p:cSld>
  <p:clrMapOvr>
    <a:masterClrMapping/>
  </p:clrMapOvr>
  <p:transition>
    <p:cover dir="l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019301" y="2039938"/>
            <a:ext cx="8648700" cy="2103120"/>
          </a:xfrm>
          <a:prstGeom prst="rect">
            <a:avLst/>
          </a:prstGeom>
          <a:noFill/>
          <a:ln w="9525">
            <a:noFill/>
            <a:miter lim="800000"/>
          </a:ln>
        </p:spPr>
        <p:txBody>
          <a:bodyPr wrap="square">
            <a:spAutoFit/>
          </a:bodyPr>
          <a:lstStyle/>
          <a:p>
            <a:pPr>
              <a:spcBef>
                <a:spcPct val="50000"/>
              </a:spcBef>
              <a:defRPr/>
            </a:pPr>
            <a:r>
              <a:rPr lang="en-US" altLang="zh-CN" sz="2400" dirty="0" smtClean="0">
                <a:latin typeface="Times New Roman" panose="02020603050405020304" pitchFamily="18" charset="0"/>
              </a:rPr>
              <a:t>Humble </a:t>
            </a:r>
            <a:r>
              <a:rPr lang="en-US" altLang="zh-CN" sz="2400" dirty="0">
                <a:latin typeface="Times New Roman" panose="02020603050405020304" pitchFamily="18" charset="0"/>
              </a:rPr>
              <a:t>Administrator‘s Garden </a:t>
            </a:r>
            <a:endParaRPr lang="en-US" altLang="zh-CN" sz="2400" dirty="0" smtClean="0">
              <a:latin typeface="Times New Roman" panose="02020603050405020304" pitchFamily="18" charset="0"/>
            </a:endParaRPr>
          </a:p>
          <a:p>
            <a:pPr>
              <a:spcBef>
                <a:spcPct val="50000"/>
              </a:spcBef>
              <a:defRPr/>
            </a:pPr>
            <a:r>
              <a:rPr lang="en-US" altLang="zh-CN" sz="2400" dirty="0" smtClean="0">
                <a:latin typeface="Times New Roman" panose="02020603050405020304" pitchFamily="18" charset="0"/>
              </a:rPr>
              <a:t>Lingering  Garden</a:t>
            </a:r>
            <a:endParaRPr lang="en-US" altLang="zh-CN" sz="2400" dirty="0">
              <a:latin typeface="Times New Roman" panose="02020603050405020304" pitchFamily="18" charset="0"/>
            </a:endParaRPr>
          </a:p>
          <a:p>
            <a:pPr>
              <a:spcBef>
                <a:spcPct val="50000"/>
              </a:spcBef>
              <a:defRPr/>
            </a:pPr>
            <a:r>
              <a:rPr lang="en-US" altLang="zh-CN" sz="2400" dirty="0" smtClean="0">
                <a:latin typeface="Times New Roman" panose="02020603050405020304" pitchFamily="18" charset="0"/>
              </a:rPr>
              <a:t>Master </a:t>
            </a:r>
            <a:r>
              <a:rPr lang="en-US" altLang="zh-CN" sz="2400" dirty="0">
                <a:latin typeface="Times New Roman" panose="02020603050405020304" pitchFamily="18" charset="0"/>
              </a:rPr>
              <a:t>of the Nets Garden (</a:t>
            </a:r>
            <a:r>
              <a:rPr lang="zh-CN" altLang="en-US" sz="2400" dirty="0" smtClean="0">
                <a:latin typeface="Times New Roman" panose="02020603050405020304" pitchFamily="18" charset="0"/>
              </a:rPr>
              <a:t>网师园</a:t>
            </a:r>
            <a:r>
              <a:rPr lang="en-US" altLang="zh-CN" sz="2400" dirty="0">
                <a:latin typeface="Times New Roman" panose="02020603050405020304" pitchFamily="18" charset="0"/>
              </a:rPr>
              <a:t>)</a:t>
            </a:r>
            <a:endParaRPr lang="en-US" altLang="zh-CN" sz="2400" dirty="0">
              <a:latin typeface="Times New Roman" panose="02020603050405020304" pitchFamily="18" charset="0"/>
            </a:endParaRPr>
          </a:p>
          <a:p>
            <a:pPr>
              <a:spcBef>
                <a:spcPct val="50000"/>
              </a:spcBef>
              <a:defRPr/>
            </a:pPr>
            <a:r>
              <a:rPr lang="en-US" altLang="zh-CN" sz="2400" dirty="0" smtClean="0">
                <a:latin typeface="Times New Roman" panose="02020603050405020304" pitchFamily="18" charset="0"/>
              </a:rPr>
              <a:t>Lion </a:t>
            </a:r>
            <a:r>
              <a:rPr lang="en-US" altLang="zh-CN" sz="2400" dirty="0">
                <a:latin typeface="Times New Roman" panose="02020603050405020304" pitchFamily="18" charset="0"/>
              </a:rPr>
              <a:t>Grove Garden (</a:t>
            </a:r>
            <a:r>
              <a:rPr lang="zh-CN" altLang="en-US" sz="2400" dirty="0">
                <a:latin typeface="Times New Roman" panose="02020603050405020304" pitchFamily="18" charset="0"/>
              </a:rPr>
              <a:t>狮子林</a:t>
            </a:r>
            <a:r>
              <a:rPr lang="en-US" altLang="zh-CN" sz="2400" dirty="0">
                <a:latin typeface="Times New Roman" panose="02020603050405020304" pitchFamily="18" charset="0"/>
              </a:rPr>
              <a:t>) </a:t>
            </a:r>
            <a:endParaRPr lang="en-US" altLang="zh-CN" sz="2400" dirty="0">
              <a:latin typeface="Times New Roman" panose="02020603050405020304" pitchFamily="18" charset="0"/>
            </a:endParaRPr>
          </a:p>
        </p:txBody>
      </p:sp>
      <p:sp>
        <p:nvSpPr>
          <p:cNvPr id="3" name="Rectangle 7"/>
          <p:cNvSpPr>
            <a:spLocks noChangeArrowheads="1"/>
          </p:cNvSpPr>
          <p:nvPr/>
        </p:nvSpPr>
        <p:spPr bwMode="auto">
          <a:xfrm>
            <a:off x="1998663" y="1451918"/>
            <a:ext cx="5321300" cy="518160"/>
          </a:xfrm>
          <a:prstGeom prst="rect">
            <a:avLst/>
          </a:prstGeom>
          <a:noFill/>
          <a:ln w="9525">
            <a:noFill/>
            <a:miter lim="800000"/>
          </a:ln>
        </p:spPr>
        <p:txBody>
          <a:bodyPr wrap="none" anchor="ctr">
            <a:spAutoFit/>
          </a:bodyPr>
          <a:lstStyle/>
          <a:p>
            <a:pPr>
              <a:defRPr/>
            </a:pPr>
            <a:r>
              <a:rPr lang="en-US" altLang="zh-CN" sz="2800" b="1" dirty="0">
                <a:solidFill>
                  <a:srgbClr val="FF6600"/>
                </a:solidFill>
                <a:latin typeface="Times New Roman" panose="02020603050405020304" pitchFamily="18" charset="0"/>
              </a:rPr>
              <a:t>Famous Private Gardens in Suzhou:</a:t>
            </a:r>
            <a:endParaRPr lang="en-US" altLang="zh-CN" sz="2800" b="1" dirty="0">
              <a:solidFill>
                <a:srgbClr val="FF6600"/>
              </a:solidFill>
              <a:latin typeface="Times New Roman" panose="02020603050405020304" pitchFamily="18" charset="0"/>
            </a:endParaRPr>
          </a:p>
        </p:txBody>
      </p:sp>
      <p:sp>
        <p:nvSpPr>
          <p:cNvPr id="4" name="Text Box 8"/>
          <p:cNvSpPr txBox="1">
            <a:spLocks noChangeArrowheads="1"/>
          </p:cNvSpPr>
          <p:nvPr/>
        </p:nvSpPr>
        <p:spPr bwMode="auto">
          <a:xfrm>
            <a:off x="2082800" y="4921250"/>
            <a:ext cx="7416800" cy="1005840"/>
          </a:xfrm>
          <a:prstGeom prst="rect">
            <a:avLst/>
          </a:prstGeom>
          <a:noFill/>
          <a:ln w="9525">
            <a:noFill/>
            <a:miter lim="800000"/>
          </a:ln>
        </p:spPr>
        <p:txBody>
          <a:bodyPr>
            <a:spAutoFit/>
          </a:bodyPr>
          <a:lstStyle/>
          <a:p>
            <a:pPr>
              <a:spcBef>
                <a:spcPct val="50000"/>
              </a:spcBef>
              <a:defRPr/>
            </a:pPr>
            <a:r>
              <a:rPr lang="en-US" altLang="zh-CN" sz="2400" dirty="0" err="1">
                <a:latin typeface="Times New Roman" panose="02020603050405020304" pitchFamily="18" charset="0"/>
              </a:rPr>
              <a:t>Geyuan</a:t>
            </a:r>
            <a:r>
              <a:rPr lang="en-US" altLang="zh-CN" sz="2400" dirty="0">
                <a:latin typeface="Times New Roman" panose="02020603050405020304" pitchFamily="18" charset="0"/>
              </a:rPr>
              <a:t> Garden(</a:t>
            </a:r>
            <a:r>
              <a:rPr lang="zh-CN" altLang="en-US" sz="2400" dirty="0">
                <a:latin typeface="Times New Roman" panose="02020603050405020304" pitchFamily="18" charset="0"/>
              </a:rPr>
              <a:t>个园</a:t>
            </a:r>
            <a:r>
              <a:rPr lang="en-US" altLang="zh-CN" sz="2400" dirty="0">
                <a:latin typeface="Times New Roman" panose="02020603050405020304" pitchFamily="18" charset="0"/>
              </a:rPr>
              <a:t>)</a:t>
            </a:r>
            <a:endParaRPr lang="en-US" altLang="zh-CN" sz="2400" dirty="0">
              <a:latin typeface="Times New Roman" panose="02020603050405020304" pitchFamily="18" charset="0"/>
            </a:endParaRPr>
          </a:p>
          <a:p>
            <a:pPr>
              <a:spcBef>
                <a:spcPct val="50000"/>
              </a:spcBef>
              <a:defRPr/>
            </a:pPr>
            <a:r>
              <a:rPr lang="en-US" altLang="zh-CN" sz="2400" dirty="0" err="1">
                <a:latin typeface="Times New Roman" panose="02020603050405020304" pitchFamily="18" charset="0"/>
              </a:rPr>
              <a:t>Heyuan</a:t>
            </a:r>
            <a:r>
              <a:rPr lang="en-US" altLang="zh-CN" sz="2400" dirty="0">
                <a:latin typeface="Times New Roman" panose="02020603050405020304" pitchFamily="18" charset="0"/>
              </a:rPr>
              <a:t> Garden (</a:t>
            </a:r>
            <a:r>
              <a:rPr lang="zh-CN" altLang="en-US" sz="2400" dirty="0">
                <a:latin typeface="Times New Roman" panose="02020603050405020304" pitchFamily="18" charset="0"/>
              </a:rPr>
              <a:t>何园</a:t>
            </a:r>
            <a:r>
              <a:rPr lang="en-US" altLang="zh-CN" sz="2400" dirty="0">
                <a:latin typeface="Times New Roman" panose="02020603050405020304" pitchFamily="18" charset="0"/>
              </a:rPr>
              <a:t>)</a:t>
            </a:r>
            <a:endParaRPr lang="en-US" altLang="zh-CN" sz="2400" dirty="0">
              <a:latin typeface="Times New Roman" panose="02020603050405020304" pitchFamily="18" charset="0"/>
            </a:endParaRPr>
          </a:p>
        </p:txBody>
      </p:sp>
      <p:sp>
        <p:nvSpPr>
          <p:cNvPr id="5" name="Rectangle 9"/>
          <p:cNvSpPr>
            <a:spLocks noChangeArrowheads="1"/>
          </p:cNvSpPr>
          <p:nvPr/>
        </p:nvSpPr>
        <p:spPr bwMode="auto">
          <a:xfrm>
            <a:off x="2033588" y="4361805"/>
            <a:ext cx="5668010" cy="518160"/>
          </a:xfrm>
          <a:prstGeom prst="rect">
            <a:avLst/>
          </a:prstGeom>
          <a:noFill/>
          <a:ln w="9525">
            <a:noFill/>
            <a:miter lim="800000"/>
          </a:ln>
        </p:spPr>
        <p:txBody>
          <a:bodyPr wrap="none" anchor="ctr">
            <a:spAutoFit/>
          </a:bodyPr>
          <a:lstStyle/>
          <a:p>
            <a:pPr>
              <a:defRPr/>
            </a:pPr>
            <a:r>
              <a:rPr lang="en-US" altLang="zh-CN" sz="2800" b="1" dirty="0">
                <a:solidFill>
                  <a:srgbClr val="FF6600"/>
                </a:solidFill>
                <a:latin typeface="Times New Roman" panose="02020603050405020304" pitchFamily="18" charset="0"/>
              </a:rPr>
              <a:t>Famous Private Gardens in Yangzhou:</a:t>
            </a:r>
            <a:endParaRPr lang="en-US" altLang="zh-CN" sz="2800" b="1" dirty="0">
              <a:solidFill>
                <a:srgbClr val="FF6600"/>
              </a:solidFill>
              <a:latin typeface="Times New Roman" panose="02020603050405020304" pitchFamily="18" charset="0"/>
            </a:endParaRPr>
          </a:p>
        </p:txBody>
      </p:sp>
      <p:sp>
        <p:nvSpPr>
          <p:cNvPr id="6" name="矩形 5"/>
          <p:cNvSpPr/>
          <p:nvPr/>
        </p:nvSpPr>
        <p:spPr>
          <a:xfrm>
            <a:off x="1888076" y="614690"/>
            <a:ext cx="3411220" cy="579120"/>
          </a:xfrm>
          <a:prstGeom prst="rect">
            <a:avLst/>
          </a:prstGeom>
        </p:spPr>
        <p:txBody>
          <a:bodyPr wrap="none">
            <a:spAutoFit/>
          </a:bodyPr>
          <a:lstStyle/>
          <a:p>
            <a:r>
              <a:rPr lang="zh-CN" altLang="en-US" sz="3200" b="1" dirty="0" smtClean="0"/>
              <a:t>◆ </a:t>
            </a:r>
            <a:r>
              <a:rPr lang="en-US" altLang="zh-CN" sz="3200" b="1" dirty="0" smtClean="0">
                <a:latin typeface="Times New Roman" panose="02020603050405020304" pitchFamily="18" charset="0"/>
              </a:rPr>
              <a:t>Private Gardens</a:t>
            </a:r>
            <a:endParaRPr lang="en-US" altLang="zh-CN" sz="3200" dirty="0" smtClean="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12291" name="Rectangle 2"/>
          <p:cNvSpPr>
            <a:spLocks noGrp="1"/>
          </p:cNvSpPr>
          <p:nvPr>
            <p:ph type="title"/>
          </p:nvPr>
        </p:nvSpPr>
        <p:spPr>
          <a:xfrm>
            <a:off x="1524000" y="237067"/>
            <a:ext cx="8245475" cy="517525"/>
          </a:xfrm>
        </p:spPr>
        <p:txBody>
          <a:bodyPr vert="horz" wrap="square" lIns="91436" tIns="45719" rIns="91436" bIns="45719" anchor="ctr">
            <a:normAutofit fontScale="90000"/>
          </a:bodyPr>
          <a:lstStyle/>
          <a:p>
            <a:pPr lvl="0" algn="l" eaLnBrk="1" hangingPunct="1"/>
            <a:r>
              <a:rPr lang="en-US" altLang="zh-CN" sz="3200" dirty="0">
                <a:latin typeface="华文新魏" panose="02010800040101010101" pitchFamily="2" charset="-122"/>
                <a:ea typeface="华文新魏" panose="02010800040101010101" pitchFamily="2" charset="-122"/>
              </a:rPr>
              <a:t>Decoration of Chinese Ancient Bridges</a:t>
            </a:r>
            <a:endParaRPr lang="en-US" altLang="zh-CN" sz="3200" dirty="0">
              <a:latin typeface="华文新魏" panose="02010800040101010101" pitchFamily="2" charset="-122"/>
              <a:ea typeface="华文新魏" panose="02010800040101010101" pitchFamily="2" charset="-122"/>
            </a:endParaRPr>
          </a:p>
        </p:txBody>
      </p:sp>
      <p:sp>
        <p:nvSpPr>
          <p:cNvPr id="12292" name="Rectangle 3"/>
          <p:cNvSpPr>
            <a:spLocks noGrp="1"/>
          </p:cNvSpPr>
          <p:nvPr>
            <p:ph type="body" sz="half"/>
          </p:nvPr>
        </p:nvSpPr>
        <p:spPr>
          <a:xfrm>
            <a:off x="1703388" y="5157788"/>
            <a:ext cx="3313112" cy="433387"/>
          </a:xfrm>
        </p:spPr>
        <p:txBody>
          <a:bodyPr vert="horz" wrap="square" lIns="91436" tIns="45719" rIns="91436" bIns="45719" anchor="t">
            <a:normAutofit fontScale="97500"/>
          </a:bodyPr>
          <a:lstStyle>
            <a:lvl1pPr lvl="0">
              <a:defRPr sz="2800" kern="1200"/>
            </a:lvl1pPr>
            <a:lvl2pPr lvl="1">
              <a:defRPr sz="2400" kern="1200"/>
            </a:lvl2pPr>
            <a:lvl3pPr lvl="2">
              <a:defRPr sz="2000" kern="1200"/>
            </a:lvl3pPr>
            <a:lvl4pPr lvl="3">
              <a:defRPr sz="1800" kern="1200"/>
            </a:lvl4pPr>
            <a:lvl5pPr lvl="4">
              <a:defRPr sz="1800" kern="1200"/>
            </a:lvl5pPr>
          </a:lstStyle>
          <a:p>
            <a:pPr lvl="0" algn="ctr" eaLnBrk="1" hangingPunct="1">
              <a:lnSpc>
                <a:spcPct val="80000"/>
              </a:lnSpc>
              <a:buNone/>
            </a:pPr>
            <a:r>
              <a:rPr lang="en-US" altLang="zh-CN" sz="1600">
                <a:latin typeface="华文新魏" panose="02010800040101010101" pitchFamily="2" charset="-122"/>
                <a:ea typeface="华文新魏" panose="02010800040101010101" pitchFamily="2" charset="-122"/>
              </a:rPr>
              <a:t>ornamental pillars on Lugou Bridge</a:t>
            </a:r>
            <a:endParaRPr lang="en-US" altLang="zh-CN" sz="1600">
              <a:latin typeface="华文新魏" panose="02010800040101010101" pitchFamily="2" charset="-122"/>
              <a:ea typeface="华文新魏" panose="02010800040101010101" pitchFamily="2" charset="-122"/>
            </a:endParaRPr>
          </a:p>
        </p:txBody>
      </p:sp>
      <p:pic>
        <p:nvPicPr>
          <p:cNvPr id="12293" name="Picture 5" descr="77 064"/>
          <p:cNvPicPr>
            <a:picLocks noChangeAspect="1"/>
          </p:cNvPicPr>
          <p:nvPr/>
        </p:nvPicPr>
        <p:blipFill>
          <a:blip r:embed="rId1"/>
          <a:srcRect l="7986" r="17619"/>
          <a:stretch>
            <a:fillRect/>
          </a:stretch>
        </p:blipFill>
        <p:spPr>
          <a:xfrm>
            <a:off x="1524000" y="1196975"/>
            <a:ext cx="3643313" cy="3671888"/>
          </a:xfrm>
          <a:prstGeom prst="rect">
            <a:avLst/>
          </a:prstGeom>
          <a:noFill/>
          <a:ln w="9525">
            <a:noFill/>
          </a:ln>
        </p:spPr>
      </p:pic>
      <p:pic>
        <p:nvPicPr>
          <p:cNvPr id="12294" name="Picture 7" descr="109_9896_124edefb5f98fb9">
            <a:hlinkClick r:id="rId2"/>
          </p:cNvPr>
          <p:cNvPicPr>
            <a:picLocks noChangeAspect="1"/>
          </p:cNvPicPr>
          <p:nvPr/>
        </p:nvPicPr>
        <p:blipFill>
          <a:blip r:embed="rId3"/>
          <a:stretch>
            <a:fillRect/>
          </a:stretch>
        </p:blipFill>
        <p:spPr>
          <a:xfrm>
            <a:off x="5199063" y="1204913"/>
            <a:ext cx="5468937" cy="3649662"/>
          </a:xfrm>
          <a:prstGeom prst="rect">
            <a:avLst/>
          </a:prstGeom>
          <a:noFill/>
          <a:ln w="9525">
            <a:noFill/>
          </a:ln>
        </p:spPr>
      </p:pic>
      <p:sp>
        <p:nvSpPr>
          <p:cNvPr id="12295" name="Rectangle 8"/>
          <p:cNvSpPr/>
          <p:nvPr/>
        </p:nvSpPr>
        <p:spPr>
          <a:xfrm>
            <a:off x="5592763" y="5157788"/>
            <a:ext cx="4967287" cy="433387"/>
          </a:xfrm>
          <a:prstGeom prst="rect">
            <a:avLst/>
          </a:prstGeom>
          <a:noFill/>
          <a:ln w="9525">
            <a:noFill/>
          </a:ln>
        </p:spPr>
        <p:txBody>
          <a:bodyPr lIns="91436" tIns="45719" rIns="91436" bIns="45719"/>
          <a:lstStyle/>
          <a:p>
            <a:pPr marL="342900" lvl="0" indent="-342900" eaLnBrk="1" hangingPunct="1">
              <a:lnSpc>
                <a:spcPct val="90000"/>
              </a:lnSpc>
              <a:spcBef>
                <a:spcPct val="20000"/>
              </a:spcBef>
            </a:pPr>
            <a:r>
              <a:rPr lang="zh-CN" altLang="en-US" sz="1600" b="0" dirty="0">
                <a:latin typeface="华文新魏" panose="02010800040101010101" pitchFamily="2" charset="-122"/>
                <a:ea typeface="华文新魏" panose="02010800040101010101" pitchFamily="2" charset="-122"/>
              </a:rPr>
              <a:t>stone memorial archways on </a:t>
            </a:r>
            <a:endParaRPr lang="zh-CN" altLang="en-US" sz="1600" b="0" dirty="0">
              <a:latin typeface="华文新魏" panose="02010800040101010101" pitchFamily="2" charset="-122"/>
              <a:ea typeface="华文新魏" panose="02010800040101010101" pitchFamily="2" charset="-122"/>
            </a:endParaRPr>
          </a:p>
          <a:p>
            <a:pPr marL="342900" lvl="0" indent="-342900" eaLnBrk="1" hangingPunct="1">
              <a:lnSpc>
                <a:spcPct val="90000"/>
              </a:lnSpc>
              <a:spcBef>
                <a:spcPct val="20000"/>
              </a:spcBef>
            </a:pPr>
            <a:r>
              <a:rPr lang="zh-CN" altLang="en-US" sz="1600" b="0" dirty="0">
                <a:latin typeface="华文新魏" panose="02010800040101010101" pitchFamily="2" charset="-122"/>
                <a:ea typeface="华文新魏" panose="02010800040101010101" pitchFamily="2" charset="-122"/>
              </a:rPr>
              <a:t>Gaoyang Bridge in Anhui Province</a:t>
            </a:r>
            <a:endParaRPr lang="zh-CN" altLang="en-US" sz="1600" b="0" dirty="0">
              <a:latin typeface="华文新魏" panose="02010800040101010101" pitchFamily="2" charset="-122"/>
              <a:ea typeface="华文新魏" panose="02010800040101010101" pitchFamily="2" charset="-122"/>
            </a:endParaRPr>
          </a:p>
        </p:txBody>
      </p:sp>
    </p:spTree>
  </p:cSld>
  <p:clrMapOvr>
    <a:masterClrMapping/>
  </p:clrMapOvr>
  <p:transition>
    <p:cover dir="l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13315" name="Rectangle 3"/>
          <p:cNvSpPr>
            <a:spLocks noGrp="1"/>
          </p:cNvSpPr>
          <p:nvPr>
            <p:ph type="body" sz="half"/>
          </p:nvPr>
        </p:nvSpPr>
        <p:spPr>
          <a:xfrm>
            <a:off x="1847850" y="4795838"/>
            <a:ext cx="3960813" cy="433387"/>
          </a:xfrm>
        </p:spPr>
        <p:txBody>
          <a:bodyPr vert="horz" wrap="square" lIns="91436" tIns="45719" rIns="91436" bIns="45719" anchor="t">
            <a:normAutofit fontScale="97500"/>
          </a:bodyPr>
          <a:lstStyle>
            <a:lvl1pPr lvl="0">
              <a:defRPr sz="2800" kern="1200"/>
            </a:lvl1pPr>
            <a:lvl2pPr lvl="1">
              <a:defRPr sz="2400" kern="1200"/>
            </a:lvl2pPr>
            <a:lvl3pPr lvl="2">
              <a:defRPr sz="2000" kern="1200"/>
            </a:lvl3pPr>
            <a:lvl4pPr lvl="3">
              <a:defRPr sz="1800" kern="1200"/>
            </a:lvl4pPr>
            <a:lvl5pPr lvl="4">
              <a:defRPr sz="1800" kern="1200"/>
            </a:lvl5pPr>
          </a:lstStyle>
          <a:p>
            <a:pPr lvl="0" algn="ctr" eaLnBrk="1" hangingPunct="1">
              <a:lnSpc>
                <a:spcPct val="100000"/>
              </a:lnSpc>
              <a:buNone/>
            </a:pPr>
            <a:r>
              <a:rPr lang="en-US" altLang="zh-CN" sz="1600">
                <a:latin typeface="华文新魏" panose="02010800040101010101" pitchFamily="2" charset="-122"/>
                <a:ea typeface="华文新魏" panose="02010800040101010101" pitchFamily="2" charset="-122"/>
              </a:rPr>
              <a:t>stone pavilion on Suzhou Baodai Bridge</a:t>
            </a:r>
            <a:endParaRPr lang="en-US" altLang="zh-CN" sz="1600">
              <a:latin typeface="华文新魏" panose="02010800040101010101" pitchFamily="2" charset="-122"/>
              <a:ea typeface="华文新魏" panose="02010800040101010101" pitchFamily="2" charset="-122"/>
            </a:endParaRPr>
          </a:p>
        </p:txBody>
      </p:sp>
      <p:pic>
        <p:nvPicPr>
          <p:cNvPr id="13316" name="Picture 6" descr="qiaoshangjianting_clip_image001">
            <a:hlinkClick r:id="rId1"/>
          </p:cNvPr>
          <p:cNvPicPr>
            <a:picLocks noChangeAspect="1"/>
          </p:cNvPicPr>
          <p:nvPr/>
        </p:nvPicPr>
        <p:blipFill>
          <a:blip r:embed="rId2"/>
          <a:srcRect l="7567"/>
          <a:stretch>
            <a:fillRect/>
          </a:stretch>
        </p:blipFill>
        <p:spPr>
          <a:xfrm>
            <a:off x="1524000" y="1265238"/>
            <a:ext cx="4572000" cy="3294062"/>
          </a:xfrm>
          <a:prstGeom prst="rect">
            <a:avLst/>
          </a:prstGeom>
          <a:noFill/>
          <a:ln w="9525">
            <a:noFill/>
          </a:ln>
        </p:spPr>
      </p:pic>
      <p:pic>
        <p:nvPicPr>
          <p:cNvPr id="13317" name="Picture 8" descr="200561683931273">
            <a:hlinkClick r:id="rId3"/>
          </p:cNvPr>
          <p:cNvPicPr>
            <a:picLocks noChangeAspect="1"/>
          </p:cNvPicPr>
          <p:nvPr/>
        </p:nvPicPr>
        <p:blipFill>
          <a:blip r:embed="rId4"/>
          <a:stretch>
            <a:fillRect/>
          </a:stretch>
        </p:blipFill>
        <p:spPr>
          <a:xfrm>
            <a:off x="6096000" y="1125538"/>
            <a:ext cx="4572000" cy="3429000"/>
          </a:xfrm>
          <a:prstGeom prst="rect">
            <a:avLst/>
          </a:prstGeom>
          <a:noFill/>
          <a:ln w="9525">
            <a:noFill/>
          </a:ln>
        </p:spPr>
      </p:pic>
      <p:sp>
        <p:nvSpPr>
          <p:cNvPr id="13318" name="Rectangle 9"/>
          <p:cNvSpPr/>
          <p:nvPr/>
        </p:nvSpPr>
        <p:spPr>
          <a:xfrm>
            <a:off x="6242050" y="4795838"/>
            <a:ext cx="4246563" cy="433387"/>
          </a:xfrm>
          <a:prstGeom prst="rect">
            <a:avLst/>
          </a:prstGeom>
          <a:noFill/>
          <a:ln w="9525">
            <a:noFill/>
          </a:ln>
        </p:spPr>
        <p:txBody>
          <a:bodyPr lIns="91436" tIns="45719" rIns="91436" bIns="45719"/>
          <a:lstStyle/>
          <a:p>
            <a:pPr marL="342900" lvl="0" indent="-342900" eaLnBrk="1" hangingPunct="1">
              <a:lnSpc>
                <a:spcPct val="90000"/>
              </a:lnSpc>
              <a:spcBef>
                <a:spcPct val="20000"/>
              </a:spcBef>
            </a:pPr>
            <a:r>
              <a:rPr lang="zh-CN" altLang="en-US" sz="1600" b="0" dirty="0">
                <a:latin typeface="华文新魏" panose="02010800040101010101" pitchFamily="2" charset="-122"/>
                <a:ea typeface="华文新魏" panose="02010800040101010101" pitchFamily="2" charset="-122"/>
              </a:rPr>
              <a:t>pavilion at Chengde Imperial Summer Resort</a:t>
            </a:r>
            <a:endParaRPr lang="zh-CN" altLang="en-US" sz="1600" b="0" dirty="0">
              <a:latin typeface="华文新魏" panose="02010800040101010101" pitchFamily="2" charset="-122"/>
              <a:ea typeface="华文新魏" panose="02010800040101010101" pitchFamily="2" charset="-122"/>
            </a:endParaRPr>
          </a:p>
        </p:txBody>
      </p:sp>
      <p:sp>
        <p:nvSpPr>
          <p:cNvPr id="13319" name="Rectangle 2"/>
          <p:cNvSpPr>
            <a:spLocks noGrp="1"/>
          </p:cNvSpPr>
          <p:nvPr/>
        </p:nvSpPr>
        <p:spPr>
          <a:xfrm>
            <a:off x="1524000" y="0"/>
            <a:ext cx="8245475" cy="517525"/>
          </a:xfrm>
          <a:prstGeom prst="rect">
            <a:avLst/>
          </a:prstGeom>
          <a:noFill/>
          <a:ln w="9525">
            <a:noFill/>
          </a:ln>
        </p:spPr>
        <p:txBody>
          <a:bodyPr vert="horz" wrap="square" lIns="91436" tIns="45719" rIns="91436" bIns="45719"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Times New Roman" panose="02020603050405020304" pitchFamily="18" charset="0"/>
                <a:ea typeface="宋体" panose="02010600030101010101" pitchFamily="2" charset="-122"/>
              </a:defRPr>
            </a:lvl1pPr>
          </a:lstStyle>
          <a:p>
            <a:pPr lvl="0" algn="l" eaLnBrk="1" hangingPunct="1"/>
            <a:r>
              <a:rPr lang="en-US" altLang="zh-CN" sz="3200" dirty="0">
                <a:latin typeface="华文新魏" panose="02010800040101010101" pitchFamily="2" charset="-122"/>
                <a:ea typeface="华文新魏" panose="02010800040101010101" pitchFamily="2" charset="-122"/>
              </a:rPr>
              <a:t>Decoration of Chinese Ancient Bridges</a:t>
            </a:r>
            <a:endParaRPr lang="en-US" altLang="zh-CN" sz="3200" dirty="0">
              <a:latin typeface="华文新魏" panose="02010800040101010101" pitchFamily="2" charset="-122"/>
              <a:ea typeface="华文新魏" panose="02010800040101010101" pitchFamily="2" charset="-122"/>
            </a:endParaRPr>
          </a:p>
        </p:txBody>
      </p:sp>
    </p:spTree>
  </p:cSld>
  <p:clrMapOvr>
    <a:masterClrMapping/>
  </p:clrMapOvr>
  <p:transition>
    <p:cover dir="l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14339" name="Rectangle 3"/>
          <p:cNvSpPr>
            <a:spLocks noGrp="1"/>
          </p:cNvSpPr>
          <p:nvPr>
            <p:ph type="body" sz="half"/>
          </p:nvPr>
        </p:nvSpPr>
        <p:spPr>
          <a:xfrm>
            <a:off x="1117599" y="4795838"/>
            <a:ext cx="5328357" cy="433387"/>
          </a:xfrm>
        </p:spPr>
        <p:txBody>
          <a:bodyPr vert="horz" wrap="square" lIns="91436" tIns="45719" rIns="91436" bIns="45719" anchor="t">
            <a:noAutofit/>
          </a:bodyPr>
          <a:lstStyle>
            <a:lvl1pPr lvl="0">
              <a:defRPr sz="2800" kern="1200"/>
            </a:lvl1pPr>
            <a:lvl2pPr lvl="1">
              <a:defRPr sz="2400" kern="1200"/>
            </a:lvl2pPr>
            <a:lvl3pPr lvl="2">
              <a:defRPr sz="2000" kern="1200"/>
            </a:lvl3pPr>
            <a:lvl4pPr lvl="3">
              <a:defRPr sz="1800" kern="1200"/>
            </a:lvl4pPr>
            <a:lvl5pPr lvl="4">
              <a:defRPr sz="1800" kern="1200"/>
            </a:lvl5pPr>
          </a:lstStyle>
          <a:p>
            <a:pPr lvl="0" algn="ctr" eaLnBrk="1" hangingPunct="1">
              <a:lnSpc>
                <a:spcPct val="100000"/>
              </a:lnSpc>
              <a:buNone/>
            </a:pPr>
            <a:r>
              <a:rPr lang="en-US" altLang="zh-CN" dirty="0" smtClean="0">
                <a:latin typeface="Times New Roman" panose="02020603050405020304" pitchFamily="18" charset="0"/>
                <a:ea typeface="华文新魏" panose="02010800040101010101" pitchFamily="2" charset="-122"/>
                <a:cs typeface="Times New Roman" panose="02020603050405020304" pitchFamily="18" charset="0"/>
              </a:rPr>
              <a:t>Corridor </a:t>
            </a:r>
            <a:r>
              <a:rPr lang="en-US" altLang="zh-CN" dirty="0">
                <a:latin typeface="Times New Roman" panose="02020603050405020304" pitchFamily="18" charset="0"/>
                <a:ea typeface="华文新魏" panose="02010800040101010101" pitchFamily="2" charset="-122"/>
                <a:cs typeface="Times New Roman" panose="02020603050405020304" pitchFamily="18" charset="0"/>
              </a:rPr>
              <a:t>bridge in </a:t>
            </a:r>
            <a:r>
              <a:rPr lang="en-US" altLang="zh-CN" dirty="0" err="1" smtClean="0">
                <a:latin typeface="Times New Roman" panose="02020603050405020304" pitchFamily="18" charset="0"/>
                <a:ea typeface="华文新魏" panose="02010800040101010101" pitchFamily="2" charset="-122"/>
                <a:cs typeface="Times New Roman" panose="02020603050405020304" pitchFamily="18" charset="0"/>
              </a:rPr>
              <a:t>Shexian</a:t>
            </a:r>
            <a:endParaRPr lang="en-US" altLang="zh-CN" dirty="0">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4340" name="Rectangle 6"/>
          <p:cNvSpPr/>
          <p:nvPr/>
        </p:nvSpPr>
        <p:spPr>
          <a:xfrm>
            <a:off x="6321777" y="4818416"/>
            <a:ext cx="5249335" cy="433387"/>
          </a:xfrm>
          <a:prstGeom prst="rect">
            <a:avLst/>
          </a:prstGeom>
          <a:noFill/>
          <a:ln w="9525">
            <a:noFill/>
          </a:ln>
        </p:spPr>
        <p:txBody>
          <a:bodyPr lIns="91436" tIns="45719" rIns="91436" bIns="45719"/>
          <a:lstStyle/>
          <a:p>
            <a:pPr marL="342900" lvl="0" indent="-342900" eaLnBrk="1" hangingPunct="1">
              <a:lnSpc>
                <a:spcPct val="90000"/>
              </a:lnSpc>
              <a:spcBef>
                <a:spcPct val="20000"/>
              </a:spcBef>
            </a:pPr>
            <a:r>
              <a:rPr lang="en-US" altLang="zh-CN" sz="2800" dirty="0" smtClean="0">
                <a:latin typeface="Times New Roman" panose="02020603050405020304" pitchFamily="18" charset="0"/>
                <a:ea typeface="华文新魏" panose="02010800040101010101" pitchFamily="2" charset="-122"/>
                <a:cs typeface="Times New Roman" panose="02020603050405020304" pitchFamily="18" charset="0"/>
              </a:rPr>
              <a:t>P</a:t>
            </a:r>
            <a:r>
              <a:rPr lang="zh-CN" altLang="en-US" sz="2800" dirty="0" smtClean="0">
                <a:latin typeface="Times New Roman" panose="02020603050405020304" pitchFamily="18" charset="0"/>
                <a:ea typeface="华文新魏" panose="02010800040101010101" pitchFamily="2" charset="-122"/>
                <a:cs typeface="Times New Roman" panose="02020603050405020304" pitchFamily="18" charset="0"/>
              </a:rPr>
              <a:t>avilion </a:t>
            </a:r>
            <a:r>
              <a:rPr lang="zh-CN" altLang="en-US" sz="2800" dirty="0">
                <a:latin typeface="Times New Roman" panose="02020603050405020304" pitchFamily="18" charset="0"/>
                <a:ea typeface="华文新魏" panose="02010800040101010101" pitchFamily="2" charset="-122"/>
                <a:cs typeface="Times New Roman" panose="02020603050405020304" pitchFamily="18" charset="0"/>
              </a:rPr>
              <a:t>on Shuanglong Bridge </a:t>
            </a:r>
            <a:endParaRPr lang="zh-CN" altLang="en-US" sz="2800" dirty="0">
              <a:latin typeface="Times New Roman" panose="02020603050405020304" pitchFamily="18" charset="0"/>
              <a:ea typeface="华文新魏" panose="02010800040101010101" pitchFamily="2" charset="-122"/>
              <a:cs typeface="Times New Roman" panose="02020603050405020304" pitchFamily="18" charset="0"/>
            </a:endParaRPr>
          </a:p>
          <a:p>
            <a:pPr marL="342900" lvl="0" indent="-342900" eaLnBrk="1" hangingPunct="1">
              <a:lnSpc>
                <a:spcPct val="90000"/>
              </a:lnSpc>
              <a:spcBef>
                <a:spcPct val="20000"/>
              </a:spcBef>
            </a:pPr>
            <a:r>
              <a:rPr lang="zh-CN" altLang="en-US" sz="2800" dirty="0">
                <a:latin typeface="Times New Roman" panose="02020603050405020304" pitchFamily="18" charset="0"/>
                <a:ea typeface="华文新魏" panose="02010800040101010101" pitchFamily="2" charset="-122"/>
                <a:cs typeface="Times New Roman" panose="02020603050405020304" pitchFamily="18" charset="0"/>
              </a:rPr>
              <a:t>in Yunnan province</a:t>
            </a:r>
            <a:endParaRPr lang="zh-CN" altLang="en-US" sz="2800" dirty="0">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14341" name="Picture 8" descr="2005428817863431">
            <a:hlinkClick r:id="rId1"/>
          </p:cNvPr>
          <p:cNvPicPr>
            <a:picLocks noChangeAspect="1"/>
          </p:cNvPicPr>
          <p:nvPr/>
        </p:nvPicPr>
        <p:blipFill>
          <a:blip r:embed="rId2"/>
          <a:stretch>
            <a:fillRect/>
          </a:stretch>
        </p:blipFill>
        <p:spPr>
          <a:xfrm>
            <a:off x="1524000" y="1628775"/>
            <a:ext cx="4572000" cy="2936875"/>
          </a:xfrm>
          <a:prstGeom prst="rect">
            <a:avLst/>
          </a:prstGeom>
          <a:noFill/>
          <a:ln w="9525">
            <a:noFill/>
          </a:ln>
        </p:spPr>
      </p:pic>
      <p:pic>
        <p:nvPicPr>
          <p:cNvPr id="14342" name="Picture 10" descr="20077212214">
            <a:hlinkClick r:id="rId3"/>
          </p:cNvPr>
          <p:cNvPicPr>
            <a:picLocks noChangeAspect="1"/>
          </p:cNvPicPr>
          <p:nvPr/>
        </p:nvPicPr>
        <p:blipFill>
          <a:blip r:embed="rId4"/>
          <a:srcRect b="19305"/>
          <a:stretch>
            <a:fillRect/>
          </a:stretch>
        </p:blipFill>
        <p:spPr>
          <a:xfrm>
            <a:off x="6096000" y="1628775"/>
            <a:ext cx="4572000" cy="2952750"/>
          </a:xfrm>
          <a:prstGeom prst="rect">
            <a:avLst/>
          </a:prstGeom>
          <a:noFill/>
          <a:ln w="9525">
            <a:noFill/>
          </a:ln>
        </p:spPr>
      </p:pic>
      <p:sp>
        <p:nvSpPr>
          <p:cNvPr id="14343" name="Rectangle 2"/>
          <p:cNvSpPr>
            <a:spLocks noGrp="1"/>
          </p:cNvSpPr>
          <p:nvPr/>
        </p:nvSpPr>
        <p:spPr>
          <a:xfrm>
            <a:off x="1546578" y="428978"/>
            <a:ext cx="8245475" cy="517525"/>
          </a:xfrm>
          <a:prstGeom prst="rect">
            <a:avLst/>
          </a:prstGeom>
          <a:noFill/>
          <a:ln w="9525">
            <a:noFill/>
          </a:ln>
        </p:spPr>
        <p:txBody>
          <a:bodyPr vert="horz" wrap="square" lIns="91436" tIns="45719" rIns="91436" bIns="45719"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Times New Roman" panose="02020603050405020304" pitchFamily="18" charset="0"/>
                <a:ea typeface="宋体" panose="02010600030101010101" pitchFamily="2" charset="-122"/>
              </a:defRPr>
            </a:lvl1pPr>
          </a:lstStyle>
          <a:p>
            <a:pPr lvl="0" algn="l" eaLnBrk="1" hangingPunct="1"/>
            <a:r>
              <a:rPr lang="en-US" altLang="zh-CN" sz="3200" dirty="0">
                <a:latin typeface="华文新魏" panose="02010800040101010101" pitchFamily="2" charset="-122"/>
                <a:ea typeface="华文新魏" panose="02010800040101010101" pitchFamily="2" charset="-122"/>
              </a:rPr>
              <a:t>Decoration of Chinese Ancient Bridges</a:t>
            </a:r>
            <a:endParaRPr lang="en-US" altLang="zh-CN" sz="3200" dirty="0">
              <a:latin typeface="华文新魏" panose="02010800040101010101" pitchFamily="2" charset="-122"/>
              <a:ea typeface="华文新魏" panose="02010800040101010101" pitchFamily="2" charset="-122"/>
            </a:endParaRPr>
          </a:p>
        </p:txBody>
      </p:sp>
    </p:spTree>
  </p:cSld>
  <p:clrMapOvr>
    <a:masterClrMapping/>
  </p:clrMapOvr>
  <p:transition>
    <p:cover dir="l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15363" name="Rectangle 3"/>
          <p:cNvSpPr>
            <a:spLocks noGrp="1"/>
          </p:cNvSpPr>
          <p:nvPr>
            <p:ph type="body" sz="half"/>
          </p:nvPr>
        </p:nvSpPr>
        <p:spPr>
          <a:xfrm>
            <a:off x="1457325" y="4889853"/>
            <a:ext cx="3386138" cy="433388"/>
          </a:xfrm>
        </p:spPr>
        <p:txBody>
          <a:bodyPr vert="horz" wrap="square" lIns="91436" tIns="45719" rIns="91436" bIns="45719" anchor="t"/>
          <a:lstStyle>
            <a:lvl1pPr lvl="0">
              <a:defRPr sz="2800" kern="1200"/>
            </a:lvl1pPr>
            <a:lvl2pPr lvl="1">
              <a:defRPr sz="2400" kern="1200"/>
            </a:lvl2pPr>
            <a:lvl3pPr lvl="2">
              <a:defRPr sz="2000" kern="1200"/>
            </a:lvl3pPr>
            <a:lvl4pPr lvl="3">
              <a:defRPr sz="1800" kern="1200"/>
            </a:lvl4pPr>
            <a:lvl5pPr lvl="4">
              <a:defRPr sz="1800" kern="1200"/>
            </a:lvl5pPr>
          </a:lstStyle>
          <a:p>
            <a:pPr lvl="0" eaLnBrk="1" hangingPunct="1">
              <a:lnSpc>
                <a:spcPct val="100000"/>
              </a:lnSpc>
              <a:buNone/>
            </a:pPr>
            <a:r>
              <a:rPr lang="en-US" altLang="zh-CN" dirty="0">
                <a:latin typeface="Times New Roman" panose="02020603050405020304" pitchFamily="18" charset="0"/>
                <a:ea typeface="华文新魏" panose="02010800040101010101" pitchFamily="2" charset="-122"/>
                <a:cs typeface="Times New Roman" panose="02020603050405020304" pitchFamily="18" charset="0"/>
              </a:rPr>
              <a:t>stone </a:t>
            </a:r>
            <a:r>
              <a:rPr lang="en-US" altLang="zh-CN" dirty="0" smtClean="0">
                <a:latin typeface="Times New Roman" panose="02020603050405020304" pitchFamily="18" charset="0"/>
                <a:ea typeface="华文新魏" panose="02010800040101010101" pitchFamily="2" charset="-122"/>
                <a:cs typeface="Times New Roman" panose="02020603050405020304" pitchFamily="18" charset="0"/>
              </a:rPr>
              <a:t>pagoda on Luoyang </a:t>
            </a:r>
            <a:r>
              <a:rPr lang="en-US" altLang="zh-CN" dirty="0">
                <a:latin typeface="Times New Roman" panose="02020603050405020304" pitchFamily="18" charset="0"/>
                <a:ea typeface="华文新魏" panose="02010800040101010101" pitchFamily="2" charset="-122"/>
                <a:cs typeface="Times New Roman" panose="02020603050405020304" pitchFamily="18" charset="0"/>
              </a:rPr>
              <a:t>Bridge</a:t>
            </a:r>
            <a:endParaRPr lang="en-US" altLang="zh-CN" dirty="0">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5364" name="Rectangle 4"/>
          <p:cNvSpPr/>
          <p:nvPr/>
        </p:nvSpPr>
        <p:spPr>
          <a:xfrm>
            <a:off x="5122686" y="4991453"/>
            <a:ext cx="6049963" cy="433388"/>
          </a:xfrm>
          <a:prstGeom prst="rect">
            <a:avLst/>
          </a:prstGeom>
          <a:noFill/>
          <a:ln w="9525">
            <a:noFill/>
          </a:ln>
        </p:spPr>
        <p:txBody>
          <a:bodyPr lIns="91436" tIns="45719" rIns="91436" bIns="45719"/>
          <a:lstStyle/>
          <a:p>
            <a:pPr marL="342900" lvl="0" indent="-342900" eaLnBrk="1" hangingPunct="1">
              <a:lnSpc>
                <a:spcPct val="90000"/>
              </a:lnSpc>
              <a:spcBef>
                <a:spcPct val="20000"/>
              </a:spcBef>
            </a:pPr>
            <a:r>
              <a:rPr lang="zh-CN" altLang="en-US" sz="2800" dirty="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wood railings of corridor bridge in Zhuozheng Garden</a:t>
            </a:r>
            <a:endParaRPr lang="zh-CN" altLang="en-US" sz="2800" dirty="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pic>
        <p:nvPicPr>
          <p:cNvPr id="15365" name="Picture 8" descr="200703070705121396">
            <a:hlinkClick r:id="rId1"/>
          </p:cNvPr>
          <p:cNvPicPr>
            <a:picLocks noChangeAspect="1"/>
          </p:cNvPicPr>
          <p:nvPr/>
        </p:nvPicPr>
        <p:blipFill>
          <a:blip r:embed="rId2"/>
          <a:srcRect b="1454"/>
          <a:stretch>
            <a:fillRect/>
          </a:stretch>
        </p:blipFill>
        <p:spPr>
          <a:xfrm>
            <a:off x="1524000" y="1412875"/>
            <a:ext cx="2479675" cy="3335338"/>
          </a:xfrm>
          <a:prstGeom prst="rect">
            <a:avLst/>
          </a:prstGeom>
          <a:noFill/>
          <a:ln w="9525">
            <a:noFill/>
          </a:ln>
        </p:spPr>
      </p:pic>
      <p:pic>
        <p:nvPicPr>
          <p:cNvPr id="15366" name="Picture 10" descr="20041224133455198">
            <a:hlinkClick r:id="rId3"/>
          </p:cNvPr>
          <p:cNvPicPr>
            <a:picLocks noChangeAspect="1"/>
          </p:cNvPicPr>
          <p:nvPr/>
        </p:nvPicPr>
        <p:blipFill>
          <a:blip r:embed="rId4"/>
          <a:stretch>
            <a:fillRect/>
          </a:stretch>
        </p:blipFill>
        <p:spPr>
          <a:xfrm>
            <a:off x="4008438" y="1412875"/>
            <a:ext cx="6667500" cy="3333750"/>
          </a:xfrm>
          <a:prstGeom prst="rect">
            <a:avLst/>
          </a:prstGeom>
          <a:noFill/>
          <a:ln w="9525">
            <a:noFill/>
          </a:ln>
        </p:spPr>
      </p:pic>
      <p:sp>
        <p:nvSpPr>
          <p:cNvPr id="15367" name="Rectangle 2"/>
          <p:cNvSpPr>
            <a:spLocks noGrp="1"/>
          </p:cNvSpPr>
          <p:nvPr/>
        </p:nvSpPr>
        <p:spPr>
          <a:xfrm>
            <a:off x="1524000" y="0"/>
            <a:ext cx="8245475" cy="517525"/>
          </a:xfrm>
          <a:prstGeom prst="rect">
            <a:avLst/>
          </a:prstGeom>
          <a:noFill/>
          <a:ln w="9525">
            <a:noFill/>
          </a:ln>
        </p:spPr>
        <p:txBody>
          <a:bodyPr vert="horz" wrap="square" lIns="91436" tIns="45719" rIns="91436" bIns="45719"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Times New Roman" panose="02020603050405020304" pitchFamily="18" charset="0"/>
                <a:ea typeface="宋体" panose="02010600030101010101" pitchFamily="2" charset="-122"/>
              </a:defRPr>
            </a:lvl1pPr>
          </a:lstStyle>
          <a:p>
            <a:pPr lvl="0" algn="l" eaLnBrk="1" hangingPunct="1"/>
            <a:r>
              <a:rPr lang="en-US" altLang="zh-CN" sz="3200">
                <a:latin typeface="华文新魏" panose="02010800040101010101" pitchFamily="2" charset="-122"/>
                <a:ea typeface="华文新魏" panose="02010800040101010101" pitchFamily="2" charset="-122"/>
              </a:rPr>
              <a:t>Decoration of Chinese Ancient Bridges</a:t>
            </a:r>
            <a:endParaRPr lang="en-US" altLang="zh-CN" sz="3200">
              <a:latin typeface="华文新魏" panose="02010800040101010101" pitchFamily="2" charset="-122"/>
              <a:ea typeface="华文新魏" panose="02010800040101010101" pitchFamily="2" charset="-122"/>
            </a:endParaRPr>
          </a:p>
        </p:txBody>
      </p:sp>
    </p:spTree>
  </p:cSld>
  <p:clrMapOvr>
    <a:masterClrMapping/>
  </p:clrMapOvr>
  <p:transition>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linds(horizontal)">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灯片编号占位符 5"/>
          <p:cNvSpPr txBox="1">
            <a:spLocks noGrp="1"/>
          </p:cNvSpPr>
          <p:nvPr/>
        </p:nvSpPr>
        <p:spPr>
          <a:xfrm>
            <a:off x="9775825" y="6596063"/>
            <a:ext cx="892175" cy="261937"/>
          </a:xfrm>
          <a:prstGeom prst="rect">
            <a:avLst/>
          </a:prstGeom>
          <a:noFill/>
          <a:ln w="9525">
            <a:noFill/>
          </a:ln>
        </p:spPr>
        <p:txBody>
          <a:bodyPr lIns="91436" tIns="45719" rIns="91436" bIns="45719"/>
          <a:lstStyle/>
          <a:p>
            <a:pPr lvl="0" algn="r" eaLnBrk="1" hangingPunct="1"/>
            <a:fld id="{9A0DB2DC-4C9A-4742-B13C-FB6460FD3503}" type="slidenum">
              <a:rPr lang="en-US" altLang="x-none" sz="1400" dirty="0">
                <a:solidFill>
                  <a:schemeClr val="bg1"/>
                </a:solidFill>
                <a:latin typeface="华文新魏" panose="02010800040101010101" pitchFamily="2" charset="-122"/>
                <a:ea typeface="华文新魏" panose="02010800040101010101" pitchFamily="2" charset="-122"/>
              </a:rPr>
            </a:fld>
            <a:endParaRPr lang="en-US" altLang="x-none" sz="1400" dirty="0">
              <a:solidFill>
                <a:schemeClr val="bg1"/>
              </a:solidFill>
              <a:latin typeface="华文新魏" panose="02010800040101010101" pitchFamily="2" charset="-122"/>
              <a:ea typeface="华文新魏" panose="02010800040101010101" pitchFamily="2" charset="-122"/>
            </a:endParaRPr>
          </a:p>
        </p:txBody>
      </p:sp>
      <p:sp>
        <p:nvSpPr>
          <p:cNvPr id="16387" name="Rectangle 3"/>
          <p:cNvSpPr>
            <a:spLocks noGrp="1"/>
          </p:cNvSpPr>
          <p:nvPr>
            <p:ph type="body" sz="half"/>
          </p:nvPr>
        </p:nvSpPr>
        <p:spPr>
          <a:xfrm>
            <a:off x="2515835" y="4829705"/>
            <a:ext cx="4176712" cy="433387"/>
          </a:xfrm>
        </p:spPr>
        <p:txBody>
          <a:bodyPr vert="horz" wrap="square" lIns="91436" tIns="45719" rIns="91436" bIns="45719" anchor="t">
            <a:noAutofit/>
          </a:bodyPr>
          <a:lstStyle>
            <a:lvl1pPr lvl="0">
              <a:defRPr sz="2800" kern="1200"/>
            </a:lvl1pPr>
            <a:lvl2pPr lvl="1">
              <a:defRPr sz="2400" kern="1200"/>
            </a:lvl2pPr>
            <a:lvl3pPr lvl="2">
              <a:defRPr sz="2000" kern="1200"/>
            </a:lvl3pPr>
            <a:lvl4pPr lvl="3">
              <a:defRPr sz="1800" kern="1200"/>
            </a:lvl4pPr>
            <a:lvl5pPr lvl="4">
              <a:defRPr sz="1800" kern="1200"/>
            </a:lvl5pPr>
          </a:lstStyle>
          <a:p>
            <a:pPr lvl="0" algn="ctr" eaLnBrk="1" hangingPunct="1">
              <a:lnSpc>
                <a:spcPct val="100000"/>
              </a:lnSpc>
              <a:buNone/>
            </a:pPr>
            <a:r>
              <a:rPr lang="en-US" altLang="zh-CN" dirty="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stone railings of </a:t>
            </a:r>
            <a:r>
              <a:rPr lang="en-US" altLang="zh-CN" dirty="0" err="1">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Yongtong</a:t>
            </a:r>
            <a:r>
              <a:rPr lang="en-US" altLang="zh-CN" dirty="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 Bridge in </a:t>
            </a:r>
            <a:r>
              <a:rPr lang="en-US" altLang="zh-CN" dirty="0" err="1">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Zhaoxian</a:t>
            </a:r>
            <a:endParaRPr lang="en-US" altLang="zh-CN" dirty="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sp>
        <p:nvSpPr>
          <p:cNvPr id="16388" name="Rectangle 4"/>
          <p:cNvSpPr/>
          <p:nvPr/>
        </p:nvSpPr>
        <p:spPr>
          <a:xfrm>
            <a:off x="7447844" y="4773260"/>
            <a:ext cx="4179711" cy="433387"/>
          </a:xfrm>
          <a:prstGeom prst="rect">
            <a:avLst/>
          </a:prstGeom>
          <a:noFill/>
          <a:ln w="9525">
            <a:noFill/>
          </a:ln>
        </p:spPr>
        <p:txBody>
          <a:bodyPr lIns="91436" tIns="45719" rIns="91436" bIns="45719"/>
          <a:lstStyle/>
          <a:p>
            <a:pPr marL="342900" lvl="0" indent="-342900" eaLnBrk="1" hangingPunct="1">
              <a:lnSpc>
                <a:spcPct val="90000"/>
              </a:lnSpc>
              <a:spcBef>
                <a:spcPct val="20000"/>
              </a:spcBef>
            </a:pPr>
            <a:r>
              <a:rPr lang="zh-CN" altLang="en-US" sz="2800" dirty="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rPr>
              <a:t>stone lion on Lugou Bridge</a:t>
            </a:r>
            <a:endParaRPr lang="zh-CN" altLang="en-US" sz="2800" dirty="0">
              <a:latin typeface="Times New Roman" panose="02020603050405020304" pitchFamily="18" charset="0"/>
              <a:ea typeface="华文新魏" panose="02010800040101010101" pitchFamily="2" charset="-122"/>
              <a:cs typeface="Times New Roman" panose="02020603050405020304" pitchFamily="18" charset="0"/>
              <a:sym typeface="Arial" panose="020B0604020202020204" pitchFamily="34" charset="0"/>
            </a:endParaRPr>
          </a:p>
        </p:txBody>
      </p:sp>
      <p:pic>
        <p:nvPicPr>
          <p:cNvPr id="16389" name="Picture 8" descr="zhaozhouyongtongqiao_clip_image001_0000">
            <a:hlinkClick r:id="rId1"/>
          </p:cNvPr>
          <p:cNvPicPr>
            <a:picLocks noChangeAspect="1"/>
          </p:cNvPicPr>
          <p:nvPr/>
        </p:nvPicPr>
        <p:blipFill>
          <a:blip r:embed="rId2"/>
          <a:srcRect t="15182"/>
          <a:stretch>
            <a:fillRect/>
          </a:stretch>
        </p:blipFill>
        <p:spPr>
          <a:xfrm>
            <a:off x="1811338" y="1414463"/>
            <a:ext cx="5689600" cy="3243262"/>
          </a:xfrm>
          <a:prstGeom prst="rect">
            <a:avLst/>
          </a:prstGeom>
          <a:noFill/>
          <a:ln w="9525">
            <a:noFill/>
          </a:ln>
        </p:spPr>
      </p:pic>
      <p:sp>
        <p:nvSpPr>
          <p:cNvPr id="16390" name="Rectangle 2"/>
          <p:cNvSpPr>
            <a:spLocks noGrp="1"/>
          </p:cNvSpPr>
          <p:nvPr/>
        </p:nvSpPr>
        <p:spPr>
          <a:xfrm>
            <a:off x="1546578" y="519289"/>
            <a:ext cx="8245475" cy="517525"/>
          </a:xfrm>
          <a:prstGeom prst="rect">
            <a:avLst/>
          </a:prstGeom>
          <a:noFill/>
          <a:ln w="9525">
            <a:noFill/>
          </a:ln>
        </p:spPr>
        <p:txBody>
          <a:bodyPr vert="horz" wrap="square" lIns="91436" tIns="45719" rIns="91436" bIns="45719" anchor="ctr"/>
          <a:lstStyle>
            <a:lvl1pPr marL="0" lvl="0" indent="0" algn="ctr" defTabSz="914400" eaLnBrk="0" fontAlgn="base" latinLnBrk="0" hangingPunct="0">
              <a:lnSpc>
                <a:spcPct val="100000"/>
              </a:lnSpc>
              <a:spcBef>
                <a:spcPct val="0"/>
              </a:spcBef>
              <a:spcAft>
                <a:spcPct val="0"/>
              </a:spcAft>
              <a:buClr>
                <a:srgbClr val="000000"/>
              </a:buClr>
              <a:buNone/>
              <a:defRPr sz="4400" b="0" i="0" u="none" kern="1200" baseline="0">
                <a:solidFill>
                  <a:schemeClr val="tx2"/>
                </a:solidFill>
                <a:latin typeface="Times New Roman" panose="02020603050405020304" pitchFamily="18" charset="0"/>
                <a:ea typeface="宋体" panose="02010600030101010101" pitchFamily="2" charset="-122"/>
              </a:defRPr>
            </a:lvl1pPr>
          </a:lstStyle>
          <a:p>
            <a:pPr lvl="0" algn="l" eaLnBrk="1" hangingPunct="1"/>
            <a:r>
              <a:rPr lang="en-US" altLang="zh-CN" sz="3200" dirty="0">
                <a:latin typeface="华文新魏" panose="02010800040101010101" pitchFamily="2" charset="-122"/>
                <a:ea typeface="华文新魏" panose="02010800040101010101" pitchFamily="2" charset="-122"/>
              </a:rPr>
              <a:t>Decoration of Chinese Ancient Bridges</a:t>
            </a:r>
            <a:endParaRPr lang="en-US" altLang="zh-CN" sz="3200" dirty="0">
              <a:latin typeface="华文新魏" panose="02010800040101010101" pitchFamily="2" charset="-122"/>
              <a:ea typeface="华文新魏" panose="02010800040101010101" pitchFamily="2" charset="-122"/>
            </a:endParaRPr>
          </a:p>
        </p:txBody>
      </p:sp>
      <p:pic>
        <p:nvPicPr>
          <p:cNvPr id="16391" name="Picture 15" descr="2007_08_12_1805695">
            <a:hlinkClick r:id="rId3"/>
          </p:cNvPr>
          <p:cNvPicPr>
            <a:picLocks noChangeAspect="1"/>
          </p:cNvPicPr>
          <p:nvPr/>
        </p:nvPicPr>
        <p:blipFill>
          <a:blip r:embed="rId4"/>
          <a:srcRect l="22743" t="12505" r="42477" b="28627"/>
          <a:stretch>
            <a:fillRect/>
          </a:stretch>
        </p:blipFill>
        <p:spPr>
          <a:xfrm>
            <a:off x="7499350" y="1414463"/>
            <a:ext cx="2541588" cy="3228975"/>
          </a:xfrm>
          <a:prstGeom prst="rect">
            <a:avLst/>
          </a:prstGeom>
          <a:noFill/>
          <a:ln w="9525">
            <a:noFill/>
          </a:ln>
        </p:spPr>
      </p:pic>
    </p:spTree>
  </p:cSld>
  <p:clrMapOvr>
    <a:masterClrMapping/>
  </p:clrMapOvr>
  <p:transition>
    <p:cover dir="l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69419" y="1379971"/>
            <a:ext cx="5748854" cy="4216652"/>
          </a:xfrm>
          <a:prstGeom prst="rect">
            <a:avLst/>
          </a:prstGeom>
        </p:spPr>
      </p:pic>
      <p:pic>
        <p:nvPicPr>
          <p:cNvPr id="59" name="图片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6334" y="1395599"/>
            <a:ext cx="1243877" cy="989316"/>
          </a:xfrm>
          <a:prstGeom prst="rect">
            <a:avLst/>
          </a:prstGeom>
        </p:spPr>
      </p:pic>
      <p:pic>
        <p:nvPicPr>
          <p:cNvPr id="60" name="图片 59"/>
          <p:cNvPicPr>
            <a:picLocks noChangeAspect="1"/>
          </p:cNvPicPr>
          <p:nvPr/>
        </p:nvPicPr>
        <p:blipFill rotWithShape="1">
          <a:blip r:embed="rId3">
            <a:extLst>
              <a:ext uri="{28A0092B-C50C-407E-A947-70E740481C1C}">
                <a14:useLocalDpi xmlns:a14="http://schemas.microsoft.com/office/drawing/2010/main" val="0"/>
              </a:ext>
            </a:extLst>
          </a:blip>
          <a:srcRect l="4126" t="17658" r="1349" b="16129"/>
          <a:stretch>
            <a:fillRect/>
          </a:stretch>
        </p:blipFill>
        <p:spPr>
          <a:xfrm>
            <a:off x="400304" y="911397"/>
            <a:ext cx="1542362" cy="859316"/>
          </a:xfrm>
          <a:prstGeom prst="rect">
            <a:avLst/>
          </a:prstGeom>
        </p:spPr>
      </p:pic>
      <p:sp>
        <p:nvSpPr>
          <p:cNvPr id="580" name="文本框 579"/>
          <p:cNvSpPr txBox="1"/>
          <p:nvPr/>
        </p:nvSpPr>
        <p:spPr>
          <a:xfrm>
            <a:off x="5243846" y="2384915"/>
            <a:ext cx="728821" cy="1844040"/>
          </a:xfrm>
          <a:prstGeom prst="rect">
            <a:avLst/>
          </a:prstGeom>
          <a:noFill/>
        </p:spPr>
        <p:txBody>
          <a:bodyPr wrap="square" rtlCol="0">
            <a:spAutoFit/>
          </a:bodyPr>
          <a:lstStyle/>
          <a:p>
            <a:r>
              <a:rPr lang="zh-CN" altLang="en-US" sz="11500" dirty="0">
                <a:latin typeface="禹卫书法行书简体" panose="02000603000000000000" pitchFamily="2" charset="-122"/>
                <a:ea typeface="禹卫书法行书简体" panose="02000603000000000000" pitchFamily="2" charset="-122"/>
              </a:rPr>
              <a:t>四</a:t>
            </a:r>
            <a:endParaRPr lang="zh-CN" altLang="en-US" sz="11500" dirty="0">
              <a:latin typeface="禹卫书法行书简体" panose="02000603000000000000" pitchFamily="2" charset="-122"/>
              <a:ea typeface="禹卫书法行书简体" panose="02000603000000000000" pitchFamily="2" charset="-122"/>
            </a:endParaRPr>
          </a:p>
        </p:txBody>
      </p:sp>
      <p:pic>
        <p:nvPicPr>
          <p:cNvPr id="581" name="图片 1"/>
          <p:cNvPicPr>
            <a:picLocks noChangeAspect="1" noChangeArrowheads="1"/>
          </p:cNvPicPr>
          <p:nvPr/>
        </p:nvPicPr>
        <p:blipFill>
          <a:blip r:embed="rId4">
            <a:extLst>
              <a:ext uri="{28A0092B-C50C-407E-A947-70E740481C1C}">
                <a14:useLocalDpi xmlns:a14="http://schemas.microsoft.com/office/drawing/2010/main" val="0"/>
              </a:ext>
            </a:extLst>
          </a:blip>
          <a:srcRect l="-4587"/>
          <a:stretch>
            <a:fillRect/>
          </a:stretch>
        </p:blipFill>
        <p:spPr bwMode="auto">
          <a:xfrm>
            <a:off x="9643913" y="4120974"/>
            <a:ext cx="2697573" cy="273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2594" y="5463417"/>
            <a:ext cx="1243877" cy="989316"/>
          </a:xfrm>
          <a:prstGeom prst="rect">
            <a:avLst/>
          </a:prstGeom>
        </p:spPr>
      </p:pic>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4126" t="17658" r="1349" b="16129"/>
          <a:stretch>
            <a:fillRect/>
          </a:stretch>
        </p:blipFill>
        <p:spPr>
          <a:xfrm>
            <a:off x="-46014" y="602551"/>
            <a:ext cx="1542362" cy="859316"/>
          </a:xfrm>
          <a:prstGeom prst="rect">
            <a:avLst/>
          </a:prstGeom>
        </p:spPr>
      </p:pic>
      <p:sp>
        <p:nvSpPr>
          <p:cNvPr id="34" name="文本框 33"/>
          <p:cNvSpPr txBox="1">
            <a:spLocks noChangeArrowheads="1"/>
          </p:cNvSpPr>
          <p:nvPr/>
        </p:nvSpPr>
        <p:spPr bwMode="auto">
          <a:xfrm>
            <a:off x="1302385" y="550545"/>
            <a:ext cx="6670040"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altLang="zh-CN" sz="2800" dirty="0" smtClean="0">
                <a:latin typeface="禹卫书法行书简体" panose="02000603000000000000" pitchFamily="2" charset="-122"/>
                <a:ea typeface="禹卫书法行书简体" panose="02000603000000000000" pitchFamily="2" charset="-122"/>
              </a:rPr>
              <a:t>Tower </a:t>
            </a:r>
            <a:endParaRPr lang="en-US" altLang="zh-CN" sz="2800" dirty="0">
              <a:latin typeface="禹卫书法行书简体" panose="02000603000000000000" pitchFamily="2" charset="-122"/>
              <a:ea typeface="禹卫书法行书简体" panose="02000603000000000000" pitchFamily="2" charset="-122"/>
            </a:endParaRPr>
          </a:p>
        </p:txBody>
      </p:sp>
      <p:sp>
        <p:nvSpPr>
          <p:cNvPr id="36" name="文本框 35"/>
          <p:cNvSpPr txBox="1">
            <a:spLocks noChangeArrowheads="1"/>
          </p:cNvSpPr>
          <p:nvPr/>
        </p:nvSpPr>
        <p:spPr bwMode="auto">
          <a:xfrm>
            <a:off x="8710548" y="3200327"/>
            <a:ext cx="333216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en-US" sz="2400" dirty="0" smtClean="0">
                <a:latin typeface="楷体" panose="02010609060101010101" pitchFamily="49" charset="-122"/>
                <a:ea typeface="楷体" panose="02010609060101010101" pitchFamily="49" charset="-122"/>
              </a:rPr>
              <a:t> </a:t>
            </a:r>
            <a:endParaRPr lang="en-US" sz="2400" dirty="0">
              <a:latin typeface="楷体" panose="02010609060101010101" pitchFamily="49" charset="-122"/>
              <a:ea typeface="楷体" panose="02010609060101010101" pitchFamily="49" charset="-122"/>
            </a:endParaRPr>
          </a:p>
        </p:txBody>
      </p:sp>
      <p:pic>
        <p:nvPicPr>
          <p:cNvPr id="39" name="图片 38"/>
          <p:cNvPicPr>
            <a:picLocks noChangeAspect="1"/>
          </p:cNvPicPr>
          <p:nvPr/>
        </p:nvPicPr>
        <p:blipFill>
          <a:blip r:embed="rId3">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2314968" y="1359613"/>
            <a:ext cx="1229707" cy="122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文本框 39"/>
          <p:cNvSpPr txBox="1">
            <a:spLocks noChangeArrowheads="1"/>
          </p:cNvSpPr>
          <p:nvPr/>
        </p:nvSpPr>
        <p:spPr bwMode="auto">
          <a:xfrm>
            <a:off x="2649720" y="1595468"/>
            <a:ext cx="627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zh-CN" altLang="en-US" sz="3200" dirty="0">
                <a:latin typeface="禹卫书法行书简体" panose="02000603000000000000" pitchFamily="2" charset="-122"/>
                <a:ea typeface="禹卫书法行书简体" panose="02000603000000000000" pitchFamily="2" charset="-122"/>
              </a:rPr>
              <a:t>一</a:t>
            </a:r>
            <a:endParaRPr lang="zh-CN" altLang="en-US" sz="3200" dirty="0">
              <a:latin typeface="禹卫书法行书简体" panose="02000603000000000000" pitchFamily="2" charset="-122"/>
              <a:ea typeface="禹卫书法行书简体" panose="02000603000000000000" pitchFamily="2" charset="-122"/>
            </a:endParaRPr>
          </a:p>
        </p:txBody>
      </p:sp>
      <p:pic>
        <p:nvPicPr>
          <p:cNvPr id="41" name="图片 40"/>
          <p:cNvPicPr>
            <a:picLocks noChangeAspect="1"/>
          </p:cNvPicPr>
          <p:nvPr/>
        </p:nvPicPr>
        <p:blipFill>
          <a:blip r:embed="rId3">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2348835" y="2871543"/>
            <a:ext cx="1229707" cy="12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文本框 41"/>
          <p:cNvSpPr txBox="1">
            <a:spLocks noChangeArrowheads="1"/>
          </p:cNvSpPr>
          <p:nvPr/>
        </p:nvSpPr>
        <p:spPr bwMode="auto">
          <a:xfrm>
            <a:off x="2672298" y="3096109"/>
            <a:ext cx="627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zh-CN" altLang="en-US" sz="3200" dirty="0">
                <a:latin typeface="禹卫书法行书简体" panose="02000603000000000000" pitchFamily="2" charset="-122"/>
                <a:ea typeface="禹卫书法行书简体" panose="02000603000000000000" pitchFamily="2" charset="-122"/>
              </a:rPr>
              <a:t>二</a:t>
            </a:r>
            <a:endParaRPr lang="zh-CN" altLang="en-US" sz="3200" dirty="0">
              <a:latin typeface="禹卫书法行书简体" panose="02000603000000000000" pitchFamily="2" charset="-122"/>
              <a:ea typeface="禹卫书法行书简体" panose="02000603000000000000" pitchFamily="2" charset="-122"/>
            </a:endParaRPr>
          </a:p>
        </p:txBody>
      </p:sp>
      <p:pic>
        <p:nvPicPr>
          <p:cNvPr id="43" name="图片 42"/>
          <p:cNvPicPr>
            <a:picLocks noChangeAspect="1"/>
          </p:cNvPicPr>
          <p:nvPr/>
        </p:nvPicPr>
        <p:blipFill>
          <a:blip r:embed="rId3">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2360123" y="4236341"/>
            <a:ext cx="1229707" cy="122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文本框 43"/>
          <p:cNvSpPr txBox="1">
            <a:spLocks noChangeArrowheads="1"/>
          </p:cNvSpPr>
          <p:nvPr/>
        </p:nvSpPr>
        <p:spPr bwMode="auto">
          <a:xfrm>
            <a:off x="2672298" y="4528640"/>
            <a:ext cx="627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r>
              <a:rPr lang="zh-CN" altLang="en-US" sz="3200" dirty="0">
                <a:latin typeface="禹卫书法行书简体" panose="02000603000000000000" pitchFamily="2" charset="-122"/>
                <a:ea typeface="禹卫书法行书简体" panose="02000603000000000000" pitchFamily="2" charset="-122"/>
              </a:rPr>
              <a:t>三</a:t>
            </a:r>
            <a:endParaRPr lang="zh-CN" altLang="en-US" sz="3200" dirty="0">
              <a:latin typeface="禹卫书法行书简体" panose="02000603000000000000" pitchFamily="2" charset="-122"/>
              <a:ea typeface="禹卫书法行书简体" panose="02000603000000000000" pitchFamily="2" charset="-122"/>
            </a:endParaRPr>
          </a:p>
        </p:txBody>
      </p:sp>
      <p:sp>
        <p:nvSpPr>
          <p:cNvPr id="2" name="文本框 1"/>
          <p:cNvSpPr txBox="1"/>
          <p:nvPr/>
        </p:nvSpPr>
        <p:spPr>
          <a:xfrm>
            <a:off x="4059272" y="3093505"/>
            <a:ext cx="4179349" cy="424732"/>
          </a:xfrm>
          <a:prstGeom prst="rect">
            <a:avLst/>
          </a:prstGeom>
          <a:noFill/>
        </p:spPr>
        <p:txBody>
          <a:bodyPr wrap="none" rtlCol="0" anchor="t">
            <a:spAutoFit/>
          </a:bodyPr>
          <a:lstStyle/>
          <a:p>
            <a:pPr algn="just">
              <a:lnSpc>
                <a:spcPct val="90000"/>
              </a:lnSpc>
            </a:pPr>
            <a:r>
              <a:rPr lang="en-US" altLang="zh-CN" sz="2400" dirty="0" smtClean="0">
                <a:latin typeface="Times New Roman" panose="02020603050405020304" pitchFamily="18" charset="0"/>
                <a:cs typeface="Times New Roman" panose="02020603050405020304" pitchFamily="18" charset="0"/>
              </a:rPr>
              <a:t>General characteristics of tower </a:t>
            </a:r>
            <a:endParaRPr lang="en-US" altLang="zh-CN" sz="2400" dirty="0" smtClean="0">
              <a:latin typeface="Times New Roman" panose="02020603050405020304" pitchFamily="18" charset="0"/>
              <a:cs typeface="Times New Roman" panose="02020603050405020304" pitchFamily="18" charset="0"/>
            </a:endParaRPr>
          </a:p>
        </p:txBody>
      </p:sp>
      <p:sp>
        <p:nvSpPr>
          <p:cNvPr id="18" name="矩形 17"/>
          <p:cNvSpPr/>
          <p:nvPr/>
        </p:nvSpPr>
        <p:spPr>
          <a:xfrm>
            <a:off x="4193496" y="4542556"/>
            <a:ext cx="2581028" cy="461665"/>
          </a:xfrm>
          <a:prstGeom prst="rect">
            <a:avLst/>
          </a:prstGeom>
        </p:spPr>
        <p:txBody>
          <a:bodyPr wrap="none">
            <a:spAutoFit/>
          </a:bodyPr>
          <a:lstStyle/>
          <a:p>
            <a:r>
              <a:rPr lang="en-US" altLang="zh-CN" sz="2400" dirty="0" smtClean="0">
                <a:latin typeface="Constantia" panose="02030602050306030303" pitchFamily="18" charset="0"/>
              </a:rPr>
              <a:t>Materials of tower</a:t>
            </a:r>
            <a:endParaRPr lang="zh-CN" altLang="en-US" sz="2400" dirty="0" smtClean="0">
              <a:latin typeface="Times New Roman" panose="02020603050405020304" pitchFamily="18" charset="0"/>
              <a:cs typeface="Times New Roman" panose="02020603050405020304" pitchFamily="18" charset="0"/>
            </a:endParaRPr>
          </a:p>
        </p:txBody>
      </p:sp>
      <p:sp>
        <p:nvSpPr>
          <p:cNvPr id="19" name="矩形 18"/>
          <p:cNvSpPr/>
          <p:nvPr/>
        </p:nvSpPr>
        <p:spPr>
          <a:xfrm>
            <a:off x="4058196" y="1618731"/>
            <a:ext cx="2395207" cy="461665"/>
          </a:xfrm>
          <a:prstGeom prst="rect">
            <a:avLst/>
          </a:prstGeom>
        </p:spPr>
        <p:txBody>
          <a:bodyPr wrap="none">
            <a:spAutoFit/>
          </a:bodyPr>
          <a:lstStyle/>
          <a:p>
            <a:r>
              <a:rPr lang="zh-CN" altLang="zh-CN" sz="2400" dirty="0" smtClean="0">
                <a:latin typeface="Times New Roman" panose="02020603050405020304" pitchFamily="18" charset="0"/>
                <a:cs typeface="Times New Roman" panose="02020603050405020304" pitchFamily="18" charset="0"/>
              </a:rPr>
              <a:t>Brief introduction</a:t>
            </a:r>
            <a:endParaRPr lang="en-US" altLang="zh-CN" sz="2400" dirty="0" smtClean="0">
              <a:latin typeface="Times New Roman" panose="02020603050405020304" pitchFamily="18" charset="0"/>
              <a:cs typeface="Times New Roman" panose="02020603050405020304" pitchFamily="18" charset="0"/>
            </a:endParaRPr>
          </a:p>
        </p:txBody>
      </p:sp>
      <p:sp>
        <p:nvSpPr>
          <p:cNvPr id="15" name="矩形 14"/>
          <p:cNvSpPr/>
          <p:nvPr/>
        </p:nvSpPr>
        <p:spPr>
          <a:xfrm>
            <a:off x="4176889" y="5894191"/>
            <a:ext cx="6096000" cy="738664"/>
          </a:xfrm>
          <a:prstGeom prst="rect">
            <a:avLst/>
          </a:prstGeom>
        </p:spPr>
        <p:txBody>
          <a:bodyPr>
            <a:spAutoFit/>
          </a:bodyPr>
          <a:lstStyle/>
          <a:p>
            <a:r>
              <a:rPr lang="en-US" altLang="zh-CN" sz="2400" dirty="0" smtClean="0">
                <a:latin typeface="Constantia" panose="02030602050306030303" pitchFamily="18" charset="0"/>
              </a:rPr>
              <a:t>Buddhism in Towers</a:t>
            </a:r>
            <a:br>
              <a:rPr lang="en-US" altLang="zh-CN" b="1" i="1" dirty="0" smtClean="0">
                <a:latin typeface="Times New Roman" panose="02020603050405020304" pitchFamily="18" charset="0"/>
                <a:ea typeface="宋体" panose="02010600030101010101" pitchFamily="2" charset="-122"/>
              </a:rPr>
            </a:br>
            <a:endParaRPr lang="zh-CN" altLang="en-US" dirty="0"/>
          </a:p>
        </p:txBody>
      </p:sp>
      <p:pic>
        <p:nvPicPr>
          <p:cNvPr id="16" name="图片 15"/>
          <p:cNvPicPr>
            <a:picLocks noChangeAspect="1"/>
          </p:cNvPicPr>
          <p:nvPr/>
        </p:nvPicPr>
        <p:blipFill>
          <a:blip r:embed="rId3">
            <a:clrChange>
              <a:clrFrom>
                <a:srgbClr val="FFFFFF"/>
              </a:clrFrom>
              <a:clrTo>
                <a:srgbClr val="FFFFFF">
                  <a:alpha val="0"/>
                </a:srgbClr>
              </a:clrTo>
            </a:clrChange>
            <a:biLevel thresh="50000"/>
            <a:grayscl/>
            <a:extLst>
              <a:ext uri="{28A0092B-C50C-407E-A947-70E740481C1C}">
                <a14:useLocalDpi xmlns:a14="http://schemas.microsoft.com/office/drawing/2010/main" val="0"/>
              </a:ext>
            </a:extLst>
          </a:blip>
          <a:srcRect/>
          <a:stretch>
            <a:fillRect/>
          </a:stretch>
        </p:blipFill>
        <p:spPr bwMode="auto">
          <a:xfrm>
            <a:off x="2377057" y="5461186"/>
            <a:ext cx="1229707" cy="122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p:nvPr/>
        </p:nvSpPr>
        <p:spPr>
          <a:xfrm>
            <a:off x="2693496" y="5761757"/>
            <a:ext cx="595035" cy="584775"/>
          </a:xfrm>
          <a:prstGeom prst="rect">
            <a:avLst/>
          </a:prstGeom>
        </p:spPr>
        <p:txBody>
          <a:bodyPr wrap="none">
            <a:spAutoFit/>
          </a:bodyPr>
          <a:lstStyle/>
          <a:p>
            <a:r>
              <a:rPr lang="zh-CN" altLang="en-US" sz="3200" dirty="0" smtClean="0">
                <a:latin typeface="禹卫书法行书简体" panose="02000603000000000000" pitchFamily="2" charset="-122"/>
                <a:ea typeface="禹卫书法行书简体" panose="02000603000000000000" pitchFamily="2" charset="-122"/>
              </a:rPr>
              <a:t>四</a:t>
            </a:r>
            <a:endParaRPr lang="zh-CN" altLang="en-US" sz="3200" dirty="0">
              <a:latin typeface="禹卫书法行书简体" panose="02000603000000000000" pitchFamily="2" charset="-122"/>
              <a:ea typeface="禹卫书法行书简体" panose="02000603000000000000" pitchFamily="2" charset="-122"/>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文本框 18433"/>
          <p:cNvSpPr txBox="1"/>
          <p:nvPr/>
        </p:nvSpPr>
        <p:spPr>
          <a:xfrm>
            <a:off x="878452" y="2919201"/>
            <a:ext cx="4777281" cy="3539430"/>
          </a:xfrm>
          <a:prstGeom prst="rect">
            <a:avLst/>
          </a:prstGeom>
          <a:noFill/>
          <a:ln w="9525">
            <a:noFill/>
          </a:ln>
        </p:spPr>
        <p:txBody>
          <a:bodyPr wrap="square">
            <a:spAutoFit/>
          </a:bodyPr>
          <a:lstStyle/>
          <a:p>
            <a:pPr lvl="0" algn="just"/>
            <a:r>
              <a:rPr lang="en-US" altLang="zh-CN" sz="2800" dirty="0" smtClean="0">
                <a:latin typeface="Times New Roman" panose="02020603050405020304" pitchFamily="18" charset="0"/>
                <a:ea typeface="宋体" panose="02010600030101010101" pitchFamily="2" charset="-122"/>
              </a:rPr>
              <a:t>Pagodas </a:t>
            </a:r>
            <a:r>
              <a:rPr lang="en-US" altLang="zh-CN" sz="2800" dirty="0">
                <a:latin typeface="Times New Roman" panose="02020603050405020304" pitchFamily="18" charset="0"/>
                <a:ea typeface="宋体" panose="02010600030101010101" pitchFamily="2" charset="-122"/>
              </a:rPr>
              <a:t>have been used by mankind since prehistoric times. The Chinese used </a:t>
            </a:r>
            <a:r>
              <a:rPr lang="en-US" altLang="zh-CN" sz="2800" dirty="0" smtClean="0">
                <a:latin typeface="Times New Roman" panose="02020603050405020304" pitchFamily="18" charset="0"/>
                <a:ea typeface="宋体" panose="02010600030101010101" pitchFamily="2" charset="-122"/>
              </a:rPr>
              <a:t>pagodas </a:t>
            </a:r>
            <a:r>
              <a:rPr lang="en-US" altLang="zh-CN" sz="2800" dirty="0">
                <a:latin typeface="Times New Roman" panose="02020603050405020304" pitchFamily="18" charset="0"/>
                <a:ea typeface="宋体" panose="02010600030101010101" pitchFamily="2" charset="-122"/>
              </a:rPr>
              <a:t>as integrated elements of the Great Wall of China in 210 BC during the Qin Dynasty. </a:t>
            </a:r>
            <a:r>
              <a:rPr lang="en-US" altLang="zh-CN" sz="2800" dirty="0" smtClean="0">
                <a:latin typeface="Times New Roman" panose="02020603050405020304" pitchFamily="18" charset="0"/>
                <a:ea typeface="宋体" panose="02010600030101010101" pitchFamily="2" charset="-122"/>
              </a:rPr>
              <a:t>Pagodas </a:t>
            </a:r>
            <a:r>
              <a:rPr lang="en-US" altLang="zh-CN" sz="2800" dirty="0">
                <a:latin typeface="Times New Roman" panose="02020603050405020304" pitchFamily="18" charset="0"/>
                <a:ea typeface="宋体" panose="02010600030101010101" pitchFamily="2" charset="-122"/>
              </a:rPr>
              <a:t>were also an important element of castles.</a:t>
            </a:r>
            <a:endParaRPr lang="en-US" altLang="zh-CN" sz="2800" dirty="0">
              <a:latin typeface="Times New Roman" panose="02020603050405020304" pitchFamily="18" charset="0"/>
              <a:ea typeface="宋体" panose="02010600030101010101" pitchFamily="2" charset="-122"/>
            </a:endParaRPr>
          </a:p>
        </p:txBody>
      </p:sp>
      <p:sp>
        <p:nvSpPr>
          <p:cNvPr id="18435" name="文本框 18434"/>
          <p:cNvSpPr txBox="1"/>
          <p:nvPr/>
        </p:nvSpPr>
        <p:spPr>
          <a:xfrm>
            <a:off x="7299325" y="6194425"/>
            <a:ext cx="309880" cy="640080"/>
          </a:xfrm>
          <a:prstGeom prst="rect">
            <a:avLst/>
          </a:prstGeom>
          <a:noFill/>
          <a:ln w="9525">
            <a:noFill/>
          </a:ln>
        </p:spPr>
        <p:txBody>
          <a:bodyPr wrap="none" anchor="t">
            <a:spAutoFit/>
          </a:bodyPr>
          <a:lstStyle/>
          <a:p>
            <a:pPr lvl="0"/>
            <a:endParaRPr lang="en-US" altLang="zh-CN">
              <a:solidFill>
                <a:srgbClr val="663300"/>
              </a:solidFill>
              <a:latin typeface="Arial" panose="020B0604020202020204" pitchFamily="34" charset="0"/>
              <a:ea typeface="宋体" panose="02010600030101010101" pitchFamily="2" charset="-122"/>
            </a:endParaRPr>
          </a:p>
          <a:p>
            <a:pPr lvl="0"/>
            <a:endParaRPr lang="en-US" altLang="zh-CN">
              <a:latin typeface="Arial" panose="020B0604020202020204" pitchFamily="34" charset="0"/>
              <a:ea typeface="宋体" panose="02010600030101010101" pitchFamily="2" charset="-122"/>
            </a:endParaRPr>
          </a:p>
        </p:txBody>
      </p:sp>
      <p:sp>
        <p:nvSpPr>
          <p:cNvPr id="18436" name="矩形 18435" descr="纸袋"/>
          <p:cNvSpPr/>
          <p:nvPr/>
        </p:nvSpPr>
        <p:spPr>
          <a:xfrm>
            <a:off x="931405" y="733462"/>
            <a:ext cx="2663825" cy="673100"/>
          </a:xfrm>
          <a:prstGeom prst="rect">
            <a:avLst/>
          </a:prstGeom>
        </p:spPr>
        <p:txBody>
          <a:bodyPr wrap="none" fromWordArt="1">
            <a:prstTxWarp prst="textPlain">
              <a:avLst>
                <a:gd name="adj" fmla="val 50000"/>
              </a:avLst>
            </a:prstTxWarp>
            <a:normAutofit/>
          </a:bodyPr>
          <a:lstStyle/>
          <a:p>
            <a:pPr algn="ctr"/>
            <a:r>
              <a:rPr lang="en-US" altLang="zh-CN" sz="3600" dirty="0" smtClean="0">
                <a:ln w="9525" cap="flat" cmpd="sng">
                  <a:solidFill>
                    <a:srgbClr val="008000"/>
                  </a:solidFill>
                  <a:prstDash val="solid"/>
                  <a:headEnd type="none" w="med" len="med"/>
                  <a:tailEnd type="none" w="med" len="med"/>
                </a:ln>
                <a:blipFill rotWithShape="0">
                  <a:blip r:embed="rId1"/>
                </a:blipFill>
                <a:effectLst>
                  <a:outerShdw dist="563972" dir="14049740" sx="125000" sy="125000" algn="tl" rotWithShape="0">
                    <a:srgbClr val="C7DFD3">
                      <a:alpha val="76999"/>
                    </a:srgbClr>
                  </a:outerShdw>
                </a:effectLst>
                <a:latin typeface="宋体" panose="02010600030101010101" pitchFamily="2" charset="-122"/>
                <a:ea typeface="宋体" panose="02010600030101010101" pitchFamily="2" charset="-122"/>
              </a:rPr>
              <a:t>Pagoda</a:t>
            </a:r>
            <a:endParaRPr lang="zh-CN" altLang="en-US" sz="3600" dirty="0">
              <a:ln w="9525" cap="flat" cmpd="sng">
                <a:solidFill>
                  <a:srgbClr val="008000"/>
                </a:solidFill>
                <a:prstDash val="solid"/>
                <a:headEnd type="none" w="med" len="med"/>
                <a:tailEnd type="none" w="med" len="med"/>
              </a:ln>
              <a:blipFill rotWithShape="0">
                <a:blip r:embed="rId1"/>
              </a:blipFill>
              <a:effectLst>
                <a:outerShdw dist="563972" dir="14049740" sx="125000" sy="125000" algn="tl" rotWithShape="0">
                  <a:srgbClr val="C7DFD3">
                    <a:alpha val="76999"/>
                  </a:srgbClr>
                </a:outerShdw>
              </a:effectLst>
              <a:latin typeface="宋体" panose="02010600030101010101" pitchFamily="2" charset="-122"/>
              <a:ea typeface="宋体" panose="02010600030101010101" pitchFamily="2" charset="-122"/>
            </a:endParaRPr>
          </a:p>
        </p:txBody>
      </p:sp>
      <p:pic>
        <p:nvPicPr>
          <p:cNvPr id="18437" name="图片 18436" descr="727410_212611032_2"/>
          <p:cNvPicPr>
            <a:picLocks noChangeAspect="1"/>
          </p:cNvPicPr>
          <p:nvPr/>
        </p:nvPicPr>
        <p:blipFill>
          <a:blip r:embed="rId2"/>
          <a:stretch>
            <a:fillRect/>
          </a:stretch>
        </p:blipFill>
        <p:spPr>
          <a:xfrm>
            <a:off x="6742288" y="239996"/>
            <a:ext cx="4185355" cy="6281908"/>
          </a:xfrm>
          <a:prstGeom prst="rect">
            <a:avLst/>
          </a:prstGeom>
          <a:noFill/>
          <a:ln w="9525">
            <a:noFill/>
          </a:ln>
        </p:spPr>
      </p:pic>
      <p:sp>
        <p:nvSpPr>
          <p:cNvPr id="6" name="矩形 5"/>
          <p:cNvSpPr/>
          <p:nvPr/>
        </p:nvSpPr>
        <p:spPr>
          <a:xfrm>
            <a:off x="935016" y="2194468"/>
            <a:ext cx="2765501" cy="523220"/>
          </a:xfrm>
          <a:prstGeom prst="rect">
            <a:avLst/>
          </a:prstGeom>
        </p:spPr>
        <p:txBody>
          <a:bodyPr wrap="none">
            <a:spAutoFit/>
          </a:bodyPr>
          <a:lstStyle/>
          <a:p>
            <a:r>
              <a:rPr lang="zh-CN" altLang="zh-CN" sz="2800" dirty="0" smtClean="0">
                <a:latin typeface="Times New Roman" panose="02020603050405020304" pitchFamily="18" charset="0"/>
                <a:ea typeface="宋体" panose="02010600030101010101" pitchFamily="2" charset="-122"/>
              </a:rPr>
              <a:t>Brief introduction</a:t>
            </a:r>
            <a:endParaRPr lang="en-US" altLang="zh-CN" sz="2800" dirty="0" smtClean="0">
              <a:latin typeface="Times New Roman" panose="02020603050405020304" pitchFamily="18" charset="0"/>
              <a:ea typeface="宋体" panose="02010600030101010101" pitchFamily="2" charset="-122"/>
            </a:endParaRPr>
          </a:p>
        </p:txBody>
      </p:sp>
    </p:spTree>
  </p:cSld>
  <p:clrMapOvr>
    <a:masterClrMapping/>
  </p:clrMapOvr>
  <p:transition spd="med">
    <p:rand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9457"/>
          <p:cNvSpPr>
            <a:spLocks noGrp="1"/>
          </p:cNvSpPr>
          <p:nvPr>
            <p:ph type="title"/>
          </p:nvPr>
        </p:nvSpPr>
        <p:spPr>
          <a:xfrm>
            <a:off x="951548" y="214313"/>
            <a:ext cx="8229600" cy="1143000"/>
          </a:xfrm>
        </p:spPr>
        <p:txBody>
          <a:bodyPr anchor="ctr"/>
          <a:lstStyle/>
          <a:p>
            <a:r>
              <a:rPr lang="en-US" altLang="zh-CN" dirty="0" smtClean="0">
                <a:latin typeface="Times New Roman" panose="02020603050405020304" pitchFamily="18" charset="0"/>
                <a:cs typeface="Times New Roman" panose="02020603050405020304" pitchFamily="18" charset="0"/>
              </a:rPr>
              <a:t>General characteristics of pagoda</a:t>
            </a:r>
            <a:endParaRPr lang="en-US" altLang="zh-CN" dirty="0" smtClean="0">
              <a:latin typeface="Times New Roman" panose="02020603050405020304" pitchFamily="18" charset="0"/>
              <a:cs typeface="Times New Roman" panose="02020603050405020304" pitchFamily="18" charset="0"/>
            </a:endParaRPr>
          </a:p>
        </p:txBody>
      </p:sp>
      <p:sp>
        <p:nvSpPr>
          <p:cNvPr id="19459" name="文本占位符 19458"/>
          <p:cNvSpPr>
            <a:spLocks noGrp="1"/>
          </p:cNvSpPr>
          <p:nvPr>
            <p:ph type="body" idx="1"/>
          </p:nvPr>
        </p:nvSpPr>
        <p:spPr>
          <a:xfrm>
            <a:off x="769938" y="1107758"/>
            <a:ext cx="4895850" cy="5400675"/>
          </a:xfrm>
        </p:spPr>
        <p:txBody>
          <a:bodyPr>
            <a:normAutofit fontScale="97500"/>
          </a:bodyPr>
          <a:lstStyle/>
          <a:p>
            <a:pPr>
              <a:lnSpc>
                <a:spcPct val="80000"/>
              </a:lnSpc>
            </a:pPr>
            <a:endParaRPr lang="zh-CN" altLang="en-US" sz="2800" dirty="0">
              <a:latin typeface="Constantia" panose="02030602050306030303" pitchFamily="18" charset="0"/>
            </a:endParaRPr>
          </a:p>
          <a:p>
            <a:pPr marL="0" indent="0" algn="just" fontAlgn="auto">
              <a:lnSpc>
                <a:spcPct val="120000"/>
              </a:lnSpc>
              <a:buNone/>
            </a:pPr>
            <a:r>
              <a:rPr lang="en-US" altLang="zh-CN" dirty="0" smtClean="0">
                <a:latin typeface="Times New Roman" panose="02020603050405020304" pitchFamily="18" charset="0"/>
              </a:rPr>
              <a:t>The advantage of tower throughout history:</a:t>
            </a:r>
            <a:endParaRPr lang="en-US" altLang="zh-CN" dirty="0" smtClean="0">
              <a:latin typeface="Times New Roman" panose="02020603050405020304" pitchFamily="18" charset="0"/>
            </a:endParaRPr>
          </a:p>
          <a:p>
            <a:pPr marL="0" indent="0" algn="just" fontAlgn="auto">
              <a:lnSpc>
                <a:spcPct val="120000"/>
              </a:lnSpc>
              <a:buNone/>
            </a:pPr>
            <a:r>
              <a:rPr lang="en-US" altLang="zh-CN" dirty="0" smtClean="0">
                <a:latin typeface="Times New Roman" panose="02020603050405020304" pitchFamily="18" charset="0"/>
              </a:rPr>
              <a:t>   1. Provide defensive positions.</a:t>
            </a:r>
            <a:endParaRPr lang="en-US" altLang="zh-CN" dirty="0" smtClean="0">
              <a:latin typeface="Times New Roman" panose="02020603050405020304" pitchFamily="18" charset="0"/>
            </a:endParaRPr>
          </a:p>
          <a:p>
            <a:pPr marL="0" indent="0" algn="just" fontAlgn="auto">
              <a:lnSpc>
                <a:spcPct val="120000"/>
              </a:lnSpc>
              <a:buNone/>
            </a:pPr>
            <a:r>
              <a:rPr lang="en-US" altLang="zh-CN" dirty="0" smtClean="0">
                <a:latin typeface="Times New Roman" panose="02020603050405020304" pitchFamily="18" charset="0"/>
              </a:rPr>
              <a:t>   2. Obtain a better view of the surrounding areas, including battlefields.  </a:t>
            </a:r>
            <a:endParaRPr lang="en-US" altLang="zh-CN" dirty="0">
              <a:latin typeface="Times New Roman" panose="02020603050405020304" pitchFamily="18" charset="0"/>
            </a:endParaRPr>
          </a:p>
        </p:txBody>
      </p:sp>
      <p:pic>
        <p:nvPicPr>
          <p:cNvPr id="19460" name="图片 19459" descr="20111002_1091313265"/>
          <p:cNvPicPr>
            <a:picLocks noChangeAspect="1"/>
          </p:cNvPicPr>
          <p:nvPr/>
        </p:nvPicPr>
        <p:blipFill>
          <a:blip r:embed="rId1"/>
          <a:stretch>
            <a:fillRect/>
          </a:stretch>
        </p:blipFill>
        <p:spPr>
          <a:xfrm>
            <a:off x="6672263" y="1555750"/>
            <a:ext cx="3851275" cy="4752975"/>
          </a:xfrm>
          <a:prstGeom prst="rect">
            <a:avLst/>
          </a:prstGeom>
          <a:noFill/>
          <a:ln w="9525">
            <a:noFill/>
          </a:ln>
        </p:spPr>
      </p:pic>
    </p:spTree>
  </p:cSld>
  <p:clrMapOvr>
    <a:masterClrMapping/>
  </p:clrMapOvr>
  <p:transition spd="med">
    <p:rand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文本占位符 20482" descr="河北定州开元寺料敌塔"/>
          <p:cNvPicPr>
            <a:picLocks noGrp="1" noChangeAspect="1"/>
          </p:cNvPicPr>
          <p:nvPr>
            <p:ph type="body" sz="half" idx="2"/>
          </p:nvPr>
        </p:nvPicPr>
        <p:blipFill>
          <a:blip r:embed="rId1" cstate="print"/>
          <a:stretch>
            <a:fillRect/>
          </a:stretch>
        </p:blipFill>
        <p:spPr>
          <a:xfrm>
            <a:off x="7138589" y="427338"/>
            <a:ext cx="2735262" cy="3514725"/>
          </a:xfrm>
        </p:spPr>
      </p:pic>
      <p:sp>
        <p:nvSpPr>
          <p:cNvPr id="20482" name="文本占位符 20481"/>
          <p:cNvSpPr>
            <a:spLocks noGrp="1"/>
          </p:cNvSpPr>
          <p:nvPr>
            <p:ph type="body" sz="half" idx="1"/>
          </p:nvPr>
        </p:nvSpPr>
        <p:spPr>
          <a:xfrm>
            <a:off x="1242251" y="1418372"/>
            <a:ext cx="4038600" cy="5649912"/>
          </a:xfrm>
        </p:spPr>
        <p:txBody>
          <a:bodyPr>
            <a:normAutofit/>
          </a:bodyPr>
          <a:lstStyle/>
          <a:p>
            <a:pPr marL="0" indent="0" algn="just">
              <a:buNone/>
            </a:pPr>
            <a:r>
              <a:rPr lang="en-US" altLang="zh-CN" dirty="0" smtClean="0">
                <a:latin typeface="Times New Roman" panose="02020603050405020304" pitchFamily="18" charset="0"/>
              </a:rPr>
              <a:t>The usage of tower:</a:t>
            </a:r>
            <a:endParaRPr lang="en-US" altLang="zh-CN" dirty="0" smtClean="0">
              <a:latin typeface="Times New Roman" panose="02020603050405020304" pitchFamily="18" charset="0"/>
            </a:endParaRPr>
          </a:p>
          <a:p>
            <a:pPr marL="0" indent="0" algn="just">
              <a:buNone/>
            </a:pPr>
            <a:r>
              <a:rPr lang="en-US" altLang="zh-CN" dirty="0" smtClean="0">
                <a:latin typeface="Times New Roman" panose="02020603050405020304" pitchFamily="18" charset="0"/>
              </a:rPr>
              <a:t>In history, simple towers like lighthouses, bell towers, clock towers, signal towers and minarets were used to communicate information over greater distance. </a:t>
            </a:r>
            <a:endParaRPr lang="en-US" altLang="zh-CN" dirty="0">
              <a:latin typeface="Times New Roman" panose="02020603050405020304" pitchFamily="18" charset="0"/>
            </a:endParaRPr>
          </a:p>
        </p:txBody>
      </p:sp>
      <p:sp>
        <p:nvSpPr>
          <p:cNvPr id="20484" name="文本框 20483"/>
          <p:cNvSpPr txBox="1"/>
          <p:nvPr/>
        </p:nvSpPr>
        <p:spPr>
          <a:xfrm>
            <a:off x="9870758" y="1083769"/>
            <a:ext cx="1592262" cy="914400"/>
          </a:xfrm>
          <a:prstGeom prst="rect">
            <a:avLst/>
          </a:prstGeom>
          <a:noFill/>
          <a:ln w="9525">
            <a:noFill/>
          </a:ln>
        </p:spPr>
        <p:txBody>
          <a:bodyPr>
            <a:spAutoFit/>
          </a:bodyPr>
          <a:lstStyle/>
          <a:p>
            <a:pPr lvl="0"/>
            <a:r>
              <a:rPr lang="zh-CN" altLang="en-US" b="1" dirty="0">
                <a:solidFill>
                  <a:srgbClr val="FF0000"/>
                </a:solidFill>
                <a:latin typeface="Arial" panose="020B0604020202020204" pitchFamily="34" charset="0"/>
                <a:ea typeface="宋体" panose="02010600030101010101" pitchFamily="2" charset="-122"/>
              </a:rPr>
              <a:t>河北定州</a:t>
            </a:r>
            <a:endParaRPr lang="zh-CN" altLang="en-US" b="1" dirty="0">
              <a:solidFill>
                <a:srgbClr val="FF0000"/>
              </a:solidFill>
              <a:latin typeface="Arial" panose="020B0604020202020204" pitchFamily="34" charset="0"/>
              <a:ea typeface="宋体" panose="02010600030101010101" pitchFamily="2" charset="-122"/>
            </a:endParaRPr>
          </a:p>
          <a:p>
            <a:pPr lvl="0"/>
            <a:r>
              <a:rPr lang="zh-CN" altLang="en-US" b="1" dirty="0">
                <a:solidFill>
                  <a:srgbClr val="FF0000"/>
                </a:solidFill>
                <a:latin typeface="Arial" panose="020B0604020202020204" pitchFamily="34" charset="0"/>
                <a:ea typeface="宋体" panose="02010600030101010101" pitchFamily="2" charset="-122"/>
              </a:rPr>
              <a:t>开元寺料敌塔</a:t>
            </a:r>
            <a:endParaRPr lang="zh-CN" altLang="en-US" b="1" dirty="0">
              <a:solidFill>
                <a:srgbClr val="FF0000"/>
              </a:solidFill>
              <a:latin typeface="Arial" panose="020B0604020202020204" pitchFamily="34" charset="0"/>
              <a:ea typeface="宋体" panose="02010600030101010101" pitchFamily="2" charset="-122"/>
            </a:endParaRPr>
          </a:p>
          <a:p>
            <a:pPr lvl="0"/>
            <a:endParaRPr lang="zh-CN" altLang="en-US" b="1" dirty="0">
              <a:latin typeface="Arial" panose="020B0604020202020204" pitchFamily="34" charset="0"/>
              <a:ea typeface="宋体" panose="02010600030101010101" pitchFamily="2" charset="-122"/>
            </a:endParaRPr>
          </a:p>
        </p:txBody>
      </p:sp>
      <p:pic>
        <p:nvPicPr>
          <p:cNvPr id="20485" name="图片 20484" descr="浙江杭州六和塔"/>
          <p:cNvPicPr>
            <a:picLocks noChangeAspect="1"/>
          </p:cNvPicPr>
          <p:nvPr/>
        </p:nvPicPr>
        <p:blipFill>
          <a:blip r:embed="rId2" cstate="print"/>
          <a:stretch>
            <a:fillRect/>
          </a:stretch>
        </p:blipFill>
        <p:spPr>
          <a:xfrm>
            <a:off x="9026711" y="2758602"/>
            <a:ext cx="2309812" cy="3671887"/>
          </a:xfrm>
          <a:prstGeom prst="rect">
            <a:avLst/>
          </a:prstGeom>
          <a:noFill/>
          <a:ln w="9525">
            <a:noFill/>
          </a:ln>
        </p:spPr>
      </p:pic>
      <p:sp>
        <p:nvSpPr>
          <p:cNvPr id="20486" name="文本框 20485"/>
          <p:cNvSpPr txBox="1"/>
          <p:nvPr/>
        </p:nvSpPr>
        <p:spPr>
          <a:xfrm>
            <a:off x="5731193" y="4866005"/>
            <a:ext cx="2374900" cy="1188720"/>
          </a:xfrm>
          <a:prstGeom prst="rect">
            <a:avLst/>
          </a:prstGeom>
          <a:noFill/>
          <a:ln w="9525">
            <a:noFill/>
          </a:ln>
        </p:spPr>
        <p:txBody>
          <a:bodyPr>
            <a:spAutoFit/>
          </a:bodyPr>
          <a:lstStyle/>
          <a:p>
            <a:pPr lvl="0"/>
            <a:r>
              <a:rPr lang="en-US" altLang="zh-CN" b="1" dirty="0">
                <a:solidFill>
                  <a:srgbClr val="FF0000"/>
                </a:solidFill>
                <a:latin typeface="Arial" panose="020B0604020202020204" pitchFamily="34" charset="0"/>
                <a:ea typeface="宋体" panose="02010600030101010101" pitchFamily="2" charset="-122"/>
              </a:rPr>
              <a:t>        </a:t>
            </a:r>
            <a:r>
              <a:rPr lang="zh-CN" altLang="en-US" b="1" dirty="0">
                <a:solidFill>
                  <a:srgbClr val="FF0000"/>
                </a:solidFill>
                <a:latin typeface="Arial" panose="020B0604020202020204" pitchFamily="34" charset="0"/>
                <a:ea typeface="宋体" panose="02010600030101010101" pitchFamily="2" charset="-122"/>
              </a:rPr>
              <a:t>浙江杭州</a:t>
            </a:r>
            <a:endParaRPr lang="zh-CN" altLang="en-US" b="1" dirty="0">
              <a:solidFill>
                <a:srgbClr val="FF0000"/>
              </a:solidFill>
              <a:latin typeface="Arial" panose="020B0604020202020204" pitchFamily="34" charset="0"/>
              <a:ea typeface="宋体" panose="02010600030101010101" pitchFamily="2" charset="-122"/>
            </a:endParaRPr>
          </a:p>
          <a:p>
            <a:pPr lvl="0"/>
            <a:r>
              <a:rPr lang="zh-CN" altLang="en-US" b="1" dirty="0">
                <a:solidFill>
                  <a:srgbClr val="FF0000"/>
                </a:solidFill>
                <a:latin typeface="Arial" panose="020B0604020202020204" pitchFamily="34" charset="0"/>
                <a:ea typeface="宋体" panose="02010600030101010101" pitchFamily="2" charset="-122"/>
              </a:rPr>
              <a:t>        六和塔</a:t>
            </a:r>
            <a:endParaRPr lang="zh-CN" altLang="en-US" b="1" dirty="0">
              <a:solidFill>
                <a:srgbClr val="FF0000"/>
              </a:solidFill>
              <a:latin typeface="Arial" panose="020B0604020202020204" pitchFamily="34" charset="0"/>
              <a:ea typeface="宋体" panose="02010600030101010101" pitchFamily="2" charset="-122"/>
            </a:endParaRPr>
          </a:p>
          <a:p>
            <a:pPr lvl="0"/>
            <a:r>
              <a:rPr lang="zh-CN" altLang="en-US" b="1" dirty="0">
                <a:solidFill>
                  <a:srgbClr val="FF0000"/>
                </a:solidFill>
                <a:latin typeface="Arial" panose="020B0604020202020204" pitchFamily="34" charset="0"/>
                <a:ea typeface="宋体" panose="02010600030101010101" pitchFamily="2" charset="-122"/>
              </a:rPr>
              <a:t>（ 其导航灯塔作用）</a:t>
            </a:r>
            <a:endParaRPr lang="zh-CN" altLang="en-US" b="1" dirty="0">
              <a:solidFill>
                <a:srgbClr val="FF0000"/>
              </a:solidFill>
              <a:latin typeface="Arial" panose="020B0604020202020204" pitchFamily="34" charset="0"/>
              <a:ea typeface="宋体" panose="02010600030101010101" pitchFamily="2" charset="-122"/>
            </a:endParaRPr>
          </a:p>
          <a:p>
            <a:pPr lvl="0"/>
            <a:endParaRPr lang="zh-CN" altLang="en-US" b="1" dirty="0">
              <a:solidFill>
                <a:srgbClr val="FF0000"/>
              </a:solidFill>
              <a:latin typeface="Arial" panose="020B0604020202020204" pitchFamily="34" charset="0"/>
              <a:ea typeface="宋体" panose="02010600030101010101" pitchFamily="2" charset="-122"/>
            </a:endParaRPr>
          </a:p>
        </p:txBody>
      </p:sp>
      <p:sp>
        <p:nvSpPr>
          <p:cNvPr id="7" name="矩形 6"/>
          <p:cNvSpPr/>
          <p:nvPr/>
        </p:nvSpPr>
        <p:spPr>
          <a:xfrm>
            <a:off x="771698" y="241490"/>
            <a:ext cx="6468437" cy="590931"/>
          </a:xfrm>
          <a:prstGeom prst="rect">
            <a:avLst/>
          </a:prstGeom>
        </p:spPr>
        <p:txBody>
          <a:bodyPr wrap="none">
            <a:spAutoFit/>
          </a:bodyPr>
          <a:lstStyle/>
          <a:p>
            <a:pPr algn="just">
              <a:lnSpc>
                <a:spcPct val="90000"/>
              </a:lnSpc>
            </a:pPr>
            <a:r>
              <a:rPr lang="en-US" altLang="zh-CN" sz="3600" dirty="0" smtClean="0">
                <a:latin typeface="Times New Roman" panose="02020603050405020304" pitchFamily="18" charset="0"/>
                <a:cs typeface="Times New Roman" panose="02020603050405020304" pitchFamily="18" charset="0"/>
              </a:rPr>
              <a:t>General characteristics of pagoda </a:t>
            </a:r>
            <a:endParaRPr lang="en-US" altLang="zh-CN" sz="3600" dirty="0" smtClean="0">
              <a:latin typeface="Times New Roman" panose="02020603050405020304" pitchFamily="18" charset="0"/>
              <a:cs typeface="Times New Roman" panose="02020603050405020304" pitchFamily="18"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800" decel="100000"/>
                                        <p:tgtEl>
                                          <p:spTgt spid="20483"/>
                                        </p:tgtEl>
                                      </p:cBhvr>
                                    </p:animEffect>
                                    <p:anim calcmode="lin" valueType="num">
                                      <p:cBhvr>
                                        <p:cTn id="8" dur="800" decel="100000" fill="hold"/>
                                        <p:tgtEl>
                                          <p:spTgt spid="20483"/>
                                        </p:tgtEl>
                                        <p:attrNameLst>
                                          <p:attrName>style.rotation</p:attrName>
                                        </p:attrNameLst>
                                      </p:cBhvr>
                                      <p:tavLst>
                                        <p:tav tm="0">
                                          <p:val>
                                            <p:fltVal val="-90"/>
                                          </p:val>
                                        </p:tav>
                                        <p:tav tm="100000">
                                          <p:val>
                                            <p:fltVal val="0"/>
                                          </p:val>
                                        </p:tav>
                                      </p:tavLst>
                                    </p:anim>
                                    <p:anim calcmode="lin" valueType="num">
                                      <p:cBhvr>
                                        <p:cTn id="9" dur="800" decel="100000" fill="hold"/>
                                        <p:tgtEl>
                                          <p:spTgt spid="20483"/>
                                        </p:tgtEl>
                                        <p:attrNameLst>
                                          <p:attrName>ppt_x</p:attrName>
                                        </p:attrNameLst>
                                      </p:cBhvr>
                                      <p:tavLst>
                                        <p:tav tm="0">
                                          <p:val>
                                            <p:strVal val="#ppt_x+0.4"/>
                                          </p:val>
                                        </p:tav>
                                        <p:tav tm="100000">
                                          <p:val>
                                            <p:strVal val="#ppt_x-0.05"/>
                                          </p:val>
                                        </p:tav>
                                      </p:tavLst>
                                    </p:anim>
                                    <p:anim calcmode="lin" valueType="num">
                                      <p:cBhvr>
                                        <p:cTn id="10" dur="800" decel="100000" fill="hold"/>
                                        <p:tgtEl>
                                          <p:spTgt spid="2048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48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48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0485"/>
                                        </p:tgtEl>
                                        <p:attrNameLst>
                                          <p:attrName>style.visibility</p:attrName>
                                        </p:attrNameLst>
                                      </p:cBhvr>
                                      <p:to>
                                        <p:strVal val="visible"/>
                                      </p:to>
                                    </p:set>
                                    <p:animEffect transition="in" filter="fade">
                                      <p:cBhvr>
                                        <p:cTn id="17" dur="800" decel="100000"/>
                                        <p:tgtEl>
                                          <p:spTgt spid="20485"/>
                                        </p:tgtEl>
                                      </p:cBhvr>
                                    </p:animEffect>
                                    <p:anim calcmode="lin" valueType="num">
                                      <p:cBhvr>
                                        <p:cTn id="18" dur="800" decel="100000" fill="hold"/>
                                        <p:tgtEl>
                                          <p:spTgt spid="20485"/>
                                        </p:tgtEl>
                                        <p:attrNameLst>
                                          <p:attrName>style.rotation</p:attrName>
                                        </p:attrNameLst>
                                      </p:cBhvr>
                                      <p:tavLst>
                                        <p:tav tm="0">
                                          <p:val>
                                            <p:fltVal val="-90"/>
                                          </p:val>
                                        </p:tav>
                                        <p:tav tm="100000">
                                          <p:val>
                                            <p:fltVal val="0"/>
                                          </p:val>
                                        </p:tav>
                                      </p:tavLst>
                                    </p:anim>
                                    <p:anim calcmode="lin" valueType="num">
                                      <p:cBhvr>
                                        <p:cTn id="19" dur="800" decel="100000" fill="hold"/>
                                        <p:tgtEl>
                                          <p:spTgt spid="20485"/>
                                        </p:tgtEl>
                                        <p:attrNameLst>
                                          <p:attrName>ppt_x</p:attrName>
                                        </p:attrNameLst>
                                      </p:cBhvr>
                                      <p:tavLst>
                                        <p:tav tm="0">
                                          <p:val>
                                            <p:strVal val="#ppt_x+0.4"/>
                                          </p:val>
                                        </p:tav>
                                        <p:tav tm="100000">
                                          <p:val>
                                            <p:strVal val="#ppt_x-0.05"/>
                                          </p:val>
                                        </p:tav>
                                      </p:tavLst>
                                    </p:anim>
                                    <p:anim calcmode="lin" valueType="num">
                                      <p:cBhvr>
                                        <p:cTn id="20" dur="800" decel="100000" fill="hold"/>
                                        <p:tgtEl>
                                          <p:spTgt spid="20485"/>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0485"/>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048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18105</Words>
  <Application>WPS 演示</Application>
  <PresentationFormat>自定义</PresentationFormat>
  <Paragraphs>894</Paragraphs>
  <Slides>115</Slides>
  <Notes>0</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115</vt:i4>
      </vt:variant>
    </vt:vector>
  </HeadingPairs>
  <TitlesOfParts>
    <vt:vector size="136" baseType="lpstr">
      <vt:lpstr>Arial</vt:lpstr>
      <vt:lpstr>宋体</vt:lpstr>
      <vt:lpstr>Wingdings</vt:lpstr>
      <vt:lpstr>禹卫书法行书简体</vt:lpstr>
      <vt:lpstr>Times New Roman</vt:lpstr>
      <vt:lpstr>Calibri</vt:lpstr>
      <vt:lpstr>楷体</vt:lpstr>
      <vt:lpstr>微软雅黑</vt:lpstr>
      <vt:lpstr>华文行楷</vt:lpstr>
      <vt:lpstr>Monotype Corsiva</vt:lpstr>
      <vt:lpstr>DotumChe</vt:lpstr>
      <vt:lpstr>等线</vt:lpstr>
      <vt:lpstr>等线 Light</vt:lpstr>
      <vt:lpstr>Comic Sans MS</vt:lpstr>
      <vt:lpstr>Arial</vt:lpstr>
      <vt:lpstr>华文新魏</vt:lpstr>
      <vt:lpstr>华文仿宋</vt:lpstr>
      <vt:lpstr>Constantia</vt:lpstr>
      <vt:lpstr>Meiryo UI</vt:lpstr>
      <vt:lpstr>Yu Gothic UI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Epang Palace 阿房宫</vt:lpstr>
      <vt:lpstr>Daming Palace 大明宫</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 Brief Introduction of Chinese Ancient Bridges</vt:lpstr>
      <vt:lpstr>PowerPoint 演示文稿</vt:lpstr>
      <vt:lpstr>Structure Form of Ancient Bridges</vt:lpstr>
      <vt:lpstr>Structure Form of Ancient Bridges</vt:lpstr>
      <vt:lpstr>Lugou Bridge</vt:lpstr>
      <vt:lpstr>Lugou Bridge</vt:lpstr>
      <vt:lpstr>Structure Form of Ancient Bridges</vt:lpstr>
      <vt:lpstr>Structure Form of Ancient Bridges</vt:lpstr>
      <vt:lpstr>Zhaozhou Bridge (In Hebei Province)</vt:lpstr>
      <vt:lpstr>PowerPoint 演示文稿</vt:lpstr>
      <vt:lpstr>PowerPoint 演示文稿</vt:lpstr>
      <vt:lpstr>Structure Form of Ancient Bridges</vt:lpstr>
      <vt:lpstr>PowerPoint 演示文稿</vt:lpstr>
      <vt:lpstr>铁索泸定桥（四川）</vt:lpstr>
      <vt:lpstr>Decoration of Chinese Ancient Bridges</vt:lpstr>
      <vt:lpstr>Decoration of Chinese Ancient Bridges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General characteristics of pagoda</vt:lpstr>
      <vt:lpstr>PowerPoint 演示文稿</vt:lpstr>
      <vt:lpstr>Materials of pagoda:     According to the materials it can be divided into mood pagoda, bricks pagoda, stone pagoda and metal pagoda, etc. </vt:lpstr>
      <vt:lpstr>PowerPoint 演示文稿</vt:lpstr>
      <vt:lpstr>PowerPoint 演示文稿</vt:lpstr>
      <vt:lpstr>PowerPoint 演示文稿</vt:lpstr>
      <vt:lpstr>雷峰塔  Leifeng tower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The first temple—White Horse Temple</vt:lpstr>
      <vt:lpstr> Royal Temple——Famen Temple </vt:lpstr>
      <vt:lpstr>The most famous one——Shao Lin Temple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lenovo</cp:lastModifiedBy>
  <cp:revision>219</cp:revision>
  <dcterms:created xsi:type="dcterms:W3CDTF">2016-05-13T13:32:00Z</dcterms:created>
  <dcterms:modified xsi:type="dcterms:W3CDTF">2016-12-29T02:12:40Z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