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1" r:id="rId3"/>
    <p:sldId id="435" r:id="rId4"/>
    <p:sldId id="289" r:id="rId5"/>
    <p:sldId id="266" r:id="rId7"/>
    <p:sldId id="334" r:id="rId8"/>
    <p:sldId id="472" r:id="rId9"/>
    <p:sldId id="402" r:id="rId10"/>
    <p:sldId id="403" r:id="rId11"/>
    <p:sldId id="335" r:id="rId12"/>
    <p:sldId id="336" r:id="rId13"/>
    <p:sldId id="338" r:id="rId14"/>
    <p:sldId id="337" r:id="rId15"/>
    <p:sldId id="376" r:id="rId16"/>
    <p:sldId id="267" r:id="rId17"/>
    <p:sldId id="362" r:id="rId18"/>
    <p:sldId id="268" r:id="rId19"/>
    <p:sldId id="363" r:id="rId20"/>
    <p:sldId id="269" r:id="rId21"/>
    <p:sldId id="364" r:id="rId22"/>
    <p:sldId id="365" r:id="rId23"/>
    <p:sldId id="270" r:id="rId24"/>
    <p:sldId id="366" r:id="rId25"/>
    <p:sldId id="367" r:id="rId26"/>
    <p:sldId id="271" r:id="rId27"/>
    <p:sldId id="368" r:id="rId28"/>
    <p:sldId id="369" r:id="rId29"/>
    <p:sldId id="272" r:id="rId30"/>
    <p:sldId id="370" r:id="rId31"/>
    <p:sldId id="276" r:id="rId32"/>
    <p:sldId id="286" r:id="rId33"/>
    <p:sldId id="371" r:id="rId34"/>
    <p:sldId id="372" r:id="rId35"/>
    <p:sldId id="374" r:id="rId36"/>
    <p:sldId id="283" r:id="rId37"/>
    <p:sldId id="287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pLh9oTGlgYNknMJ8f9QOEQ==" hashData="lKtVYDhk+kL5QwENNKKBRKAx65g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image" Target="../media/image20.jpe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image" Target="../media/image20.jpeg"/><Relationship Id="rId1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media" Target="file:///H:\&#27721;&#23383;&#20070;&#20889;&#35838;\&#27721;&#23383;&#20070;&#20889;&#35838;\&#27721;&#23383;&#20070;&#20889;&#35838;&#20214;\&#27721;&#23383;.VOB" TargetMode="External"/><Relationship Id="rId4" Type="http://schemas.openxmlformats.org/officeDocument/2006/relationships/video" Target="file:///H:\&#27721;&#23383;&#20070;&#20889;&#35838;\&#27721;&#23383;&#20070;&#20889;&#35838;\&#27721;&#23383;&#20070;&#20889;&#35838;&#20214;\&#27721;&#23383;.VOB" TargetMode="Externa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335" y="0"/>
            <a:ext cx="1216533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" y="213360"/>
            <a:ext cx="833120" cy="8178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62050" y="302260"/>
            <a:ext cx="459232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pitchFamily="18" charset="0"/>
              </a:rPr>
              <a:t>College of International Education</a:t>
            </a:r>
            <a:endParaRPr lang="en-US" altLang="zh-CN" b="1">
              <a:latin typeface="Times New Roman" panose="02020603050405020304" pitchFamily="18" charset="0"/>
            </a:endParaRPr>
          </a:p>
          <a:p>
            <a:r>
              <a:rPr lang="en-US" altLang="zh-CN" b="1">
                <a:latin typeface="Times New Roman" panose="02020603050405020304" pitchFamily="18" charset="0"/>
              </a:rPr>
              <a:t>    Jinzhou Medical University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62820" y="6029960"/>
            <a:ext cx="2075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    </a:t>
            </a:r>
            <a:r>
              <a:rPr lang="en-US" altLang="zh-CN" b="1"/>
              <a:t>Annie</a:t>
            </a:r>
            <a:endParaRPr lang="en-US" altLang="zh-CN" b="1"/>
          </a:p>
        </p:txBody>
      </p:sp>
      <p:sp>
        <p:nvSpPr>
          <p:cNvPr id="14" name="矩形 13"/>
          <p:cNvSpPr/>
          <p:nvPr/>
        </p:nvSpPr>
        <p:spPr>
          <a:xfrm>
            <a:off x="4226560" y="2493010"/>
            <a:ext cx="5643880" cy="13214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8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汉  字  书  写</a:t>
            </a:r>
            <a:endParaRPr lang="zh-CN" altLang="en-US" sz="8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69385" y="2493010"/>
            <a:ext cx="7164070" cy="13214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8000" b="1">
                <a:ln w="25400">
                  <a:gradFill>
                    <a:gsLst>
                      <a:gs pos="31000">
                        <a:srgbClr val="6D6E85"/>
                      </a:gs>
                      <a:gs pos="66000">
                        <a:srgbClr val="A2C6FF"/>
                      </a:gs>
                      <a:gs pos="45000">
                        <a:srgbClr val="97B8F2"/>
                      </a:gs>
                      <a:gs pos="11000">
                        <a:srgbClr val="ED7D31">
                          <a:lumMod val="20000"/>
                          <a:lumOff val="80000"/>
                        </a:srgbClr>
                      </a:gs>
                      <a:gs pos="100000">
                        <a:srgbClr val="7E6760"/>
                      </a:gs>
                      <a:gs pos="91000">
                        <a:schemeClr val="bg1">
                          <a:lumMod val="50000"/>
                        </a:schemeClr>
                      </a:gs>
                      <a:gs pos="56000">
                        <a:srgbClr val="455C85"/>
                      </a:gs>
                      <a:gs pos="81000">
                        <a:srgbClr val="F8D8CF"/>
                      </a:gs>
                    </a:gsLst>
                  </a:gradFill>
                </a:ln>
                <a:blipFill>
                  <a:blip r:embed="rId3"/>
                  <a:tile sx="100000" sy="100000"/>
                </a:blip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汉  字  书  写  </a:t>
            </a:r>
            <a:r>
              <a:rPr lang="en-US" altLang="zh-CN" sz="8000" b="1">
                <a:ln w="25400">
                  <a:gradFill>
                    <a:gsLst>
                      <a:gs pos="31000">
                        <a:srgbClr val="6D6E85"/>
                      </a:gs>
                      <a:gs pos="66000">
                        <a:srgbClr val="A2C6FF"/>
                      </a:gs>
                      <a:gs pos="45000">
                        <a:srgbClr val="97B8F2"/>
                      </a:gs>
                      <a:gs pos="11000">
                        <a:srgbClr val="ED7D31">
                          <a:lumMod val="20000"/>
                          <a:lumOff val="80000"/>
                        </a:srgbClr>
                      </a:gs>
                      <a:gs pos="100000">
                        <a:srgbClr val="7E6760"/>
                      </a:gs>
                      <a:gs pos="91000">
                        <a:schemeClr val="bg1">
                          <a:lumMod val="50000"/>
                        </a:schemeClr>
                      </a:gs>
                      <a:gs pos="56000">
                        <a:srgbClr val="455C85"/>
                      </a:gs>
                      <a:gs pos="81000">
                        <a:srgbClr val="F8D8CF"/>
                      </a:gs>
                    </a:gsLst>
                  </a:gradFill>
                </a:ln>
                <a:blipFill>
                  <a:blip r:embed="rId3"/>
                  <a:tile sx="100000" sy="100000"/>
                </a:blip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en-US" altLang="zh-CN" sz="8000" b="1">
              <a:ln w="25400">
                <a:gradFill>
                  <a:gsLst>
                    <a:gs pos="31000">
                      <a:srgbClr val="6D6E85"/>
                    </a:gs>
                    <a:gs pos="66000">
                      <a:srgbClr val="A2C6FF"/>
                    </a:gs>
                    <a:gs pos="45000">
                      <a:srgbClr val="97B8F2"/>
                    </a:gs>
                    <a:gs pos="11000">
                      <a:srgbClr val="ED7D31">
                        <a:lumMod val="20000"/>
                        <a:lumOff val="80000"/>
                      </a:srgbClr>
                    </a:gs>
                    <a:gs pos="100000">
                      <a:srgbClr val="7E6760"/>
                    </a:gs>
                    <a:gs pos="91000">
                      <a:schemeClr val="bg1">
                        <a:lumMod val="50000"/>
                      </a:schemeClr>
                    </a:gs>
                    <a:gs pos="56000">
                      <a:srgbClr val="455C85"/>
                    </a:gs>
                    <a:gs pos="81000">
                      <a:srgbClr val="F8D8CF"/>
                    </a:gs>
                  </a:gsLst>
                </a:gradFill>
              </a:ln>
              <a:blipFill>
                <a:blip r:embed="rId3"/>
                <a:tile sx="100000" sy="100000"/>
              </a:blip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23570" y="546735"/>
            <a:ext cx="723836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</a:rPr>
              <a:t>The evolution of Chinese Characters 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8200" y="1583055"/>
            <a:ext cx="317817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</a:rPr>
              <a:t>Oracle Bone Script </a:t>
            </a:r>
            <a:endParaRPr lang="en-US" altLang="zh-CN" sz="2400" b="1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960" y="137795"/>
            <a:ext cx="3482340" cy="46558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38200" y="2348230"/>
            <a:ext cx="317817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</a:rPr>
              <a:t>Seal Script </a:t>
            </a:r>
            <a:endParaRPr lang="en-US" altLang="zh-CN" sz="2400" b="1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960" y="546735"/>
            <a:ext cx="3392170" cy="54965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38200" y="3066415"/>
            <a:ext cx="317817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</a:rPr>
              <a:t>Inscriptions on Bronze  </a:t>
            </a:r>
            <a:endParaRPr lang="en-US" altLang="zh-CN" sz="2400" b="1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185" y="1333500"/>
            <a:ext cx="4984115" cy="346011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38200" y="3765550"/>
            <a:ext cx="482346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</a:rPr>
              <a:t>Official Script  and Rugular Script</a:t>
            </a:r>
            <a:endParaRPr lang="en-US" altLang="zh-CN" sz="2400" b="1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185" y="1943735"/>
            <a:ext cx="4983480" cy="363982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38200" y="4464050"/>
            <a:ext cx="482346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</a:rPr>
              <a:t>Cursive Script</a:t>
            </a:r>
            <a:endParaRPr lang="en-US" altLang="zh-CN" sz="2400" b="1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9915" y="2494915"/>
            <a:ext cx="4984750" cy="40741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9210" y="2805430"/>
            <a:ext cx="3220085" cy="406209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838200" y="5126355"/>
            <a:ext cx="482346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</a:rPr>
              <a:t> Running Script</a:t>
            </a:r>
            <a:endParaRPr lang="en-US" altLang="zh-CN" sz="2400" b="1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2" grpId="0"/>
      <p:bldP spid="14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9525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76225" y="2306955"/>
            <a:ext cx="1163828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 b="1">
                <a:latin typeface="Times New Roman" panose="02020603050405020304" pitchFamily="18" charset="0"/>
              </a:rPr>
              <a:t>The Strokes and Writing of the New Characters</a:t>
            </a:r>
            <a:endParaRPr lang="en-US" altLang="zh-CN" sz="44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16585" y="944245"/>
            <a:ext cx="11440160" cy="2430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6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汉字的字形是方的，所以又称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方块字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。汉字是由不同的笔画组成的，笔画是组成方块字字形的各种形状的点和线，它是汉字形体的最小单位。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流程图: 可选过程 5"/>
          <p:cNvSpPr/>
          <p:nvPr/>
        </p:nvSpPr>
        <p:spPr>
          <a:xfrm>
            <a:off x="510540" y="220345"/>
            <a:ext cx="6938645" cy="908050"/>
          </a:xfrm>
          <a:prstGeom prst="flowChartAlternateProcess">
            <a:avLst/>
          </a:prstGeom>
          <a:gradFill>
            <a:gsLst>
              <a:gs pos="24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  <a:gs pos="10000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09905" y="304165"/>
            <a:ext cx="747903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</a:rPr>
              <a:t>The Strokes of Chinese Characters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8" name="流程图: 可选过程 7"/>
          <p:cNvSpPr/>
          <p:nvPr/>
        </p:nvSpPr>
        <p:spPr>
          <a:xfrm>
            <a:off x="509905" y="3643630"/>
            <a:ext cx="11299190" cy="2767965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63880" y="3394075"/>
            <a:ext cx="11546205" cy="30175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    Chinese characters are written in a shape of square,therefore they are known as square-shaped characters.Each character consists of various strokes formed by different dots or lines as the basic components.</a:t>
            </a:r>
            <a:endParaRPr lang="en-US" sz="3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  <p:bldP spid="3" grpId="0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16585" y="944245"/>
            <a:ext cx="11440160" cy="2430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6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组成汉字的基本笔画有六种，即横（一）、竖（丨）、撇（丿）、捺（乀）、点（丶）、提（㇀），其他笔画都是由这六种笔画变化而来的，我们把它们叫做派生笔画。</a:t>
            </a:r>
            <a:endParaRPr lang="en-US" altLang="zh-CN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流程图: 可选过程 5"/>
          <p:cNvSpPr/>
          <p:nvPr/>
        </p:nvSpPr>
        <p:spPr>
          <a:xfrm>
            <a:off x="510540" y="220345"/>
            <a:ext cx="6513830" cy="723900"/>
          </a:xfrm>
          <a:prstGeom prst="flowChartAlternateProcess">
            <a:avLst/>
          </a:prstGeom>
          <a:gradFill>
            <a:gsLst>
              <a:gs pos="24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  <a:gs pos="10000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16585" y="292735"/>
            <a:ext cx="651446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</a:rPr>
              <a:t>The Strokes of Chinese Characters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8" name="流程图: 可选过程 7"/>
          <p:cNvSpPr/>
          <p:nvPr/>
        </p:nvSpPr>
        <p:spPr>
          <a:xfrm>
            <a:off x="509905" y="3643630"/>
            <a:ext cx="11299190" cy="2767965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23570" y="3640455"/>
            <a:ext cx="11546205" cy="27711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    There are six basic stroles of Chinese characters.They are the horizontal stroke,the vertical stroke,the left-falling stroke,the right-falling stroke,the dot and the rising stroke.Other types of strokes are derived from the strokes mentional above,and thus konwn as the derived strokes.</a:t>
            </a:r>
            <a:endParaRPr lang="en-US" sz="3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  <p:bldP spid="3" grpId="0"/>
      <p:bldP spid="9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49600" y="506730"/>
            <a:ext cx="712470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横  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é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ng      Horizontal stroke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05560" y="1538605"/>
            <a:ext cx="10379075" cy="2334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3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The horizontal stroke should only go from left  to right.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23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It would be wrong if it is done other.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0235" y="3571875"/>
            <a:ext cx="2486025" cy="246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9525"/>
            <a:ext cx="12148185" cy="687768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129030" y="2058670"/>
            <a:ext cx="2378075" cy="2378075"/>
            <a:chOff x="1778" y="3242"/>
            <a:chExt cx="3745" cy="3745"/>
          </a:xfrm>
        </p:grpSpPr>
        <p:pic>
          <p:nvPicPr>
            <p:cNvPr id="2867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78" y="3242"/>
              <a:ext cx="3745" cy="3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文本框 5"/>
            <p:cNvSpPr txBox="1"/>
            <p:nvPr/>
          </p:nvSpPr>
          <p:spPr>
            <a:xfrm>
              <a:off x="2075" y="3387"/>
              <a:ext cx="3151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一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669155" y="2058670"/>
            <a:ext cx="2379345" cy="2378710"/>
            <a:chOff x="7353" y="3242"/>
            <a:chExt cx="3747" cy="3746"/>
          </a:xfrm>
        </p:grpSpPr>
        <p:pic>
          <p:nvPicPr>
            <p:cNvPr id="1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53" y="3242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文本框 13"/>
            <p:cNvSpPr txBox="1"/>
            <p:nvPr/>
          </p:nvSpPr>
          <p:spPr>
            <a:xfrm>
              <a:off x="7840" y="3387"/>
              <a:ext cx="2772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二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305800" y="2058670"/>
            <a:ext cx="2378710" cy="2378710"/>
            <a:chOff x="13080" y="3242"/>
            <a:chExt cx="3746" cy="3746"/>
          </a:xfrm>
        </p:grpSpPr>
        <p:pic>
          <p:nvPicPr>
            <p:cNvPr id="15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080" y="3242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文本框 16"/>
            <p:cNvSpPr txBox="1"/>
            <p:nvPr/>
          </p:nvSpPr>
          <p:spPr>
            <a:xfrm>
              <a:off x="13567" y="3532"/>
              <a:ext cx="2772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三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129030" y="533400"/>
            <a:ext cx="363347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</a:rPr>
              <a:t>1.</a:t>
            </a:r>
            <a:r>
              <a:rPr lang="zh-CN" altLang="zh-CN" sz="3600" b="1">
                <a:latin typeface="Times New Roman" panose="02020603050405020304" pitchFamily="18" charset="0"/>
              </a:rPr>
              <a:t>横 </a:t>
            </a:r>
            <a:r>
              <a:rPr lang="en-US" altLang="zh-CN" sz="3600" b="1">
                <a:latin typeface="Times New Roman" panose="02020603050405020304" pitchFamily="18" charset="0"/>
              </a:rPr>
              <a:t>h</a:t>
            </a:r>
            <a:r>
              <a:rPr lang="zh-CN" altLang="zh-CN" sz="3600" b="1">
                <a:latin typeface="Times New Roman" panose="02020603050405020304" pitchFamily="18" charset="0"/>
              </a:rPr>
              <a:t>é</a:t>
            </a:r>
            <a:r>
              <a:rPr lang="en-US" altLang="zh-CN" sz="3600" b="1">
                <a:latin typeface="Times New Roman" panose="02020603050405020304" pitchFamily="18" charset="0"/>
              </a:rPr>
              <a:t>ng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17955" y="4904740"/>
            <a:ext cx="1016254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 b="1">
                <a:latin typeface="宋体" panose="02010600030101010101" pitchFamily="2" charset="-122"/>
                <a:ea typeface="宋体" panose="02010600030101010101" pitchFamily="2" charset="-122"/>
              </a:rPr>
              <a:t> y</a:t>
            </a:r>
            <a:r>
              <a:rPr lang="zh-CN" altLang="en-US" sz="4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ī</a:t>
            </a:r>
            <a:r>
              <a:rPr lang="en-US" altLang="zh-CN" sz="4400" b="1">
                <a:latin typeface="宋体" panose="02010600030101010101" pitchFamily="2" charset="-122"/>
                <a:ea typeface="宋体" panose="02010600030101010101" pitchFamily="2" charset="-122"/>
              </a:rPr>
              <a:t>            </a:t>
            </a:r>
            <a:r>
              <a:rPr lang="zh-CN" altLang="en-US" sz="4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è</a:t>
            </a:r>
            <a:r>
              <a:rPr lang="en-US" altLang="zh-CN" sz="4400" b="1">
                <a:latin typeface="宋体" panose="02010600030101010101" pitchFamily="2" charset="-122"/>
                <a:ea typeface="宋体" panose="02010600030101010101" pitchFamily="2" charset="-122"/>
              </a:rPr>
              <a:t>r          s</a:t>
            </a:r>
            <a:r>
              <a:rPr lang="zh-CN" altLang="en-US" sz="4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ā</a:t>
            </a:r>
            <a:r>
              <a:rPr lang="en-US" altLang="zh-CN" sz="4400" b="1">
                <a:latin typeface="宋体" panose="02010600030101010101" pitchFamily="2" charset="-122"/>
                <a:ea typeface="宋体" panose="02010600030101010101" pitchFamily="2" charset="-122"/>
              </a:rPr>
              <a:t>n</a:t>
            </a:r>
            <a:endParaRPr lang="en-US" altLang="zh-CN" sz="4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9525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49600" y="506730"/>
            <a:ext cx="712470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竖  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sh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ù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   Vertical stroke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11300" y="1624965"/>
            <a:ext cx="9169400" cy="2042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The vertical stroke can only be written from top to bottom,never from bottom to top.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295" y="3477260"/>
            <a:ext cx="2457450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129030" y="2058670"/>
            <a:ext cx="2378710" cy="2467610"/>
            <a:chOff x="1778" y="3242"/>
            <a:chExt cx="3746" cy="3886"/>
          </a:xfrm>
        </p:grpSpPr>
        <p:pic>
          <p:nvPicPr>
            <p:cNvPr id="2867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78" y="3242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文本框 5"/>
            <p:cNvSpPr txBox="1"/>
            <p:nvPr/>
          </p:nvSpPr>
          <p:spPr>
            <a:xfrm>
              <a:off x="2076" y="3672"/>
              <a:ext cx="3151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十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669155" y="2058670"/>
            <a:ext cx="2378710" cy="2378710"/>
            <a:chOff x="7353" y="3242"/>
            <a:chExt cx="3746" cy="3746"/>
          </a:xfrm>
        </p:grpSpPr>
        <p:pic>
          <p:nvPicPr>
            <p:cNvPr id="1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53" y="3242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文本框 13"/>
            <p:cNvSpPr txBox="1"/>
            <p:nvPr/>
          </p:nvSpPr>
          <p:spPr>
            <a:xfrm>
              <a:off x="7683" y="3532"/>
              <a:ext cx="2772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工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305800" y="2058670"/>
            <a:ext cx="2378710" cy="2378710"/>
            <a:chOff x="13080" y="3242"/>
            <a:chExt cx="3746" cy="3746"/>
          </a:xfrm>
        </p:grpSpPr>
        <p:pic>
          <p:nvPicPr>
            <p:cNvPr id="15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080" y="3242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文本框 16"/>
            <p:cNvSpPr txBox="1"/>
            <p:nvPr/>
          </p:nvSpPr>
          <p:spPr>
            <a:xfrm>
              <a:off x="13432" y="3532"/>
              <a:ext cx="2772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上                 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129030" y="533400"/>
            <a:ext cx="363347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</a:rPr>
              <a:t>2.</a:t>
            </a:r>
            <a:r>
              <a:rPr lang="zh-CN" altLang="zh-CN" sz="3600" b="1">
                <a:latin typeface="Times New Roman" panose="02020603050405020304" pitchFamily="18" charset="0"/>
              </a:rPr>
              <a:t>竖 </a:t>
            </a:r>
            <a:r>
              <a:rPr lang="en-US" altLang="zh-CN" sz="3600" b="1">
                <a:latin typeface="Times New Roman" panose="02020603050405020304" pitchFamily="18" charset="0"/>
              </a:rPr>
              <a:t>sh</a:t>
            </a:r>
            <a:r>
              <a:rPr lang="zh-CN" altLang="en-US" sz="3600" b="1">
                <a:latin typeface="Times New Roman" panose="02020603050405020304" pitchFamily="18" charset="0"/>
              </a:rPr>
              <a:t>ù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4730" y="4904740"/>
            <a:ext cx="1016254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 b="1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sz="4400" b="1">
                <a:latin typeface="宋体" panose="02010600030101010101" pitchFamily="2" charset="-122"/>
                <a:ea typeface="宋体" panose="02010600030101010101" pitchFamily="2" charset="-122"/>
              </a:rPr>
              <a:t>sh</a:t>
            </a:r>
            <a:r>
              <a:rPr lang="zh-CN" altLang="en-US" sz="4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í</a:t>
            </a:r>
            <a:r>
              <a:rPr lang="en-US" altLang="zh-CN" sz="4400" b="1">
                <a:latin typeface="宋体" panose="02010600030101010101" pitchFamily="2" charset="-122"/>
                <a:ea typeface="宋体" panose="02010600030101010101" pitchFamily="2" charset="-122"/>
              </a:rPr>
              <a:t>          </a:t>
            </a:r>
            <a:r>
              <a:rPr lang="en-US" sz="4400" b="1">
                <a:latin typeface="宋体" panose="02010600030101010101" pitchFamily="2" charset="-122"/>
                <a:ea typeface="宋体" panose="02010600030101010101" pitchFamily="2" charset="-122"/>
              </a:rPr>
              <a:t>g</a:t>
            </a:r>
            <a:r>
              <a:rPr lang="zh-CN" altLang="en-US" sz="4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ō</a:t>
            </a:r>
            <a:r>
              <a:rPr lang="en-US" sz="4400" b="1">
                <a:latin typeface="宋体" panose="02010600030101010101" pitchFamily="2" charset="-122"/>
                <a:ea typeface="宋体" panose="02010600030101010101" pitchFamily="2" charset="-122"/>
              </a:rPr>
              <a:t>ng</a:t>
            </a:r>
            <a:r>
              <a:rPr lang="en-US" altLang="zh-CN" sz="4400" b="1">
                <a:latin typeface="宋体" panose="02010600030101010101" pitchFamily="2" charset="-122"/>
                <a:ea typeface="宋体" panose="02010600030101010101" pitchFamily="2" charset="-122"/>
              </a:rPr>
              <a:t>         sh</a:t>
            </a:r>
            <a:r>
              <a:rPr lang="zh-CN" altLang="en-US" sz="4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à</a:t>
            </a:r>
            <a:r>
              <a:rPr lang="en-US" altLang="zh-CN" sz="4400" b="1">
                <a:latin typeface="宋体" panose="02010600030101010101" pitchFamily="2" charset="-122"/>
                <a:ea typeface="宋体" panose="02010600030101010101" pitchFamily="2" charset="-122"/>
              </a:rPr>
              <a:t>ng</a:t>
            </a:r>
            <a:endParaRPr lang="zh-CN" altLang="en-US" sz="4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49600" y="506730"/>
            <a:ext cx="712470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3.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撇  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pi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ě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   Left-falling stroke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065" y="2734945"/>
            <a:ext cx="2433320" cy="24244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05560" y="1691005"/>
            <a:ext cx="6229985" cy="22364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2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A left-falling stroke is written from the top right to the bottom left.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9525"/>
            <a:ext cx="12148185" cy="687768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207260" y="2058670"/>
            <a:ext cx="2378710" cy="2378710"/>
            <a:chOff x="3476" y="3242"/>
            <a:chExt cx="3746" cy="3746"/>
          </a:xfrm>
        </p:grpSpPr>
        <p:pic>
          <p:nvPicPr>
            <p:cNvPr id="2867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76" y="3242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文本框 5"/>
            <p:cNvSpPr txBox="1"/>
            <p:nvPr/>
          </p:nvSpPr>
          <p:spPr>
            <a:xfrm>
              <a:off x="3891" y="3532"/>
              <a:ext cx="3151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千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791450" y="2058670"/>
            <a:ext cx="2379345" cy="2378710"/>
            <a:chOff x="12270" y="3242"/>
            <a:chExt cx="3747" cy="3746"/>
          </a:xfrm>
        </p:grpSpPr>
        <p:pic>
          <p:nvPicPr>
            <p:cNvPr id="1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270" y="3242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文本框 13"/>
            <p:cNvSpPr txBox="1"/>
            <p:nvPr/>
          </p:nvSpPr>
          <p:spPr>
            <a:xfrm>
              <a:off x="12623" y="3532"/>
              <a:ext cx="2772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午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091055" y="1111885"/>
            <a:ext cx="371856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</a:rPr>
              <a:t> </a:t>
            </a:r>
            <a:r>
              <a:rPr lang="en-US" altLang="zh-CN" sz="3200">
                <a:latin typeface="Times New Roman" panose="02020603050405020304" pitchFamily="18" charset="0"/>
              </a:rPr>
              <a:t>qi</a:t>
            </a:r>
            <a:r>
              <a:rPr lang="zh-CN" altLang="en-US" sz="3200">
                <a:latin typeface="Times New Roman" panose="02020603050405020304" pitchFamily="18" charset="0"/>
              </a:rPr>
              <a:t>ā</a:t>
            </a:r>
            <a:r>
              <a:rPr lang="en-US" altLang="zh-CN" sz="3200">
                <a:latin typeface="Times New Roman" panose="02020603050405020304" pitchFamily="18" charset="0"/>
              </a:rPr>
              <a:t>n     thousand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92085" y="1111885"/>
            <a:ext cx="371856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</a:rPr>
              <a:t> </a:t>
            </a:r>
            <a:r>
              <a:rPr lang="en-US" sz="3200">
                <a:latin typeface="Times New Roman" panose="02020603050405020304" pitchFamily="18" charset="0"/>
              </a:rPr>
              <a:t>w</a:t>
            </a:r>
            <a:r>
              <a:rPr lang="zh-CN" altLang="en-US" sz="3200">
                <a:latin typeface="Times New Roman" panose="02020603050405020304" pitchFamily="18" charset="0"/>
              </a:rPr>
              <a:t>ǔ</a:t>
            </a:r>
            <a:r>
              <a:rPr lang="en-US" altLang="zh-CN" sz="3200">
                <a:latin typeface="Times New Roman" panose="02020603050405020304" pitchFamily="18" charset="0"/>
              </a:rPr>
              <a:t>    noon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8200" y="365125"/>
            <a:ext cx="363347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</a:rPr>
              <a:t>3.</a:t>
            </a:r>
            <a:r>
              <a:rPr lang="zh-CN" altLang="zh-CN" sz="3600" b="1">
                <a:latin typeface="Times New Roman" panose="02020603050405020304" pitchFamily="18" charset="0"/>
              </a:rPr>
              <a:t>撇 </a:t>
            </a:r>
            <a:r>
              <a:rPr lang="en-US" altLang="zh-CN" sz="3600" b="1">
                <a:latin typeface="Times New Roman" panose="02020603050405020304" pitchFamily="18" charset="0"/>
              </a:rPr>
              <a:t>pi</a:t>
            </a:r>
            <a:r>
              <a:rPr lang="zh-CN" altLang="en-US" sz="3600" b="1">
                <a:latin typeface="Times New Roman" panose="02020603050405020304" pitchFamily="18" charset="0"/>
              </a:rPr>
              <a:t>ě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7565" y="562610"/>
            <a:ext cx="10515600" cy="4351338"/>
          </a:xfrm>
        </p:spPr>
        <p:txBody>
          <a:bodyPr>
            <a:noAutofit/>
          </a:bodyPr>
          <a:p>
            <a:r>
              <a:rPr lang="en-US" altLang="zh-CN" sz="4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Assessment</a:t>
            </a:r>
            <a:endParaRPr lang="en-US" altLang="zh-CN" sz="40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lvl="0" indent="0">
              <a:lnSpc>
                <a:spcPct val="180000"/>
              </a:lnSpc>
            </a:pPr>
            <a:r>
              <a:rPr lang="zh-CN" altLang="en-US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The full marks of this course is 100 points, and the proportion of each task is 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: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lvl="0" indent="0">
              <a:lnSpc>
                <a:spcPct val="180000"/>
              </a:lnSpc>
            </a:pPr>
            <a:r>
              <a:rPr lang="zh-CN" altLang="en-US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Ⅰ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.A</a:t>
            </a:r>
            <a:r>
              <a:rPr lang="zh-CN" altLang="en-US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ttitude and discipline assessment  (20%)</a:t>
            </a: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lvl="0" indent="0">
              <a:lnSpc>
                <a:spcPct val="190000"/>
              </a:lnSpc>
            </a:pPr>
            <a:r>
              <a:rPr lang="zh-CN" altLang="en-US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Ⅱ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.H</a:t>
            </a:r>
            <a:r>
              <a:rPr lang="zh-CN" altLang="en-US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omework assessment   (20%)</a:t>
            </a: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lvl="0" indent="0">
              <a:lnSpc>
                <a:spcPct val="190000"/>
              </a:lnSpc>
            </a:pPr>
            <a:r>
              <a:rPr lang="zh-CN" altLang="en-US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Ⅲ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.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F</a:t>
            </a:r>
            <a:r>
              <a:rPr lang="zh-CN" altLang="en-US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inal examination  (60%)</a:t>
            </a: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9525"/>
            <a:ext cx="12148185" cy="687768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207260" y="2058670"/>
            <a:ext cx="2378710" cy="2378710"/>
            <a:chOff x="3476" y="3242"/>
            <a:chExt cx="3746" cy="3746"/>
          </a:xfrm>
        </p:grpSpPr>
        <p:pic>
          <p:nvPicPr>
            <p:cNvPr id="2867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76" y="3242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文本框 5"/>
            <p:cNvSpPr txBox="1"/>
            <p:nvPr/>
          </p:nvSpPr>
          <p:spPr>
            <a:xfrm>
              <a:off x="3774" y="3532"/>
              <a:ext cx="3151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zh-CN" sz="13800" b="1">
                  <a:latin typeface="楷体" panose="02010609060101010101" charset="-122"/>
                  <a:ea typeface="楷体" panose="02010609060101010101" charset="-122"/>
                </a:rPr>
                <a:t>年</a:t>
              </a:r>
              <a:endParaRPr lang="zh-CN" altLang="zh-CN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792085" y="2058670"/>
            <a:ext cx="2379345" cy="2378710"/>
            <a:chOff x="12271" y="3242"/>
            <a:chExt cx="3747" cy="3746"/>
          </a:xfrm>
        </p:grpSpPr>
        <p:pic>
          <p:nvPicPr>
            <p:cNvPr id="1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271" y="3242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文本框 13"/>
            <p:cNvSpPr txBox="1"/>
            <p:nvPr/>
          </p:nvSpPr>
          <p:spPr>
            <a:xfrm>
              <a:off x="12758" y="3387"/>
              <a:ext cx="2772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作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091055" y="1111885"/>
            <a:ext cx="371856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</a:rPr>
              <a:t> n</a:t>
            </a:r>
            <a:r>
              <a:rPr lang="en-US" altLang="zh-CN" sz="3200">
                <a:latin typeface="Times New Roman" panose="02020603050405020304" pitchFamily="18" charset="0"/>
              </a:rPr>
              <a:t>i</a:t>
            </a:r>
            <a:r>
              <a:rPr lang="zh-CN" altLang="en-US" sz="3200">
                <a:latin typeface="Times New Roman" panose="02020603050405020304" pitchFamily="18" charset="0"/>
                <a:sym typeface="+mn-ea"/>
              </a:rPr>
              <a:t>á</a:t>
            </a:r>
            <a:r>
              <a:rPr lang="en-US" altLang="zh-CN" sz="3200">
                <a:latin typeface="Times New Roman" panose="02020603050405020304" pitchFamily="18" charset="0"/>
              </a:rPr>
              <a:t>n     year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92085" y="1111885"/>
            <a:ext cx="371856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</a:rPr>
              <a:t> </a:t>
            </a:r>
            <a:r>
              <a:rPr lang="en-US" sz="3200">
                <a:latin typeface="Times New Roman" panose="02020603050405020304" pitchFamily="18" charset="0"/>
              </a:rPr>
              <a:t>zu</a:t>
            </a:r>
            <a:r>
              <a:rPr lang="zh-CN" altLang="en-US" sz="3200">
                <a:latin typeface="Times New Roman" panose="02020603050405020304" pitchFamily="18" charset="0"/>
              </a:rPr>
              <a:t>ò</a:t>
            </a:r>
            <a:r>
              <a:rPr lang="en-US" altLang="zh-CN" sz="3200">
                <a:latin typeface="Times New Roman" panose="02020603050405020304" pitchFamily="18" charset="0"/>
              </a:rPr>
              <a:t>   to do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8200" y="327660"/>
            <a:ext cx="363347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</a:rPr>
              <a:t>3.</a:t>
            </a:r>
            <a:r>
              <a:rPr lang="zh-CN" altLang="zh-CN" sz="3600" b="1">
                <a:latin typeface="Times New Roman" panose="02020603050405020304" pitchFamily="18" charset="0"/>
              </a:rPr>
              <a:t>撇 </a:t>
            </a:r>
            <a:r>
              <a:rPr lang="en-US" altLang="zh-CN" sz="3600" b="1">
                <a:latin typeface="Times New Roman" panose="02020603050405020304" pitchFamily="18" charset="0"/>
              </a:rPr>
              <a:t>pi</a:t>
            </a:r>
            <a:r>
              <a:rPr lang="zh-CN" altLang="en-US" sz="3600" b="1">
                <a:latin typeface="Times New Roman" panose="02020603050405020304" pitchFamily="18" charset="0"/>
              </a:rPr>
              <a:t>ě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49600" y="506730"/>
            <a:ext cx="712470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4.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捺   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à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   Right-falling stroke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080" y="2993390"/>
            <a:ext cx="2366645" cy="23323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05560" y="1691005"/>
            <a:ext cx="6229985" cy="33089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2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A right-falling stroke is written from the top left to the bottom right with increasing force.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9525"/>
            <a:ext cx="12148185" cy="687768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7792085" y="2058670"/>
            <a:ext cx="2378710" cy="2378710"/>
            <a:chOff x="12271" y="3242"/>
            <a:chExt cx="3746" cy="3746"/>
          </a:xfrm>
        </p:grpSpPr>
        <p:pic>
          <p:nvPicPr>
            <p:cNvPr id="1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271" y="3242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文本框 13"/>
            <p:cNvSpPr txBox="1"/>
            <p:nvPr/>
          </p:nvSpPr>
          <p:spPr>
            <a:xfrm>
              <a:off x="12759" y="3532"/>
              <a:ext cx="2772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人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091055" y="1111885"/>
            <a:ext cx="371856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</a:rPr>
              <a:t> b</a:t>
            </a:r>
            <a:r>
              <a:rPr lang="zh-CN" altLang="en-US" sz="3200">
                <a:latin typeface="Times New Roman" panose="02020603050405020304" pitchFamily="18" charset="0"/>
              </a:rPr>
              <a:t>ā</a:t>
            </a:r>
            <a:r>
              <a:rPr lang="en-US" altLang="zh-CN" sz="3200">
                <a:latin typeface="Times New Roman" panose="02020603050405020304" pitchFamily="18" charset="0"/>
              </a:rPr>
              <a:t>     eight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92085" y="1111885"/>
            <a:ext cx="371856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</a:rPr>
              <a:t> r</a:t>
            </a:r>
            <a:r>
              <a:rPr lang="zh-CN" altLang="en-US" sz="2800">
                <a:latin typeface="Times New Roman" panose="02020603050405020304" pitchFamily="18" charset="0"/>
              </a:rPr>
              <a:t>é</a:t>
            </a:r>
            <a:r>
              <a:rPr lang="en-US" altLang="zh-CN" sz="2800">
                <a:latin typeface="Times New Roman" panose="02020603050405020304" pitchFamily="18" charset="0"/>
              </a:rPr>
              <a:t>n</a:t>
            </a:r>
            <a:r>
              <a:rPr lang="en-US" altLang="zh-CN" sz="3200">
                <a:latin typeface="Times New Roman" panose="02020603050405020304" pitchFamily="18" charset="0"/>
              </a:rPr>
              <a:t>   person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8200" y="327660"/>
            <a:ext cx="363347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</a:rPr>
              <a:t>4.</a:t>
            </a:r>
            <a:r>
              <a:rPr lang="zh-CN" altLang="zh-CN" sz="3600" b="1">
                <a:latin typeface="Times New Roman" panose="02020603050405020304" pitchFamily="18" charset="0"/>
              </a:rPr>
              <a:t>捺 </a:t>
            </a:r>
            <a:r>
              <a:rPr lang="en-US" altLang="zh-CN" sz="3600" b="1">
                <a:latin typeface="Times New Roman" panose="02020603050405020304" pitchFamily="18" charset="0"/>
              </a:rPr>
              <a:t>n</a:t>
            </a:r>
            <a:r>
              <a:rPr lang="zh-CN" altLang="en-US" sz="3600" b="1">
                <a:latin typeface="Times New Roman" panose="02020603050405020304" pitchFamily="18" charset="0"/>
              </a:rPr>
              <a:t>à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206625" y="2058670"/>
            <a:ext cx="2378710" cy="2378710"/>
            <a:chOff x="3475" y="3242"/>
            <a:chExt cx="3746" cy="3746"/>
          </a:xfrm>
        </p:grpSpPr>
        <p:pic>
          <p:nvPicPr>
            <p:cNvPr id="2867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75" y="3242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文本框 7"/>
            <p:cNvSpPr txBox="1"/>
            <p:nvPr/>
          </p:nvSpPr>
          <p:spPr>
            <a:xfrm>
              <a:off x="3963" y="3387"/>
              <a:ext cx="2772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八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9525"/>
            <a:ext cx="12148185" cy="687768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207260" y="2058670"/>
            <a:ext cx="2378710" cy="2378710"/>
            <a:chOff x="3476" y="3242"/>
            <a:chExt cx="3746" cy="3746"/>
          </a:xfrm>
        </p:grpSpPr>
        <p:pic>
          <p:nvPicPr>
            <p:cNvPr id="2867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76" y="3242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文本框 5"/>
            <p:cNvSpPr txBox="1"/>
            <p:nvPr/>
          </p:nvSpPr>
          <p:spPr>
            <a:xfrm>
              <a:off x="3891" y="3532"/>
              <a:ext cx="3151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个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792085" y="2058670"/>
            <a:ext cx="2378710" cy="2378710"/>
            <a:chOff x="12271" y="3242"/>
            <a:chExt cx="3746" cy="3746"/>
          </a:xfrm>
        </p:grpSpPr>
        <p:pic>
          <p:nvPicPr>
            <p:cNvPr id="1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271" y="3242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文本框 13"/>
            <p:cNvSpPr txBox="1"/>
            <p:nvPr/>
          </p:nvSpPr>
          <p:spPr>
            <a:xfrm>
              <a:off x="12758" y="3387"/>
              <a:ext cx="2772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天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963420" y="1111885"/>
            <a:ext cx="415734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</a:rPr>
              <a:t> g</a:t>
            </a:r>
            <a:r>
              <a:rPr lang="zh-CN" altLang="en-US" sz="2800">
                <a:latin typeface="Times New Roman" panose="02020603050405020304" pitchFamily="18" charset="0"/>
              </a:rPr>
              <a:t>è</a:t>
            </a:r>
            <a:r>
              <a:rPr lang="en-US" altLang="zh-CN" sz="3200">
                <a:latin typeface="Times New Roman" panose="02020603050405020304" pitchFamily="18" charset="0"/>
              </a:rPr>
              <a:t>     a measure word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35240" y="1111885"/>
            <a:ext cx="371856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</a:rPr>
              <a:t> ti</a:t>
            </a:r>
            <a:r>
              <a:rPr lang="zh-CN" altLang="en-US" sz="2800">
                <a:latin typeface="Times New Roman" panose="02020603050405020304" pitchFamily="18" charset="0"/>
              </a:rPr>
              <a:t>ā</a:t>
            </a:r>
            <a:r>
              <a:rPr lang="en-US" altLang="zh-CN" sz="2800">
                <a:latin typeface="Times New Roman" panose="02020603050405020304" pitchFamily="18" charset="0"/>
              </a:rPr>
              <a:t>n</a:t>
            </a:r>
            <a:r>
              <a:rPr lang="en-US" altLang="zh-CN" sz="3200">
                <a:latin typeface="Times New Roman" panose="02020603050405020304" pitchFamily="18" charset="0"/>
              </a:rPr>
              <a:t>   day,the sky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8200" y="213995"/>
            <a:ext cx="363347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sym typeface="+mn-ea"/>
              </a:rPr>
              <a:t>4.</a:t>
            </a:r>
            <a:r>
              <a:rPr lang="zh-CN" altLang="zh-CN" sz="3600" b="1">
                <a:latin typeface="Times New Roman" panose="02020603050405020304" pitchFamily="18" charset="0"/>
                <a:sym typeface="+mn-ea"/>
              </a:rPr>
              <a:t>捺 </a:t>
            </a:r>
            <a:r>
              <a:rPr lang="en-US" altLang="zh-CN" sz="3600" b="1">
                <a:latin typeface="Times New Roman" panose="02020603050405020304" pitchFamily="18" charset="0"/>
                <a:sym typeface="+mn-ea"/>
              </a:rPr>
              <a:t>n</a:t>
            </a:r>
            <a:r>
              <a:rPr lang="zh-CN" altLang="en-US" sz="3600" b="1">
                <a:latin typeface="Times New Roman" panose="02020603050405020304" pitchFamily="18" charset="0"/>
                <a:sym typeface="+mn-ea"/>
              </a:rPr>
              <a:t>à</a:t>
            </a:r>
            <a:endParaRPr lang="zh-CN" altLang="en-US" sz="3600" b="1">
              <a:latin typeface="Times New Roman" panose="02020603050405020304" pitchFamily="18" charset="0"/>
            </a:endParaRPr>
          </a:p>
          <a:p>
            <a:endParaRPr lang="zh-CN" altLang="en-US" sz="36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04565" y="563880"/>
            <a:ext cx="712470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5.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点  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di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ǎ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n      Dot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500" y="3067685"/>
            <a:ext cx="2396490" cy="24682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05560" y="1691005"/>
            <a:ext cx="6229985" cy="33089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2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The dot of a character begins from the top and slants to the right side with a reinforced pause.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9525"/>
            <a:ext cx="12148185" cy="687768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7792085" y="2058670"/>
            <a:ext cx="2378710" cy="2378710"/>
            <a:chOff x="12271" y="3242"/>
            <a:chExt cx="3746" cy="3746"/>
          </a:xfrm>
        </p:grpSpPr>
        <p:pic>
          <p:nvPicPr>
            <p:cNvPr id="1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271" y="3242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文本框 13"/>
            <p:cNvSpPr txBox="1"/>
            <p:nvPr/>
          </p:nvSpPr>
          <p:spPr>
            <a:xfrm>
              <a:off x="12624" y="3387"/>
              <a:ext cx="2772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六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708150" y="1270000"/>
            <a:ext cx="439991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</a:rPr>
              <a:t> xi</a:t>
            </a:r>
            <a:r>
              <a:rPr lang="zh-CN" altLang="en-US" sz="2800">
                <a:latin typeface="Times New Roman" panose="02020603050405020304" pitchFamily="18" charset="0"/>
              </a:rPr>
              <a:t>à</a:t>
            </a:r>
            <a:r>
              <a:rPr lang="en-US" altLang="zh-CN" sz="3200">
                <a:latin typeface="Times New Roman" panose="02020603050405020304" pitchFamily="18" charset="0"/>
              </a:rPr>
              <a:t>   downward direction    </a:t>
            </a:r>
            <a:endParaRPr lang="zh-CN" altLang="en-US" sz="3200">
              <a:latin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92085" y="1270000"/>
            <a:ext cx="371856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</a:rPr>
              <a:t> li</a:t>
            </a:r>
            <a:r>
              <a:rPr lang="zh-CN" altLang="en-US" sz="2800">
                <a:latin typeface="Times New Roman" panose="02020603050405020304" pitchFamily="18" charset="0"/>
              </a:rPr>
              <a:t>ù</a:t>
            </a:r>
            <a:r>
              <a:rPr lang="en-US" altLang="zh-CN" sz="3200">
                <a:latin typeface="Times New Roman" panose="02020603050405020304" pitchFamily="18" charset="0"/>
              </a:rPr>
              <a:t>   six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8200" y="327660"/>
            <a:ext cx="363347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</a:rPr>
              <a:t>5.</a:t>
            </a:r>
            <a:r>
              <a:rPr lang="zh-CN" altLang="en-US" sz="3600" b="1">
                <a:latin typeface="Times New Roman" panose="02020603050405020304" pitchFamily="18" charset="0"/>
              </a:rPr>
              <a:t>点 </a:t>
            </a:r>
            <a:r>
              <a:rPr lang="en-US" altLang="zh-CN" sz="3600" b="1">
                <a:latin typeface="Times New Roman" panose="02020603050405020304" pitchFamily="18" charset="0"/>
              </a:rPr>
              <a:t>di</a:t>
            </a:r>
            <a:r>
              <a:rPr lang="zh-CN" altLang="en-US" sz="3600" b="1">
                <a:latin typeface="Times New Roman" panose="02020603050405020304" pitchFamily="18" charset="0"/>
              </a:rPr>
              <a:t>ǎ</a:t>
            </a:r>
            <a:r>
              <a:rPr lang="en-US" altLang="zh-CN" sz="3600" b="1">
                <a:latin typeface="Times New Roman" panose="02020603050405020304" pitchFamily="18" charset="0"/>
              </a:rPr>
              <a:t>n</a:t>
            </a:r>
            <a:r>
              <a:rPr lang="zh-CN" altLang="zh-CN" sz="3600" b="1">
                <a:latin typeface="Times New Roman" panose="02020603050405020304" pitchFamily="18" charset="0"/>
              </a:rPr>
              <a:t> 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206625" y="2058670"/>
            <a:ext cx="2378710" cy="2378710"/>
            <a:chOff x="3475" y="3242"/>
            <a:chExt cx="3746" cy="3746"/>
          </a:xfrm>
        </p:grpSpPr>
        <p:pic>
          <p:nvPicPr>
            <p:cNvPr id="2867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75" y="3242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文本框 7"/>
            <p:cNvSpPr txBox="1"/>
            <p:nvPr/>
          </p:nvSpPr>
          <p:spPr>
            <a:xfrm>
              <a:off x="3783" y="3387"/>
              <a:ext cx="2772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zh-CN" sz="13800" b="1">
                  <a:latin typeface="楷体" panose="02010609060101010101" charset="-122"/>
                  <a:ea typeface="楷体" panose="02010609060101010101" charset="-122"/>
                </a:rPr>
                <a:t>下</a:t>
              </a:r>
              <a:endParaRPr lang="zh-CN" altLang="zh-CN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9525"/>
            <a:ext cx="12148185" cy="687768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7791450" y="2239645"/>
            <a:ext cx="2378710" cy="2381885"/>
            <a:chOff x="12270" y="3527"/>
            <a:chExt cx="3746" cy="3751"/>
          </a:xfrm>
        </p:grpSpPr>
        <p:pic>
          <p:nvPicPr>
            <p:cNvPr id="1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270" y="3527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文本框 13"/>
            <p:cNvSpPr txBox="1"/>
            <p:nvPr/>
          </p:nvSpPr>
          <p:spPr>
            <a:xfrm>
              <a:off x="12757" y="3822"/>
              <a:ext cx="2772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不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892300" y="1223645"/>
            <a:ext cx="371856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</a:rPr>
              <a:t> </a:t>
            </a:r>
            <a:r>
              <a:rPr lang="en-US" altLang="zh-CN" sz="3200">
                <a:latin typeface="Times New Roman" panose="02020603050405020304" pitchFamily="18" charset="0"/>
              </a:rPr>
              <a:t>  sh</a:t>
            </a:r>
            <a:r>
              <a:rPr lang="zh-CN" altLang="en-US" sz="3200">
                <a:latin typeface="Times New Roman" panose="02020603050405020304" pitchFamily="18" charset="0"/>
              </a:rPr>
              <a:t>ǎ</a:t>
            </a:r>
            <a:r>
              <a:rPr lang="en-US" altLang="zh-CN" sz="3200">
                <a:latin typeface="Times New Roman" panose="02020603050405020304" pitchFamily="18" charset="0"/>
              </a:rPr>
              <a:t>o   short of 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92085" y="1223645"/>
            <a:ext cx="371856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</a:rPr>
              <a:t> b</a:t>
            </a:r>
            <a:r>
              <a:rPr lang="zh-CN" altLang="en-US" sz="2800">
                <a:latin typeface="Times New Roman" panose="02020603050405020304" pitchFamily="18" charset="0"/>
              </a:rPr>
              <a:t>ù</a:t>
            </a:r>
            <a:r>
              <a:rPr lang="en-US" altLang="zh-CN" sz="3200">
                <a:latin typeface="Times New Roman" panose="02020603050405020304" pitchFamily="18" charset="0"/>
              </a:rPr>
              <a:t>   not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8200" y="327660"/>
            <a:ext cx="363347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sym typeface="+mn-ea"/>
              </a:rPr>
              <a:t>5.</a:t>
            </a:r>
            <a:r>
              <a:rPr lang="zh-CN" altLang="en-US" sz="3600" b="1">
                <a:latin typeface="Times New Roman" panose="02020603050405020304" pitchFamily="18" charset="0"/>
                <a:sym typeface="+mn-ea"/>
              </a:rPr>
              <a:t>点 </a:t>
            </a:r>
            <a:r>
              <a:rPr lang="en-US" altLang="zh-CN" sz="3600" b="1">
                <a:latin typeface="Times New Roman" panose="02020603050405020304" pitchFamily="18" charset="0"/>
                <a:sym typeface="+mn-ea"/>
              </a:rPr>
              <a:t>di</a:t>
            </a:r>
            <a:r>
              <a:rPr lang="zh-CN" altLang="en-US" sz="3600" b="1">
                <a:latin typeface="Times New Roman" panose="02020603050405020304" pitchFamily="18" charset="0"/>
                <a:sym typeface="+mn-ea"/>
              </a:rPr>
              <a:t>ǎ</a:t>
            </a:r>
            <a:r>
              <a:rPr lang="en-US" altLang="zh-CN" sz="3600" b="1">
                <a:latin typeface="Times New Roman" panose="02020603050405020304" pitchFamily="18" charset="0"/>
                <a:sym typeface="+mn-ea"/>
              </a:rPr>
              <a:t>n</a:t>
            </a:r>
            <a:r>
              <a:rPr lang="zh-CN" altLang="zh-CN" sz="3600" b="1">
                <a:latin typeface="Times New Roman" panose="02020603050405020304" pitchFamily="18" charset="0"/>
                <a:sym typeface="+mn-ea"/>
              </a:rPr>
              <a:t> 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205990" y="2242820"/>
            <a:ext cx="2378710" cy="2378710"/>
            <a:chOff x="3474" y="3532"/>
            <a:chExt cx="3746" cy="3746"/>
          </a:xfrm>
        </p:grpSpPr>
        <p:pic>
          <p:nvPicPr>
            <p:cNvPr id="2867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74" y="3532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文本框 7"/>
            <p:cNvSpPr txBox="1"/>
            <p:nvPr/>
          </p:nvSpPr>
          <p:spPr>
            <a:xfrm>
              <a:off x="3961" y="3822"/>
              <a:ext cx="2772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zh-CN" sz="13800" b="1">
                  <a:latin typeface="楷体" panose="02010609060101010101" charset="-122"/>
                  <a:ea typeface="楷体" panose="02010609060101010101" charset="-122"/>
                </a:rPr>
                <a:t>少</a:t>
              </a:r>
              <a:endParaRPr lang="zh-CN" altLang="zh-CN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49600" y="506730"/>
            <a:ext cx="712470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5.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提  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í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   Rising stroke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705" y="2774315"/>
            <a:ext cx="2435225" cy="23647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36015" y="1823720"/>
            <a:ext cx="6200775" cy="2042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A rising stroke forcibly begins from the lower left to the upward right.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9525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05025" y="1254125"/>
            <a:ext cx="371856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</a:rPr>
              <a:t>h</a:t>
            </a:r>
            <a:r>
              <a:rPr lang="zh-CN" altLang="en-US" sz="3200">
                <a:latin typeface="Times New Roman" panose="02020603050405020304" pitchFamily="18" charset="0"/>
                <a:sym typeface="+mn-ea"/>
              </a:rPr>
              <a:t>à</a:t>
            </a:r>
            <a:r>
              <a:rPr lang="en-US" altLang="zh-CN" sz="3200">
                <a:latin typeface="Times New Roman" panose="02020603050405020304" pitchFamily="18" charset="0"/>
                <a:sym typeface="+mn-ea"/>
              </a:rPr>
              <a:t>n</a:t>
            </a:r>
            <a:r>
              <a:rPr lang="en-US" altLang="zh-CN" sz="3200">
                <a:latin typeface="Times New Roman" panose="02020603050405020304" pitchFamily="18" charset="0"/>
              </a:rPr>
              <a:t>     Han,Chinese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8200" y="327660"/>
            <a:ext cx="363347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</a:rPr>
              <a:t>6.</a:t>
            </a:r>
            <a:r>
              <a:rPr lang="zh-CN" altLang="zh-CN" sz="3600" b="1">
                <a:latin typeface="Times New Roman" panose="02020603050405020304" pitchFamily="18" charset="0"/>
              </a:rPr>
              <a:t>提 </a:t>
            </a:r>
            <a:r>
              <a:rPr lang="en-US" altLang="zh-CN" sz="3600" b="1">
                <a:latin typeface="Times New Roman" panose="02020603050405020304" pitchFamily="18" charset="0"/>
              </a:rPr>
              <a:t>t</a:t>
            </a:r>
            <a:r>
              <a:rPr lang="zh-CN" altLang="en-US" sz="3600" b="1">
                <a:latin typeface="Times New Roman" panose="02020603050405020304" pitchFamily="18" charset="0"/>
              </a:rPr>
              <a:t>í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604135" y="2239645"/>
            <a:ext cx="2378710" cy="2378710"/>
            <a:chOff x="4101" y="3527"/>
            <a:chExt cx="3746" cy="3746"/>
          </a:xfrm>
        </p:grpSpPr>
        <p:pic>
          <p:nvPicPr>
            <p:cNvPr id="2867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01" y="3527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文本框 7"/>
            <p:cNvSpPr txBox="1"/>
            <p:nvPr/>
          </p:nvSpPr>
          <p:spPr>
            <a:xfrm>
              <a:off x="4432" y="3673"/>
              <a:ext cx="2772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汉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sp>
        <p:nvSpPr>
          <p:cNvPr id="6" name="流程图: 终止 5"/>
          <p:cNvSpPr/>
          <p:nvPr/>
        </p:nvSpPr>
        <p:spPr>
          <a:xfrm>
            <a:off x="3228975" y="2988310"/>
            <a:ext cx="5904865" cy="1348105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942715" y="3138170"/>
            <a:ext cx="4476750" cy="11982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学 写 汉 字</a:t>
            </a:r>
            <a:endParaRPr lang="zh-CN" altLang="en-US" sz="7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" y="0"/>
            <a:ext cx="1209992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435" y="-10160"/>
            <a:ext cx="6374130" cy="68776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" y="-10160"/>
            <a:ext cx="5617845" cy="68783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57705" y="889635"/>
            <a:ext cx="21977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/>
              <a:t>本 </a:t>
            </a:r>
            <a:r>
              <a:rPr lang="en-US" altLang="zh-CN" sz="4000" b="1"/>
              <a:t>b</a:t>
            </a:r>
            <a:r>
              <a:rPr lang="zh-CN" altLang="en-US" sz="4000" b="1"/>
              <a:t>ě</a:t>
            </a:r>
            <a:r>
              <a:rPr lang="en-US" altLang="zh-CN" sz="4000" b="1"/>
              <a:t>n</a:t>
            </a:r>
            <a:endParaRPr lang="en-US" altLang="zh-CN" sz="4000" b="1"/>
          </a:p>
        </p:txBody>
      </p:sp>
      <p:sp>
        <p:nvSpPr>
          <p:cNvPr id="8" name="文本框 7"/>
          <p:cNvSpPr txBox="1"/>
          <p:nvPr/>
        </p:nvSpPr>
        <p:spPr>
          <a:xfrm>
            <a:off x="7129780" y="889635"/>
            <a:ext cx="21977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/>
              <a:t>笔 </a:t>
            </a:r>
            <a:r>
              <a:rPr lang="en-US" altLang="zh-CN" sz="4000" b="1"/>
              <a:t>b</a:t>
            </a:r>
            <a:r>
              <a:rPr lang="zh-CN" altLang="en-US" sz="4000" b="1"/>
              <a:t>ǐ</a:t>
            </a:r>
            <a:endParaRPr lang="zh-CN" altLang="en-US" sz="4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92200" y="532765"/>
            <a:ext cx="576262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latin typeface="宋体" panose="02010600030101010101" pitchFamily="2" charset="-122"/>
                <a:ea typeface="宋体" panose="02010600030101010101" pitchFamily="2" charset="-122"/>
              </a:rPr>
              <a:t>练习 </a:t>
            </a:r>
            <a:r>
              <a:rPr lang="en-US" altLang="zh-CN" sz="4400" b="1">
                <a:latin typeface="Times New Roman" panose="02020603050405020304" pitchFamily="18" charset="0"/>
                <a:ea typeface="宋体" panose="02010600030101010101" pitchFamily="2" charset="-122"/>
              </a:rPr>
              <a:t>Practice</a:t>
            </a:r>
            <a:endParaRPr lang="en-US" altLang="zh-CN" sz="4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092200" y="2508885"/>
            <a:ext cx="2378710" cy="2378710"/>
            <a:chOff x="1720" y="3951"/>
            <a:chExt cx="3746" cy="3746"/>
          </a:xfrm>
        </p:grpSpPr>
        <p:pic>
          <p:nvPicPr>
            <p:cNvPr id="2867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20" y="3951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文本框 7"/>
            <p:cNvSpPr txBox="1"/>
            <p:nvPr/>
          </p:nvSpPr>
          <p:spPr>
            <a:xfrm>
              <a:off x="2040" y="4241"/>
              <a:ext cx="3287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上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471545" y="2508885"/>
            <a:ext cx="2378710" cy="2378710"/>
            <a:chOff x="5467" y="3951"/>
            <a:chExt cx="3746" cy="3746"/>
          </a:xfrm>
        </p:grpSpPr>
        <p:pic>
          <p:nvPicPr>
            <p:cNvPr id="5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67" y="3951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文本框 6"/>
            <p:cNvSpPr txBox="1"/>
            <p:nvPr/>
          </p:nvSpPr>
          <p:spPr>
            <a:xfrm>
              <a:off x="5927" y="4241"/>
              <a:ext cx="3287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午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854825" y="2508250"/>
            <a:ext cx="4771390" cy="2379345"/>
            <a:chOff x="10795" y="3950"/>
            <a:chExt cx="7514" cy="3747"/>
          </a:xfrm>
        </p:grpSpPr>
        <p:grpSp>
          <p:nvGrpSpPr>
            <p:cNvPr id="14" name="组合 13"/>
            <p:cNvGrpSpPr/>
            <p:nvPr/>
          </p:nvGrpSpPr>
          <p:grpSpPr>
            <a:xfrm>
              <a:off x="10795" y="3950"/>
              <a:ext cx="7514" cy="3747"/>
              <a:chOff x="10795" y="3950"/>
              <a:chExt cx="7514" cy="3747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95" y="3950"/>
                <a:ext cx="7514" cy="3747"/>
              </a:xfrm>
              <a:prstGeom prst="rect">
                <a:avLst/>
              </a:prstGeom>
            </p:spPr>
          </p:pic>
          <p:sp>
            <p:nvSpPr>
              <p:cNvPr id="9" name="文本框 8"/>
              <p:cNvSpPr txBox="1"/>
              <p:nvPr/>
            </p:nvSpPr>
            <p:spPr>
              <a:xfrm>
                <a:off x="11226" y="4241"/>
                <a:ext cx="3287" cy="3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3800" b="1">
                    <a:latin typeface="楷体" panose="02010609060101010101" charset="-122"/>
                    <a:ea typeface="楷体" panose="02010609060101010101" charset="-122"/>
                  </a:rPr>
                  <a:t>下</a:t>
                </a:r>
                <a:endParaRPr lang="zh-CN" altLang="en-US" sz="13800" b="1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15022" y="4241"/>
              <a:ext cx="3287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午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809625" y="5117465"/>
            <a:ext cx="10573385" cy="1249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</a:rPr>
              <a:t> sh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à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</a:rPr>
              <a:t>ng w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ǔ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</a:rPr>
              <a:t>                     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xi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à 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w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ǔ    </a:t>
            </a:r>
            <a:endParaRPr lang="zh-CN" altLang="en-US" sz="40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sz="4000" b="1">
                <a:latin typeface="Times New Roman" panose="02020603050405020304" pitchFamily="18" charset="0"/>
                <a:ea typeface="宋体" panose="02010600030101010101" pitchFamily="2" charset="-122"/>
              </a:rPr>
              <a:t>     morning                                   afternoon</a:t>
            </a:r>
            <a:endParaRPr lang="en-US" altLang="zh-CN" sz="40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92200" y="532765"/>
            <a:ext cx="576262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latin typeface="宋体" panose="02010600030101010101" pitchFamily="2" charset="-122"/>
                <a:ea typeface="宋体" panose="02010600030101010101" pitchFamily="2" charset="-122"/>
              </a:rPr>
              <a:t>练习 </a:t>
            </a:r>
            <a:r>
              <a:rPr lang="en-US" altLang="zh-CN" sz="4400" b="1">
                <a:latin typeface="Times New Roman" panose="02020603050405020304" pitchFamily="18" charset="0"/>
                <a:ea typeface="宋体" panose="02010600030101010101" pitchFamily="2" charset="-122"/>
              </a:rPr>
              <a:t>Practice</a:t>
            </a:r>
            <a:endParaRPr lang="en-US" altLang="zh-CN" sz="4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8673" name="图片 3" descr="20150216031515795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2200" y="2508885"/>
            <a:ext cx="2379345" cy="23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3" descr="20150216031515795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1545" y="2508885"/>
            <a:ext cx="2379345" cy="23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组合 9"/>
          <p:cNvGrpSpPr/>
          <p:nvPr/>
        </p:nvGrpSpPr>
        <p:grpSpPr>
          <a:xfrm>
            <a:off x="1384300" y="2600960"/>
            <a:ext cx="4319905" cy="2194560"/>
            <a:chOff x="2180" y="4096"/>
            <a:chExt cx="6803" cy="3456"/>
          </a:xfrm>
        </p:grpSpPr>
        <p:sp>
          <p:nvSpPr>
            <p:cNvPr id="8" name="文本框 7"/>
            <p:cNvSpPr txBox="1"/>
            <p:nvPr/>
          </p:nvSpPr>
          <p:spPr>
            <a:xfrm>
              <a:off x="2180" y="4096"/>
              <a:ext cx="3287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明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697" y="4096"/>
              <a:ext cx="3287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00" b="1">
                  <a:latin typeface="楷体" panose="02010609060101010101" charset="-122"/>
                  <a:ea typeface="楷体" panose="02010609060101010101" charset="-122"/>
                </a:rPr>
                <a:t>      </a:t>
              </a:r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年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854825" y="2508250"/>
            <a:ext cx="7031355" cy="2378710"/>
            <a:chOff x="10795" y="3950"/>
            <a:chExt cx="11073" cy="374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95" y="3950"/>
              <a:ext cx="7514" cy="374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1116" y="4096"/>
              <a:ext cx="10753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去</a:t>
              </a:r>
              <a:r>
                <a:rPr lang="zh-CN" altLang="en-US" sz="200" b="1">
                  <a:latin typeface="楷体" panose="02010609060101010101" charset="-122"/>
                  <a:ea typeface="楷体" panose="02010609060101010101" charset="-122"/>
                </a:rPr>
                <a:t>                                        </a:t>
              </a:r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年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809625" y="5117465"/>
            <a:ext cx="10573385" cy="1249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m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í</a:t>
            </a:r>
            <a:r>
              <a:rPr 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ng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ni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á</a:t>
            </a:r>
            <a:r>
              <a:rPr 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n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</a:rPr>
              <a:t>                   </a:t>
            </a:r>
            <a:r>
              <a:rPr lang="en-US" sz="36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q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ù</a:t>
            </a:r>
            <a:r>
              <a:rPr lang="en-US" sz="36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ni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á</a:t>
            </a:r>
            <a:r>
              <a:rPr lang="en-US" sz="36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n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</a:t>
            </a:r>
            <a:endParaRPr lang="zh-CN" altLang="en-US" sz="40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4000" b="1">
                <a:latin typeface="Times New Roman" panose="02020603050405020304" pitchFamily="18" charset="0"/>
                <a:ea typeface="宋体" panose="02010600030101010101" pitchFamily="2" charset="-122"/>
              </a:rPr>
              <a:t>next year                                   last year</a:t>
            </a:r>
            <a:endParaRPr lang="en-US" altLang="zh-CN" sz="40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92200" y="532765"/>
            <a:ext cx="576262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latin typeface="宋体" panose="02010600030101010101" pitchFamily="2" charset="-122"/>
                <a:ea typeface="宋体" panose="02010600030101010101" pitchFamily="2" charset="-122"/>
              </a:rPr>
              <a:t>练习 </a:t>
            </a:r>
            <a:r>
              <a:rPr lang="en-US" altLang="zh-CN" sz="4400" b="1">
                <a:latin typeface="Times New Roman" panose="02020603050405020304" pitchFamily="18" charset="0"/>
                <a:ea typeface="宋体" panose="02010600030101010101" pitchFamily="2" charset="-122"/>
              </a:rPr>
              <a:t>Practice</a:t>
            </a:r>
            <a:endParaRPr lang="en-US" altLang="zh-CN" sz="4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77900" y="2025015"/>
            <a:ext cx="7031990" cy="2378710"/>
            <a:chOff x="1540" y="3189"/>
            <a:chExt cx="11074" cy="374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0" y="3189"/>
              <a:ext cx="7514" cy="374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862" y="3335"/>
              <a:ext cx="10753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工</a:t>
              </a:r>
              <a:r>
                <a:rPr lang="zh-CN" altLang="en-US" sz="100" b="1">
                  <a:latin typeface="楷体" panose="02010609060101010101" charset="-122"/>
                  <a:ea typeface="楷体" panose="02010609060101010101" charset="-122"/>
                </a:rPr>
                <a:t>                               </a:t>
              </a:r>
              <a:r>
                <a:rPr lang="zh-CN" altLang="en-US" sz="200" b="1">
                  <a:latin typeface="楷体" panose="02010609060101010101" charset="-122"/>
                  <a:ea typeface="楷体" panose="02010609060101010101" charset="-122"/>
                </a:rPr>
                <a:t>                             </a:t>
              </a:r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作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854825" y="2025015"/>
            <a:ext cx="7044055" cy="2378710"/>
            <a:chOff x="10795" y="3189"/>
            <a:chExt cx="11093" cy="374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95" y="3189"/>
              <a:ext cx="7514" cy="3747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1136" y="3335"/>
              <a:ext cx="10753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作</a:t>
              </a:r>
              <a:r>
                <a:rPr lang="zh-CN" altLang="en-US" sz="1000" b="1">
                  <a:latin typeface="楷体" panose="02010609060101010101" charset="-122"/>
                  <a:ea typeface="楷体" panose="02010609060101010101" charset="-122"/>
                </a:rPr>
                <a:t>          </a:t>
              </a:r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业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838200" y="4805045"/>
            <a:ext cx="10573385" cy="1249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</a:rPr>
              <a:t> g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ō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</a:rPr>
              <a:t>ng </a:t>
            </a:r>
            <a:r>
              <a:rPr 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zu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ò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</a:rPr>
              <a:t>                   </a:t>
            </a:r>
            <a:r>
              <a:rPr lang="en-US" sz="36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zu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ò</a:t>
            </a:r>
            <a:r>
              <a:rPr lang="en-US" sz="36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y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è   </a:t>
            </a:r>
            <a:endParaRPr lang="zh-CN" altLang="en-US" sz="40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4000" b="1">
                <a:latin typeface="Times New Roman" panose="02020603050405020304" pitchFamily="18" charset="0"/>
                <a:ea typeface="宋体" panose="02010600030101010101" pitchFamily="2" charset="-122"/>
              </a:rPr>
              <a:t>work,to work                exercise,homework</a:t>
            </a:r>
            <a:endParaRPr lang="en-US" altLang="zh-CN" sz="40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92200" y="532765"/>
            <a:ext cx="576262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latin typeface="宋体" panose="02010600030101010101" pitchFamily="2" charset="-122"/>
                <a:ea typeface="宋体" panose="02010600030101010101" pitchFamily="2" charset="-122"/>
              </a:rPr>
              <a:t>练习 </a:t>
            </a:r>
            <a:r>
              <a:rPr lang="en-US" altLang="zh-CN" sz="4400" b="1">
                <a:latin typeface="Times New Roman" panose="02020603050405020304" pitchFamily="18" charset="0"/>
                <a:ea typeface="宋体" panose="02010600030101010101" pitchFamily="2" charset="-122"/>
              </a:rPr>
              <a:t>Practice</a:t>
            </a:r>
            <a:endParaRPr lang="en-US" altLang="zh-CN" sz="4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77900" y="2025015"/>
            <a:ext cx="7040880" cy="2378710"/>
            <a:chOff x="1540" y="3189"/>
            <a:chExt cx="11088" cy="374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0" y="3189"/>
              <a:ext cx="7514" cy="374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876" y="3335"/>
              <a:ext cx="10753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上</a:t>
              </a:r>
              <a:r>
                <a:rPr lang="zh-CN" altLang="en-US" sz="900" b="1">
                  <a:latin typeface="楷体" panose="02010609060101010101" charset="-122"/>
                  <a:ea typeface="楷体" panose="02010609060101010101" charset="-122"/>
                </a:rPr>
                <a:t>             </a:t>
              </a:r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课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854825" y="2025015"/>
            <a:ext cx="7072630" cy="2378710"/>
            <a:chOff x="10795" y="3189"/>
            <a:chExt cx="11138" cy="374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95" y="3189"/>
              <a:ext cx="7514" cy="374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1181" y="3335"/>
              <a:ext cx="10753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下</a:t>
              </a:r>
              <a:r>
                <a:rPr lang="zh-CN" altLang="en-US" sz="1000" b="1">
                  <a:latin typeface="楷体" panose="02010609060101010101" charset="-122"/>
                  <a:ea typeface="楷体" panose="02010609060101010101" charset="-122"/>
                </a:rPr>
                <a:t>          </a:t>
              </a:r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课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838200" y="4805045"/>
            <a:ext cx="10573385" cy="1249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</a:rPr>
              <a:t> sh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à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</a:rPr>
              <a:t>ng </a:t>
            </a:r>
            <a:r>
              <a:rPr 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k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è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</a:rPr>
              <a:t>                   </a:t>
            </a:r>
            <a:r>
              <a:rPr lang="en-US" sz="36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xi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à</a:t>
            </a:r>
            <a:r>
              <a:rPr lang="en-US" sz="36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k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è   </a:t>
            </a:r>
            <a:endParaRPr lang="zh-CN" altLang="en-US" sz="40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4000" b="1">
                <a:latin typeface="Times New Roman" panose="02020603050405020304" pitchFamily="18" charset="0"/>
                <a:ea typeface="宋体" panose="02010600030101010101" pitchFamily="2" charset="-122"/>
              </a:rPr>
              <a:t>work,to work                exercise,homework</a:t>
            </a:r>
            <a:endParaRPr lang="en-US" altLang="zh-CN" sz="40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19530" y="695960"/>
            <a:ext cx="691197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latin typeface="Times New Roman" panose="02020603050405020304" pitchFamily="18" charset="0"/>
              </a:rPr>
              <a:t>作业  zuòyè    </a:t>
            </a:r>
            <a:r>
              <a:rPr lang="en-US" altLang="zh-CN" sz="4400" b="1">
                <a:latin typeface="Times New Roman" panose="02020603050405020304" pitchFamily="18" charset="0"/>
              </a:rPr>
              <a:t>Homework</a:t>
            </a:r>
            <a:r>
              <a:rPr lang="zh-CN" altLang="en-US" sz="4400" b="1">
                <a:latin typeface="Times New Roman" panose="02020603050405020304" pitchFamily="18" charset="0"/>
              </a:rPr>
              <a:t>  </a:t>
            </a:r>
            <a:endParaRPr lang="zh-CN" altLang="en-US" sz="4400" b="1">
              <a:latin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89710" y="2122170"/>
            <a:ext cx="986409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600" b="1">
                <a:latin typeface="宋体" panose="02010600030101010101" pitchFamily="2" charset="-122"/>
                <a:ea typeface="宋体" panose="02010600030101010101" pitchFamily="2" charset="-122"/>
              </a:rPr>
              <a:t>写汉字</a:t>
            </a:r>
            <a:endParaRPr lang="zh-CN" altLang="zh-CN" sz="36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zh-CN" sz="36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87220" y="2023745"/>
            <a:ext cx="9864090" cy="1844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1500" b="1">
                <a:latin typeface="楷体" panose="02010609060101010101" charset="-122"/>
                <a:ea typeface="楷体" panose="02010609060101010101" charset="-122"/>
              </a:rPr>
              <a:t>谢谢，再见！</a:t>
            </a:r>
            <a:endParaRPr lang="zh-CN" altLang="en-US" sz="115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sp>
        <p:nvSpPr>
          <p:cNvPr id="5" name="流程图: 可选过程 4"/>
          <p:cNvSpPr/>
          <p:nvPr/>
        </p:nvSpPr>
        <p:spPr>
          <a:xfrm>
            <a:off x="3832225" y="1582420"/>
            <a:ext cx="3959860" cy="993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流程图: 可选过程 5"/>
          <p:cNvSpPr/>
          <p:nvPr/>
        </p:nvSpPr>
        <p:spPr>
          <a:xfrm>
            <a:off x="3832225" y="2932430"/>
            <a:ext cx="3959860" cy="993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流程图: 可选过程 6"/>
          <p:cNvSpPr/>
          <p:nvPr/>
        </p:nvSpPr>
        <p:spPr>
          <a:xfrm>
            <a:off x="3832225" y="4391025"/>
            <a:ext cx="3959860" cy="993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498975" y="1758950"/>
            <a:ext cx="3293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600"/>
              <a:t>了 解 汉 字</a:t>
            </a:r>
            <a:endParaRPr lang="zh-CN" altLang="zh-CN" sz="3600"/>
          </a:p>
        </p:txBody>
      </p:sp>
      <p:sp>
        <p:nvSpPr>
          <p:cNvPr id="9" name="文本框 8"/>
          <p:cNvSpPr txBox="1"/>
          <p:nvPr/>
        </p:nvSpPr>
        <p:spPr>
          <a:xfrm>
            <a:off x="4448810" y="3107055"/>
            <a:ext cx="329311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600"/>
              <a:t>汉字的笔画</a:t>
            </a:r>
            <a:endParaRPr lang="zh-CN" altLang="zh-CN" sz="3600"/>
          </a:p>
        </p:txBody>
      </p:sp>
      <p:sp>
        <p:nvSpPr>
          <p:cNvPr id="10" name="文本框 9"/>
          <p:cNvSpPr txBox="1"/>
          <p:nvPr/>
        </p:nvSpPr>
        <p:spPr>
          <a:xfrm>
            <a:off x="4498975" y="4565650"/>
            <a:ext cx="329311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600"/>
              <a:t>汉字的书写</a:t>
            </a:r>
            <a:endParaRPr lang="zh-CN" altLang="zh-CN"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sp>
        <p:nvSpPr>
          <p:cNvPr id="696322" name="标题 696321"/>
          <p:cNvSpPr>
            <a:spLocks noGrp="1"/>
          </p:cNvSpPr>
          <p:nvPr/>
        </p:nvSpPr>
        <p:spPr>
          <a:xfrm>
            <a:off x="567690" y="1797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>
                <a:latin typeface="Times New Roman" panose="02020603050405020304" pitchFamily="18" charset="0"/>
              </a:rPr>
              <a:t>Chinese Characters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sp>
        <p:nvSpPr>
          <p:cNvPr id="704515" name="文本占位符 704514"/>
          <p:cNvSpPr>
            <a:spLocks noGrp="1"/>
          </p:cNvSpPr>
          <p:nvPr/>
        </p:nvSpPr>
        <p:spPr>
          <a:xfrm>
            <a:off x="567690" y="1410970"/>
            <a:ext cx="11414760" cy="5062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91251</a:t>
            </a:r>
            <a:r>
              <a:rPr lang="en-US" altLang="zh-CN" sz="3200">
                <a:latin typeface="Times New Roman" panose="02020603050405020304" pitchFamily="18" charset="0"/>
              </a:rPr>
              <a:t> characters</a:t>
            </a:r>
            <a:endParaRPr lang="en-US" altLang="zh-CN" sz="320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1000</a:t>
            </a:r>
            <a:r>
              <a:rPr lang="en-US" altLang="zh-CN" sz="3200">
                <a:latin typeface="Times New Roman" panose="02020603050405020304" pitchFamily="18" charset="0"/>
              </a:rPr>
              <a:t> commonly used characters can cover 92% written materials.</a:t>
            </a:r>
            <a:endParaRPr lang="en-US" altLang="zh-CN" sz="320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2000</a:t>
            </a:r>
            <a:r>
              <a:rPr lang="en-US" altLang="zh-CN" sz="3200">
                <a:latin typeface="Times New Roman" panose="02020603050405020304" pitchFamily="18" charset="0"/>
              </a:rPr>
              <a:t> can cover 98% written materials.</a:t>
            </a:r>
            <a:endParaRPr lang="en-US" altLang="zh-CN" sz="320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3000 </a:t>
            </a:r>
            <a:r>
              <a:rPr lang="en-US" altLang="zh-CN" sz="3200">
                <a:latin typeface="Times New Roman" panose="02020603050405020304" pitchFamily="18" charset="0"/>
              </a:rPr>
              <a:t>can cover 99% written materials.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4515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4515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charRg st="17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04515">
                                            <p:txEl>
                                              <p:charRg st="17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charRg st="81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04515">
                                            <p:txEl>
                                              <p:charRg st="81" end="1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charRg st="119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04515">
                                            <p:txEl>
                                              <p:charRg st="119" end="1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sp>
        <p:nvSpPr>
          <p:cNvPr id="14337" name="文本占位符 8194"/>
          <p:cNvSpPr>
            <a:spLocks noGrp="1"/>
          </p:cNvSpPr>
          <p:nvPr>
            <p:ph type="body" sz="half" idx="1"/>
          </p:nvPr>
        </p:nvSpPr>
        <p:spPr>
          <a:xfrm>
            <a:off x="1651000" y="1392238"/>
            <a:ext cx="5067300" cy="4633912"/>
          </a:xfrm>
        </p:spPr>
        <p:txBody>
          <a:bodyPr anchor="t"/>
          <a:p>
            <a:pPr>
              <a:lnSpc>
                <a:spcPct val="130000"/>
              </a:lnSpc>
              <a:buClr>
                <a:srgbClr val="963D00"/>
              </a:buClr>
              <a:buSzPct val="90000"/>
            </a:pPr>
            <a:r>
              <a:rPr lang="en-US" altLang="zh-CN" sz="2800">
                <a:latin typeface="Times New Roman" panose="02020603050405020304" pitchFamily="18" charset="0"/>
                <a:sym typeface="Arial" panose="020B0604020202020204" pitchFamily="34" charset="0"/>
              </a:rPr>
              <a:t>It's the longest living character in the world.</a:t>
            </a:r>
            <a:endParaRPr lang="en-US" altLang="zh-CN" sz="2800" kern="1200">
              <a:latin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963D00"/>
              </a:buClr>
              <a:buSzPct val="90000"/>
            </a:pPr>
            <a:r>
              <a:rPr lang="en-US" altLang="zh-CN" sz="2800" kern="1200">
                <a:latin typeface="Times New Roman" panose="02020603050405020304" pitchFamily="18" charset="0"/>
                <a:sym typeface="Arial" panose="020B0604020202020204" pitchFamily="34" charset="0"/>
              </a:rPr>
              <a:t>Chinese Character is world famous.</a:t>
            </a:r>
            <a:endParaRPr lang="en-US" altLang="zh-CN" sz="2800" kern="1200">
              <a:latin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963D00"/>
              </a:buClr>
              <a:buSzPct val="90000"/>
            </a:pPr>
            <a:endParaRPr lang="en-US" altLang="zh-CN" sz="2800" kern="1200">
              <a:latin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945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855" y="664210"/>
            <a:ext cx="4444365" cy="55994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759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sp>
        <p:nvSpPr>
          <p:cNvPr id="696322" name="标题 696321"/>
          <p:cNvSpPr>
            <a:spLocks noGrp="1"/>
          </p:cNvSpPr>
          <p:nvPr/>
        </p:nvSpPr>
        <p:spPr>
          <a:xfrm>
            <a:off x="567690" y="1797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>
                <a:latin typeface="Times New Roman" panose="02020603050405020304" pitchFamily="18" charset="0"/>
              </a:rPr>
              <a:t>Chinese Characters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1816100"/>
            <a:ext cx="10106660" cy="3225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sp>
        <p:nvSpPr>
          <p:cNvPr id="696322" name="标题 696321"/>
          <p:cNvSpPr>
            <a:spLocks noGrp="1"/>
          </p:cNvSpPr>
          <p:nvPr/>
        </p:nvSpPr>
        <p:spPr>
          <a:xfrm>
            <a:off x="567690" y="1797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>
                <a:latin typeface="Times New Roman" panose="02020603050405020304" pitchFamily="18" charset="0"/>
              </a:rPr>
              <a:t>Chinese Characters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230" y="3736975"/>
            <a:ext cx="9707245" cy="28695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940" y="1426210"/>
            <a:ext cx="9487535" cy="2240280"/>
          </a:xfrm>
          <a:prstGeom prst="rect">
            <a:avLst/>
          </a:prstGeom>
        </p:spPr>
      </p:pic>
      <p:pic>
        <p:nvPicPr>
          <p:cNvPr id="3" name="汉字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590" y="-10160"/>
            <a:ext cx="12147550" cy="687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11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51255" y="1591945"/>
            <a:ext cx="5223510" cy="2577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7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The Chinese character is a kind of the most ancient characters in the world. 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420" y="228600"/>
            <a:ext cx="5130800" cy="6090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3276</Words>
  <Application>WPS 演示</Application>
  <PresentationFormat>宽屏</PresentationFormat>
  <Paragraphs>236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4" baseType="lpstr">
      <vt:lpstr>Arial</vt:lpstr>
      <vt:lpstr>宋体</vt:lpstr>
      <vt:lpstr>Wingdings</vt:lpstr>
      <vt:lpstr>Times New Roman</vt:lpstr>
      <vt:lpstr>Calibri Light</vt:lpstr>
      <vt:lpstr>Calibri</vt:lpstr>
      <vt:lpstr>微软雅黑</vt:lpstr>
      <vt:lpstr>楷体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_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36</cp:revision>
  <dcterms:created xsi:type="dcterms:W3CDTF">2015-05-05T08:02:00Z</dcterms:created>
  <dcterms:modified xsi:type="dcterms:W3CDTF">2017-01-05T00:12:34Z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