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260" r:id="rId4"/>
    <p:sldId id="262" r:id="rId6"/>
    <p:sldId id="280" r:id="rId7"/>
    <p:sldId id="263" r:id="rId8"/>
    <p:sldId id="264" r:id="rId9"/>
    <p:sldId id="265" r:id="rId10"/>
    <p:sldId id="281" r:id="rId11"/>
    <p:sldId id="268" r:id="rId12"/>
    <p:sldId id="282" r:id="rId13"/>
    <p:sldId id="269" r:id="rId14"/>
    <p:sldId id="270" r:id="rId15"/>
    <p:sldId id="271" r:id="rId16"/>
    <p:sldId id="272" r:id="rId17"/>
    <p:sldId id="283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547" y="2093495"/>
            <a:ext cx="4764505" cy="47645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1705" cy="5221705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171184" y="1795391"/>
            <a:ext cx="2372900" cy="2273373"/>
          </a:xfrm>
        </p:spPr>
        <p:txBody>
          <a:bodyPr wrap="square">
            <a:normAutofit/>
          </a:bodyPr>
          <a:lstStyle>
            <a:lvl1pPr>
              <a:defRPr sz="4900">
                <a:sym typeface="Arial" panose="020B0604020202020204" pitchFamily="34" charset="0"/>
              </a:defRPr>
            </a:lvl1pPr>
          </a:lstStyle>
          <a:p>
            <a:pPr lvl="0"/>
            <a:r>
              <a:rPr lang="zh-CN" altLang="zh-CN" noProof="0" dirty="0" smtClean="0">
                <a:sym typeface="Arial" panose="020B0604020202020204" pitchFamily="34" charset="0"/>
              </a:rPr>
              <a:t>编辑标题</a:t>
            </a:r>
            <a:endParaRPr lang="zh-CN" altLang="zh-CN" noProof="0" dirty="0" smtClean="0">
              <a:sym typeface="Arial" panose="020B0604020202020204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041206" y="4098223"/>
            <a:ext cx="4632856" cy="396875"/>
          </a:xfrm>
        </p:spPr>
        <p:txBody>
          <a:bodyPr wrap="square">
            <a:normAutofit/>
          </a:bodyPr>
          <a:lstStyle>
            <a:lvl1pPr marL="0" indent="0" algn="ctr">
              <a:buFontTx/>
              <a:buNone/>
              <a:defRPr sz="2000">
                <a:solidFill>
                  <a:srgbClr val="96D0B8"/>
                </a:solidFill>
                <a:sym typeface="Arial" panose="020B0604020202020204" pitchFamily="34" charset="0"/>
              </a:defRPr>
            </a:lvl1pPr>
          </a:lstStyle>
          <a:p>
            <a:pPr lvl="0"/>
            <a:r>
              <a:rPr lang="zh-CN" altLang="en-US" noProof="0" dirty="0" smtClean="0">
                <a:sym typeface="Arial" panose="020B0604020202020204" pitchFamily="34" charset="0"/>
              </a:rPr>
              <a:t>添加副标题</a:t>
            </a:r>
            <a:endParaRPr lang="zh-CN" altLang="zh-CN" noProof="0" dirty="0" smtClean="0">
              <a:sym typeface="Arial" panose="020B0604020202020204" pitchFamily="34" charset="0"/>
            </a:endParaRPr>
          </a:p>
        </p:txBody>
      </p:sp>
      <p:sp>
        <p:nvSpPr>
          <p:cNvPr id="2052" name="Line 4" descr="#wm#_41_01_*Z"/>
          <p:cNvSpPr>
            <a:spLocks noChangeShapeType="1"/>
          </p:cNvSpPr>
          <p:nvPr/>
        </p:nvSpPr>
        <p:spPr bwMode="auto">
          <a:xfrm>
            <a:off x="4020973" y="4090988"/>
            <a:ext cx="4673323" cy="0"/>
          </a:xfrm>
          <a:prstGeom prst="line">
            <a:avLst/>
          </a:prstGeom>
          <a:noFill/>
          <a:ln w="19050" cap="flat" cmpd="sng">
            <a:solidFill>
              <a:srgbClr val="96D0B8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 fontScale="25000" lnSpcReduction="20000"/>
          </a:bodyPr>
          <a:lstStyle/>
          <a:p>
            <a:endParaRPr lang="zh-CN" altLang="en-US"/>
          </a:p>
        </p:txBody>
      </p:sp>
      <p:sp>
        <p:nvSpPr>
          <p:cNvPr id="2053" name="Line 5" descr="#wm#_41_01_*Z"/>
          <p:cNvSpPr>
            <a:spLocks noChangeShapeType="1"/>
          </p:cNvSpPr>
          <p:nvPr/>
        </p:nvSpPr>
        <p:spPr bwMode="auto">
          <a:xfrm>
            <a:off x="4020973" y="4486275"/>
            <a:ext cx="4673323" cy="0"/>
          </a:xfrm>
          <a:prstGeom prst="line">
            <a:avLst/>
          </a:prstGeom>
          <a:noFill/>
          <a:ln w="19050" cap="flat" cmpd="sng">
            <a:solidFill>
              <a:srgbClr val="96D0B8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 fontScale="25000" lnSpcReduction="20000"/>
          </a:bodyPr>
          <a:lstStyle/>
          <a:p>
            <a:endParaRPr lang="zh-CN" altLang="en-US"/>
          </a:p>
        </p:txBody>
      </p:sp>
      <p:sp>
        <p:nvSpPr>
          <p:cNvPr id="2054" name="Line 6" descr="#wm#_41_01_*Z"/>
          <p:cNvSpPr>
            <a:spLocks noChangeShapeType="1"/>
          </p:cNvSpPr>
          <p:nvPr/>
        </p:nvSpPr>
        <p:spPr bwMode="auto">
          <a:xfrm>
            <a:off x="4092801" y="1793805"/>
            <a:ext cx="4529667" cy="0"/>
          </a:xfrm>
          <a:prstGeom prst="line">
            <a:avLst/>
          </a:prstGeom>
          <a:noFill/>
          <a:ln w="19050" cap="flat" cmpd="sng">
            <a:solidFill>
              <a:srgbClr val="96D0B8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</a:fld>
            <a:endParaRPr lang="zh-CN" altLang="en-US"/>
          </a:p>
        </p:txBody>
      </p:sp>
      <p:sp>
        <p:nvSpPr>
          <p:cNvPr id="6" name="内容占位符 6"/>
          <p:cNvSpPr>
            <a:spLocks noGrp="1"/>
          </p:cNvSpPr>
          <p:nvPr>
            <p:ph sz="quarter" idx="13"/>
          </p:nvPr>
        </p:nvSpPr>
        <p:spPr>
          <a:xfrm>
            <a:off x="838200" y="1080655"/>
            <a:ext cx="10515599" cy="4907395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468189" y="484394"/>
            <a:ext cx="6648990" cy="518400"/>
          </a:xfrm>
        </p:spPr>
        <p:txBody>
          <a:bodyPr anchor="t" anchorCtr="0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zh-CN" altLang="en-US" dirty="0" smtClean="0"/>
              <a:t>单击此处编辑标题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68189" y="1026042"/>
            <a:ext cx="6648990" cy="518040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  <a:lvl2pPr marL="742950" indent="-28575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 sz="1800"/>
            </a:lvl4pPr>
            <a:lvl5pPr marL="21145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34875" y="2786538"/>
            <a:ext cx="7112575" cy="1419703"/>
          </a:xfrm>
        </p:spPr>
        <p:txBody>
          <a:bodyPr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</a:fld>
            <a:endParaRPr lang="zh-CN" altLang="en-US"/>
          </a:p>
        </p:txBody>
      </p:sp>
      <p:grpSp>
        <p:nvGrpSpPr>
          <p:cNvPr id="9" name="Group 3" descr="#wm#_41_07_*Z"/>
          <p:cNvGrpSpPr/>
          <p:nvPr>
            <p:custDataLst>
              <p:tags r:id="rId2"/>
            </p:custDataLst>
          </p:nvPr>
        </p:nvGrpSpPr>
        <p:grpSpPr bwMode="auto">
          <a:xfrm>
            <a:off x="2050895" y="2677897"/>
            <a:ext cx="1865866" cy="1339850"/>
            <a:chOff x="0" y="0"/>
            <a:chExt cx="1880" cy="1352"/>
          </a:xfrm>
        </p:grpSpPr>
        <p:sp>
          <p:nvSpPr>
            <p:cNvPr id="10" name="AutoShape 4" descr="#wm#_41_07_*Z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rot="900000">
              <a:off x="172" y="0"/>
              <a:ext cx="1709" cy="1353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rm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zh-CN" sz="1800"/>
            </a:p>
          </p:txBody>
        </p:sp>
        <p:sp>
          <p:nvSpPr>
            <p:cNvPr id="11" name="AutoShape 5" descr="#wm#_41_07_*Z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19800000">
              <a:off x="0" y="0"/>
              <a:ext cx="1709" cy="1353"/>
            </a:xfrm>
            <a:prstGeom prst="triangle">
              <a:avLst>
                <a:gd name="adj" fmla="val 50000"/>
              </a:avLst>
            </a:prstGeom>
            <a:solidFill>
              <a:srgbClr val="96D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rm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zh-CN" sz="2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995749"/>
            <a:ext cx="10515600" cy="103930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2183583"/>
            <a:ext cx="5156200" cy="3819292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1800"/>
            </a:lvl3pPr>
            <a:lvl4pPr marL="1714500" indent="-342900">
              <a:buFont typeface="Arial" panose="020B0604020202020204" pitchFamily="34" charset="0"/>
              <a:buChar char="•"/>
              <a:defRPr sz="1800"/>
            </a:lvl4pPr>
            <a:lvl5pPr marL="2171700" indent="-34290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2183583"/>
            <a:ext cx="5156200" cy="3819292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1800"/>
            </a:lvl3pPr>
            <a:lvl4pPr marL="1714500" indent="-342900">
              <a:buFont typeface="Arial" panose="020B0604020202020204" pitchFamily="34" charset="0"/>
              <a:buChar char="•"/>
              <a:defRPr sz="1800"/>
            </a:lvl4pPr>
            <a:lvl5pPr marL="2171700" indent="-34290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977785"/>
            <a:ext cx="10515600" cy="102161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2038000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861912"/>
            <a:ext cx="5158316" cy="30593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2038000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861912"/>
            <a:ext cx="5183717" cy="30593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080000" y="2332039"/>
            <a:ext cx="4032000" cy="1736725"/>
          </a:xfrm>
        </p:spPr>
        <p:txBody>
          <a:bodyPr wrap="square">
            <a:normAutofit/>
          </a:bodyPr>
          <a:lstStyle>
            <a:lvl1pPr>
              <a:defRPr sz="5400">
                <a:sym typeface="Arial" panose="020B0604020202020204" pitchFamily="34" charset="0"/>
              </a:defRPr>
            </a:lvl1pPr>
          </a:lstStyle>
          <a:p>
            <a:pPr lvl="0"/>
            <a:r>
              <a:rPr lang="zh-CN" altLang="zh-CN" noProof="0" dirty="0" smtClean="0">
                <a:sym typeface="Arial" panose="020B0604020202020204" pitchFamily="34" charset="0"/>
              </a:rPr>
              <a:t>编辑标题</a:t>
            </a:r>
            <a:endParaRPr lang="zh-CN" altLang="zh-CN" noProof="0" dirty="0" smtClean="0">
              <a:sym typeface="Arial" panose="020B0604020202020204" pitchFamily="34" charset="0"/>
            </a:endParaRPr>
          </a:p>
        </p:txBody>
      </p:sp>
      <p:sp>
        <p:nvSpPr>
          <p:cNvPr id="5" name="Line 4" descr="#wm#_41_01_*Z"/>
          <p:cNvSpPr>
            <a:spLocks noChangeShapeType="1"/>
          </p:cNvSpPr>
          <p:nvPr/>
        </p:nvSpPr>
        <p:spPr bwMode="auto">
          <a:xfrm>
            <a:off x="4080933" y="4090988"/>
            <a:ext cx="4032251" cy="0"/>
          </a:xfrm>
          <a:prstGeom prst="line">
            <a:avLst/>
          </a:prstGeom>
          <a:noFill/>
          <a:ln w="19050" cap="flat" cmpd="sng">
            <a:solidFill>
              <a:srgbClr val="96D0B8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 fontScale="25000" lnSpcReduction="20000"/>
          </a:bodyPr>
          <a:lstStyle/>
          <a:p>
            <a:endParaRPr lang="zh-CN" altLang="en-US"/>
          </a:p>
        </p:txBody>
      </p:sp>
      <p:sp>
        <p:nvSpPr>
          <p:cNvPr id="6" name="Line 5" descr="#wm#_41_01_*Z"/>
          <p:cNvSpPr>
            <a:spLocks noChangeShapeType="1"/>
          </p:cNvSpPr>
          <p:nvPr/>
        </p:nvSpPr>
        <p:spPr bwMode="auto">
          <a:xfrm>
            <a:off x="4080933" y="4486275"/>
            <a:ext cx="4032251" cy="1588"/>
          </a:xfrm>
          <a:prstGeom prst="line">
            <a:avLst/>
          </a:prstGeom>
          <a:noFill/>
          <a:ln w="19050" cap="flat" cmpd="sng">
            <a:solidFill>
              <a:srgbClr val="96D0B8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 fontScale="25000" lnSpcReduction="20000"/>
          </a:bodyPr>
          <a:lstStyle/>
          <a:p>
            <a:endParaRPr lang="zh-CN" altLang="en-US"/>
          </a:p>
        </p:txBody>
      </p:sp>
      <p:sp>
        <p:nvSpPr>
          <p:cNvPr id="7" name="Line 6" descr="#wm#_41_01_*Z"/>
          <p:cNvSpPr>
            <a:spLocks noChangeShapeType="1"/>
          </p:cNvSpPr>
          <p:nvPr/>
        </p:nvSpPr>
        <p:spPr bwMode="auto">
          <a:xfrm>
            <a:off x="4080933" y="2303464"/>
            <a:ext cx="4032251" cy="1587"/>
          </a:xfrm>
          <a:prstGeom prst="line">
            <a:avLst/>
          </a:prstGeom>
          <a:noFill/>
          <a:ln w="19050" cap="flat" cmpd="sng">
            <a:solidFill>
              <a:srgbClr val="96D0B8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547" y="2093495"/>
            <a:ext cx="4764505" cy="47645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1705" cy="52217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6892" y="1069975"/>
            <a:ext cx="5433600" cy="543600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20467" y="1069976"/>
            <a:ext cx="4133851" cy="41640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26892" y="1761894"/>
            <a:ext cx="5433600" cy="4204009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525000" y="1479665"/>
            <a:ext cx="1828800" cy="4646499"/>
          </a:xfrm>
        </p:spPr>
        <p:txBody>
          <a:bodyPr vert="eaVert" anchor="ctr" anchorCtr="0">
            <a:normAutofit/>
          </a:bodyPr>
          <a:lstStyle>
            <a:lvl1pPr algn="l">
              <a:defRPr sz="32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479665"/>
            <a:ext cx="8455428" cy="4646499"/>
          </a:xfrm>
        </p:spPr>
        <p:txBody>
          <a:bodyPr vert="eaVert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1800"/>
            </a:lvl3pPr>
            <a:lvl4pPr marL="1714500" indent="-342900">
              <a:buFont typeface="Arial" panose="020B0604020202020204" pitchFamily="34" charset="0"/>
              <a:buChar char="•"/>
              <a:defRPr sz="1800"/>
            </a:lvl4pPr>
            <a:lvl5pPr marL="2171700" indent="-34290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png"/><Relationship Id="rId1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" y="4079368"/>
            <a:ext cx="2815389" cy="281538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64316" y="1"/>
            <a:ext cx="2995862" cy="2995862"/>
          </a:xfrm>
          <a:prstGeom prst="rect">
            <a:avLst/>
          </a:prstGeom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6225" y="986169"/>
            <a:ext cx="9781309" cy="10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lvl="0"/>
            <a:r>
              <a:rPr lang="zh-CN" altLang="zh-CN" smtClean="0"/>
              <a:t>单击此处编辑母版标题样式</a:t>
            </a:r>
            <a:endParaRPr lang="zh-CN" altLang="zh-CN" smtClean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6225" y="2208040"/>
            <a:ext cx="9781309" cy="361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lvl="0"/>
            <a:r>
              <a:rPr lang="zh-CN" altLang="zh-CN" dirty="0" smtClean="0"/>
              <a:t>单击此处编辑母版文本样式</a:t>
            </a:r>
            <a:endParaRPr lang="zh-CN" altLang="zh-CN" dirty="0" smtClean="0"/>
          </a:p>
          <a:p>
            <a:pPr lvl="1"/>
            <a:r>
              <a:rPr lang="zh-CN" altLang="zh-CN" dirty="0" smtClean="0"/>
              <a:t>第二级</a:t>
            </a:r>
            <a:endParaRPr lang="zh-CN" altLang="zh-CN" dirty="0" smtClean="0"/>
          </a:p>
          <a:p>
            <a:pPr lvl="2"/>
            <a:r>
              <a:rPr lang="zh-CN" altLang="zh-CN" dirty="0" smtClean="0"/>
              <a:t>第三级</a:t>
            </a:r>
            <a:endParaRPr lang="zh-CN" altLang="zh-CN" dirty="0" smtClean="0"/>
          </a:p>
          <a:p>
            <a:pPr lvl="3"/>
            <a:r>
              <a:rPr lang="zh-CN" altLang="zh-CN" dirty="0" smtClean="0"/>
              <a:t>第四级</a:t>
            </a:r>
            <a:endParaRPr lang="zh-CN" altLang="zh-CN" dirty="0" smtClean="0"/>
          </a:p>
          <a:p>
            <a:pPr lvl="4"/>
            <a:r>
              <a:rPr lang="zh-CN" altLang="zh-CN" dirty="0" smtClean="0"/>
              <a:t>第五级</a:t>
            </a:r>
            <a:endParaRPr lang="zh-CN" altLang="zh-CN" dirty="0" smtClean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C5EE3-CD17-4807-8283-21E5276B8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A0DE7-C8BE-472A-9299-8C142B2E618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6D0B8"/>
          </a:solidFill>
          <a:latin typeface="Arial" panose="020B0604020202020204" pitchFamily="34" charset="0"/>
          <a:ea typeface="黑体" panose="02010609060101010101" charset="-122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黑体" panose="02010609060101010101" charset="-122"/>
          <a:cs typeface="+mn-cs"/>
          <a:sym typeface="Arial" panose="020B0604020202020204" pitchFamily="34" charset="0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黑体" panose="02010609060101010101" charset="-122"/>
          <a:cs typeface="+mn-cs"/>
          <a:sym typeface="Arial" panose="020B0604020202020204" pitchFamily="34" charset="0"/>
        </a:defRPr>
      </a:lvl2pPr>
      <a:lvl3pPr marL="12573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黑体" panose="02010609060101010101" charset="-122"/>
          <a:cs typeface="+mn-cs"/>
          <a:sym typeface="Arial" panose="020B0604020202020204" pitchFamily="34" charset="0"/>
        </a:defRPr>
      </a:lvl3pPr>
      <a:lvl4pPr marL="17145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黑体" panose="02010609060101010101" charset="-122"/>
          <a:cs typeface="+mn-cs"/>
          <a:sym typeface="Arial" panose="020B0604020202020204" pitchFamily="34" charset="0"/>
        </a:defRPr>
      </a:lvl4pPr>
      <a:lvl5pPr marL="21717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黑体" panose="02010609060101010101" charset="-122"/>
          <a:cs typeface="+mn-cs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.xml"/><Relationship Id="rId3" Type="http://schemas.openxmlformats.org/officeDocument/2006/relationships/image" Target="../media/image3.jpeg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16.xml"/><Relationship Id="rId3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.xml"/><Relationship Id="rId8" Type="http://schemas.openxmlformats.org/officeDocument/2006/relationships/tags" Target="../tags/tag17.xml"/><Relationship Id="rId7" Type="http://schemas.openxmlformats.org/officeDocument/2006/relationships/image" Target="../media/image31.jpeg"/><Relationship Id="rId6" Type="http://schemas.openxmlformats.org/officeDocument/2006/relationships/image" Target="../media/image24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0" Type="http://schemas.openxmlformats.org/officeDocument/2006/relationships/notesSlide" Target="../notesSlides/notesSlide10.xml"/><Relationship Id="rId1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0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0.xml"/><Relationship Id="rId2" Type="http://schemas.openxmlformats.org/officeDocument/2006/relationships/tags" Target="../tags/tag22.xml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0.xml"/><Relationship Id="rId3" Type="http://schemas.openxmlformats.org/officeDocument/2006/relationships/tags" Target="../tags/tag23.xml"/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0.xml"/><Relationship Id="rId2" Type="http://schemas.openxmlformats.org/officeDocument/2006/relationships/tags" Target="../tags/tag24.xml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0.xml"/><Relationship Id="rId3" Type="http://schemas.openxmlformats.org/officeDocument/2006/relationships/tags" Target="../tags/tag8.xml"/><Relationship Id="rId2" Type="http://schemas.openxmlformats.org/officeDocument/2006/relationships/image" Target="../media/image4.png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0.xml"/><Relationship Id="rId7" Type="http://schemas.openxmlformats.org/officeDocument/2006/relationships/tags" Target="../tags/tag9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0.xml"/><Relationship Id="rId2" Type="http://schemas.openxmlformats.org/officeDocument/2006/relationships/tags" Target="../tags/tag10.xml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0.xml"/><Relationship Id="rId5" Type="http://schemas.openxmlformats.org/officeDocument/2006/relationships/tags" Target="../tags/tag11.xml"/><Relationship Id="rId4" Type="http://schemas.openxmlformats.org/officeDocument/2006/relationships/image" Target="../media/image15.pn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0.xml"/><Relationship Id="rId5" Type="http://schemas.openxmlformats.org/officeDocument/2006/relationships/tags" Target="../tags/tag12.xml"/><Relationship Id="rId4" Type="http://schemas.openxmlformats.org/officeDocument/2006/relationships/image" Target="../media/image19.pn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10.xml"/><Relationship Id="rId7" Type="http://schemas.openxmlformats.org/officeDocument/2006/relationships/tags" Target="../tags/tag13.xml"/><Relationship Id="rId6" Type="http://schemas.openxmlformats.org/officeDocument/2006/relationships/image" Target="../media/image17.jpeg"/><Relationship Id="rId5" Type="http://schemas.openxmlformats.org/officeDocument/2006/relationships/image" Target="../media/image14.jpeg"/><Relationship Id="rId4" Type="http://schemas.openxmlformats.org/officeDocument/2006/relationships/image" Target="../media/image7.jpeg"/><Relationship Id="rId3" Type="http://schemas.openxmlformats.org/officeDocument/2006/relationships/image" Target="../media/image8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15.xml"/><Relationship Id="rId3" Type="http://schemas.openxmlformats.org/officeDocument/2006/relationships/image" Target="../media/image21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4041140" y="1889760"/>
            <a:ext cx="4229100" cy="2273300"/>
          </a:xfrm>
        </p:spPr>
        <p:txBody>
          <a:bodyPr>
            <a:noAutofit/>
          </a:bodyPr>
          <a:p>
            <a:pPr algn="l"/>
            <a:r>
              <a:rPr lang="zh-CN" altLang="zh-CN" sz="6000" b="1" smtClean="0">
                <a:latin typeface="+mj-lt"/>
                <a:ea typeface="+mj-ea"/>
              </a:rPr>
              <a:t>新目标汉语</a:t>
            </a:r>
            <a:br>
              <a:rPr lang="zh-CN" altLang="zh-CN" sz="6000" b="1" smtClean="0">
                <a:latin typeface="+mj-lt"/>
                <a:ea typeface="+mj-ea"/>
              </a:rPr>
            </a:br>
            <a:r>
              <a:rPr lang="zh-CN" altLang="zh-CN" sz="4400" b="1" smtClean="0">
                <a:latin typeface="宋体" panose="02010600030101010101" pitchFamily="2" charset="-122"/>
                <a:ea typeface="宋体" panose="02010600030101010101" pitchFamily="2" charset="-122"/>
              </a:rPr>
              <a:t>口语课本</a:t>
            </a:r>
            <a:endParaRPr lang="zh-CN" altLang="zh-CN" sz="4400" b="1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>
            <a:normAutofit/>
          </a:bodyPr>
          <a:p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</a:rPr>
              <a:t>New Target Chinese Spoken Language</a:t>
            </a:r>
            <a:endParaRPr lang="en-US" altLang="zh-CN" dirty="0">
              <a:solidFill>
                <a:schemeClr val="bg2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34325" y="670560"/>
            <a:ext cx="1393825" cy="31242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19900" b="1">
                <a:ln w="0" cmpd="sng">
                  <a:solidFill>
                    <a:schemeClr val="bg1"/>
                  </a:solidFill>
                  <a:prstDash val="solid"/>
                </a:ln>
                <a:blipFill>
                  <a:blip r:embed="rId3">
                    <a:alphaModFix amt="80000"/>
                  </a:blip>
                  <a:tile tx="69850" ty="0" sx="39000" sy="18000" flip="none" algn="b"/>
                </a:blipFill>
                <a:effectLst>
                  <a:glow rad="50800">
                    <a:srgbClr val="376C83">
                      <a:alpha val="23000"/>
                    </a:srgbClr>
                  </a:glow>
                  <a:innerShdw blurRad="63500" dist="25400" dir="5400000">
                    <a:prstClr val="black">
                      <a:alpha val="25000"/>
                    </a:prstClr>
                  </a:innerShdw>
                </a:effectLst>
              </a:rPr>
              <a:t>1</a:t>
            </a:r>
            <a:endParaRPr lang="en-US" altLang="zh-CN" sz="19900" b="1">
              <a:ln w="0" cmpd="sng">
                <a:solidFill>
                  <a:schemeClr val="bg1"/>
                </a:solidFill>
                <a:prstDash val="solid"/>
              </a:ln>
              <a:blipFill>
                <a:blip r:embed="rId3">
                  <a:alphaModFix amt="80000"/>
                </a:blip>
                <a:tile tx="69850" ty="0" sx="39000" sy="18000" flip="none" algn="b"/>
              </a:blipFill>
              <a:effectLst>
                <a:glow rad="50800">
                  <a:srgbClr val="376C83">
                    <a:alpha val="23000"/>
                  </a:srgbClr>
                </a:glow>
                <a:innerShdw blurRad="63500" dist="25400" dir="5400000">
                  <a:prstClr val="black">
                    <a:alpha val="25000"/>
                  </a:prstClr>
                </a:innerShdw>
              </a:effectLs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90040" y="4420870"/>
            <a:ext cx="2242185" cy="1371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/>
              <a:t>第四单元</a:t>
            </a:r>
            <a:endParaRPr lang="zh-CN" altLang="en-US" sz="3200"/>
          </a:p>
          <a:p>
            <a:pPr>
              <a:lnSpc>
                <a:spcPct val="150000"/>
              </a:lnSpc>
            </a:pPr>
            <a:r>
              <a:rPr lang="zh-CN" altLang="en-US" sz="2800"/>
              <a:t>谈论一个人</a:t>
            </a:r>
            <a:endParaRPr lang="zh-CN" altLang="en-US" sz="2800"/>
          </a:p>
        </p:txBody>
      </p: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10749915" y="1282065"/>
            <a:ext cx="1464945" cy="52514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</a:rPr>
              <a:t>文化小贴士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1" name="标题 2"/>
          <p:cNvSpPr txBox="1"/>
          <p:nvPr/>
        </p:nvSpPr>
        <p:spPr>
          <a:xfrm>
            <a:off x="428625" y="142875"/>
            <a:ext cx="8229600" cy="1143000"/>
          </a:xfrm>
          <a:prstGeom prst="rect">
            <a:avLst/>
          </a:prstGeom>
        </p:spPr>
        <p:txBody>
          <a:bodyPr anchor="ctr"/>
          <a:p>
            <a:pPr lvl="0" eaLnBrk="0" hangingPunct="0"/>
            <a:r>
              <a:rPr lang="zh-CN" altLang="en-US" sz="2800" dirty="0">
                <a:solidFill>
                  <a:srgbClr val="572314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_GB2312" pitchFamily="49" charset="-122"/>
                <a:ea typeface="楷体_GB2312" pitchFamily="49" charset="-122"/>
              </a:rPr>
              <a:t>图片看中国 </a:t>
            </a:r>
            <a:r>
              <a:rPr lang="en-US" altLang="zh-CN" sz="2400" dirty="0">
                <a:solidFill>
                  <a:srgbClr val="572314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  <a:ea typeface="楷体_GB2312" pitchFamily="49" charset="-122"/>
              </a:rPr>
              <a:t>Modern</a:t>
            </a:r>
            <a:r>
              <a:rPr lang="zh-CN" altLang="en-US" sz="2400" dirty="0">
                <a:solidFill>
                  <a:srgbClr val="572314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  <a:ea typeface="楷体_GB2312" pitchFamily="49" charset="-122"/>
              </a:rPr>
              <a:t> </a:t>
            </a:r>
            <a:r>
              <a:rPr lang="en-US" altLang="zh-CN" sz="2400" dirty="0">
                <a:solidFill>
                  <a:srgbClr val="572314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  <a:ea typeface="楷体_GB2312" pitchFamily="49" charset="-122"/>
              </a:rPr>
              <a:t>Chinese</a:t>
            </a:r>
            <a:r>
              <a:rPr lang="zh-CN" altLang="en-US" sz="2400" dirty="0">
                <a:solidFill>
                  <a:srgbClr val="572314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  <a:ea typeface="楷体_GB2312" pitchFamily="49" charset="-122"/>
              </a:rPr>
              <a:t> </a:t>
            </a:r>
            <a:r>
              <a:rPr lang="en-US" altLang="zh-CN" sz="2400" dirty="0">
                <a:solidFill>
                  <a:srgbClr val="572314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  <a:ea typeface="楷体_GB2312" pitchFamily="49" charset="-122"/>
              </a:rPr>
              <a:t>Album</a:t>
            </a:r>
            <a:endParaRPr lang="en-US" altLang="zh-CN" sz="2400" dirty="0">
              <a:solidFill>
                <a:srgbClr val="572314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charset="0"/>
              <a:ea typeface="楷体_GB2312" pitchFamily="49" charset="-122"/>
            </a:endParaRPr>
          </a:p>
        </p:txBody>
      </p:sp>
      <p:pic>
        <p:nvPicPr>
          <p:cNvPr id="40962" name="Picture 2" descr="孙悟空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0" y="1360488"/>
            <a:ext cx="3000375" cy="2282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1" name="Picture 1" descr="猪八戒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313" y="1357313"/>
            <a:ext cx="3048000" cy="22860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8" name="内容占位符 7"/>
          <p:cNvGraphicFramePr>
            <a:graphicFrameLocks noGrp="1"/>
          </p:cNvGraphicFramePr>
          <p:nvPr>
            <p:ph idx="1"/>
          </p:nvPr>
        </p:nvGraphicFramePr>
        <p:xfrm>
          <a:off x="1000125" y="3841750"/>
          <a:ext cx="7143750" cy="944563"/>
        </p:xfrm>
        <a:graphic>
          <a:graphicData uri="http://schemas.openxmlformats.org/drawingml/2006/table">
            <a:tbl>
              <a:tblPr/>
              <a:tblGrid>
                <a:gridCol w="3571900"/>
                <a:gridCol w="3571900"/>
              </a:tblGrid>
              <a:tr h="603885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latin typeface="Times New Roman" panose="02020603050405020304"/>
                          <a:ea typeface="宋体" panose="02010600030101010101" pitchFamily="2" charset="-122"/>
                        </a:rPr>
                        <a:t>孙悟空（美猴王）</a:t>
                      </a:r>
                      <a:endParaRPr lang="zh-CN" sz="1800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 err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Sūn</a:t>
                      </a:r>
                      <a:r>
                        <a:rPr lang="en-US" sz="1600" kern="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sz="1600" kern="0" dirty="0" err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Wùkōnɡ</a:t>
                      </a:r>
                      <a:r>
                        <a:rPr lang="zh-CN" sz="1600" kern="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</a:t>
                      </a:r>
                      <a:r>
                        <a:rPr lang="en-US" sz="1600" kern="0" dirty="0" err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Měihóuwánɡ</a:t>
                      </a:r>
                      <a:r>
                        <a:rPr lang="zh-CN" sz="1600" kern="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  <a:endParaRPr lang="zh-CN" sz="1600" kern="1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anose="02020603050405020304"/>
                          <a:ea typeface="宋体" panose="02010600030101010101" pitchFamily="2" charset="-122"/>
                        </a:rPr>
                        <a:t>the name of a character in Chinese mythology (Monkey King)</a:t>
                      </a:r>
                      <a:endParaRPr lang="zh-CN" sz="1400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latin typeface="Times New Roman" panose="02020603050405020304"/>
                          <a:ea typeface="宋体" panose="02010600030101010101" pitchFamily="2" charset="-122"/>
                        </a:rPr>
                        <a:t>      </a:t>
                      </a:r>
                      <a:r>
                        <a:rPr lang="zh-CN" sz="1800" kern="100" dirty="0" smtClean="0">
                          <a:latin typeface="Times New Roman" panose="02020603050405020304"/>
                          <a:ea typeface="宋体" panose="02010600030101010101" pitchFamily="2" charset="-122"/>
                        </a:rPr>
                        <a:t>猪八戒</a:t>
                      </a:r>
                      <a:endParaRPr lang="zh-CN" sz="1800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 smtClean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   </a:t>
                      </a:r>
                      <a:r>
                        <a:rPr lang="en-US" sz="1600" kern="0" dirty="0" err="1" smtClean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Zhū</a:t>
                      </a:r>
                      <a:r>
                        <a:rPr lang="en-US" sz="1600" kern="0" dirty="0" smtClean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sz="1600" kern="0" smtClean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Bājiè</a:t>
                      </a:r>
                      <a:endParaRPr lang="zh-CN" sz="1600" kern="1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latin typeface="Times New Roman" panose="02020603050405020304"/>
                          <a:ea typeface="宋体" panose="02010600030101010101" pitchFamily="2" charset="-122"/>
                        </a:rPr>
                        <a:t>     the</a:t>
                      </a:r>
                      <a:r>
                        <a:rPr lang="en-US" sz="1200" kern="100" dirty="0" smtClean="0">
                          <a:latin typeface="Times New Roman" panose="02020603050405020304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sz="1200" kern="100" dirty="0">
                          <a:latin typeface="Times New Roman" panose="02020603050405020304"/>
                          <a:ea typeface="宋体" panose="02010600030101010101" pitchFamily="2" charset="-122"/>
                        </a:rPr>
                        <a:t>name of a character in Chinese mythology </a:t>
                      </a:r>
                      <a:r>
                        <a:rPr lang="en-US" sz="1200" kern="100" dirty="0" smtClean="0">
                          <a:latin typeface="Times New Roman" panose="02020603050405020304"/>
                          <a:ea typeface="宋体" panose="02010600030101010101" pitchFamily="2" charset="-122"/>
                        </a:rPr>
                        <a:t>(Pig</a:t>
                      </a:r>
                      <a:r>
                        <a:rPr lang="en-US" sz="1200" kern="100" dirty="0">
                          <a:latin typeface="Times New Roman" panose="02020603050405020304"/>
                          <a:ea typeface="宋体" panose="02010600030101010101" pitchFamily="2" charset="-122"/>
                        </a:rPr>
                        <a:t>)</a:t>
                      </a:r>
                      <a:endParaRPr lang="zh-CN" sz="1050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4060190" y="5056505"/>
          <a:ext cx="4217670" cy="658495"/>
        </p:xfrm>
        <a:graphic>
          <a:graphicData uri="http://schemas.openxmlformats.org/drawingml/2006/table">
            <a:tbl>
              <a:tblPr/>
              <a:tblGrid>
                <a:gridCol w="4217670"/>
              </a:tblGrid>
              <a:tr h="658495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中国古典名著《西游记》</a:t>
                      </a:r>
                      <a:endParaRPr lang="zh-CN" sz="2000" kern="100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</a:rPr>
                        <a:t> well-known Chinese </a:t>
                      </a:r>
                      <a:r>
                        <a:rPr lang="en-US" sz="1600" kern="100" dirty="0" smtClean="0">
                          <a:latin typeface="Times New Roman" panose="02020603050405020304"/>
                          <a:ea typeface="宋体" panose="02010600030101010101" pitchFamily="2" charset="-122"/>
                        </a:rPr>
                        <a:t>classic </a:t>
                      </a:r>
                      <a:r>
                        <a:rPr lang="en-US" sz="1600" i="1" kern="100" dirty="0" smtClean="0">
                          <a:latin typeface="Times New Roman" panose="02020603050405020304"/>
                          <a:ea typeface="宋体" panose="02010600030101010101" pitchFamily="2" charset="-122"/>
                        </a:rPr>
                        <a:t>Journey to the West</a:t>
                      </a:r>
                      <a:endParaRPr lang="zh-CN" sz="1600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3115" y="2913380"/>
            <a:ext cx="3695065" cy="28016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10761980" y="1380490"/>
            <a:ext cx="1453515" cy="63436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</a:rPr>
              <a:t>复  习</a:t>
            </a:r>
            <a:endParaRPr kumimoji="0" lang="zh-CN" altLang="zh-CN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pic>
        <p:nvPicPr>
          <p:cNvPr id="1034" name="Picture 6" descr="吕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2065" y="483870"/>
            <a:ext cx="2262505" cy="32359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0" name="Picture 6" descr="http://hiphotos.baidu.com/flyyan/pic/item/d9ba3bd3005b00553bf3cf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125" y="484505"/>
            <a:ext cx="2157095" cy="3235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8" name="Picture 2" descr="http://www.chinadaily.com.cn/hqyl/images/attachement/jpg/site1/20090723/00221917eae80bd238a921.jpg"/>
          <p:cNvPicPr>
            <a:picLocks noChangeAspect="1"/>
          </p:cNvPicPr>
          <p:nvPr/>
        </p:nvPicPr>
        <p:blipFill>
          <a:blip r:embed="rId3"/>
          <a:srcRect t="20436"/>
          <a:stretch>
            <a:fillRect/>
          </a:stretch>
        </p:blipFill>
        <p:spPr>
          <a:xfrm>
            <a:off x="6902450" y="988695"/>
            <a:ext cx="2526665" cy="24904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5" name="Picture 7" descr="格利高里·派克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673" y="4256088"/>
            <a:ext cx="1831975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6" name="Picture 8" descr="爱因斯坦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4220" y="4256088"/>
            <a:ext cx="1660525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7" name="Picture 2" descr="孙悟空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683" y="4399280"/>
            <a:ext cx="2817812" cy="2143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9" name="Picture 4" descr="http://pic4.sdnews.com.cn/NewsImg/2008/3/26/U1343P28T3D1962074F326DT2008032613522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7225" y="3981450"/>
            <a:ext cx="1991360" cy="256095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8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9888220" y="8890"/>
            <a:ext cx="1221105" cy="54927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</a:rPr>
              <a:t>任务示范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214313" y="131763"/>
            <a:ext cx="7499350" cy="725488"/>
          </a:xfrm>
        </p:spPr>
        <p:txBody>
          <a:bodyPr anchor="ctr">
            <a:normAutofit fontScale="90000"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任务示范 </a:t>
            </a:r>
            <a:r>
              <a:rPr kumimoji="0" lang="en-US" altLang="zh-CN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j-ea"/>
                <a:cs typeface="Times New Roman" panose="02020603050405020304" charset="0"/>
              </a:rPr>
              <a:t>Task</a:t>
            </a:r>
            <a:r>
              <a:rPr kumimoji="0" lang="zh-CN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j-ea"/>
                <a:cs typeface="Times New Roman" panose="02020603050405020304" charset="0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j-ea"/>
                <a:cs typeface="Times New Roman" panose="02020603050405020304" charset="0"/>
              </a:rPr>
              <a:t>Demonstration</a:t>
            </a:r>
            <a:b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zh-CN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72314"/>
                </a:solidFill>
                <a:effectLst/>
                <a:uLnTx/>
                <a:uFillTx/>
                <a:latin typeface="Times New Roman" panose="02020603050405020304" charset="0"/>
                <a:ea typeface="+mj-ea"/>
                <a:cs typeface="Times New Roman" panose="02020603050405020304" charset="0"/>
              </a:rPr>
              <a:t>Dalong</a:t>
            </a:r>
            <a:r>
              <a:rPr kumimoji="0" lang="zh-CN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72314"/>
                </a:solidFill>
                <a:effectLst/>
                <a:uLnTx/>
                <a:uFillTx/>
                <a:latin typeface="Times New Roman" panose="02020603050405020304" charset="0"/>
                <a:ea typeface="+mj-ea"/>
                <a:cs typeface="Times New Roman" panose="0202060305040502030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2314"/>
                </a:solidFill>
                <a:effectLst/>
                <a:uLnTx/>
                <a:uFillTx/>
                <a:latin typeface="Times New Roman" panose="02020603050405020304" charset="0"/>
                <a:ea typeface="+mj-ea"/>
                <a:cs typeface="Times New Roman" panose="02020603050405020304" charset="0"/>
              </a:rPr>
              <a:t>is showing pictures of his friends and families to Zhang Li.</a:t>
            </a:r>
            <a:endParaRPr kumimoji="0" lang="zh-CN" altLang="en-US" sz="1800" b="0" i="0" u="none" strike="noStrike" kern="1200" cap="none" spc="0" normalizeH="0" baseline="0" noProof="0" dirty="0" err="1" smtClean="0">
              <a:ln>
                <a:noFill/>
              </a:ln>
              <a:solidFill>
                <a:srgbClr val="572314"/>
              </a:solidFill>
              <a:effectLst/>
              <a:uLnTx/>
              <a:uFillTx/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pic>
        <p:nvPicPr>
          <p:cNvPr id="17415" name="Picture 9" descr="D:\当前任务\新目标汉语定稿\图片\新建文件夹\9大龙小丽看照片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9845" y="4103688"/>
            <a:ext cx="3714750" cy="27860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4780280" y="1029335"/>
            <a:ext cx="6525895" cy="521208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张丽：哪个是你女朋友？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大龙：你猜。她头发很长。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张丽：是她吗？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大龙：不是。我女朋友眼睛很大。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张丽：她个子高吗？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大龙：她又高又瘦。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张丽：是她吧？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大龙：对。你觉得她怎么样？漂亮吧？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张丽：很漂亮，也很可爱。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大龙：哈哈，你猜错了！这是我姐姐，我没有女朋友。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214630" y="857885"/>
            <a:ext cx="6894195" cy="367284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70000"/>
              </a:lnSpc>
              <a:spcAft>
                <a:spcPts val="0"/>
              </a:spcAft>
            </a:pPr>
            <a:r>
              <a:rPr lang="zh-CN" altLang="en-US" sz="24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张丽：哪个是你女朋友？</a:t>
            </a:r>
            <a:endParaRPr lang="zh-CN" altLang="en-US" sz="2400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lnSpc>
                <a:spcPct val="70000"/>
              </a:lnSpc>
              <a:spcAft>
                <a:spcPts val="0"/>
              </a:spcAft>
              <a:buNone/>
            </a:pP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           nǐcāi   tātóufahěncháng </a:t>
            </a:r>
            <a:endParaRPr lang="zh-CN" alt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70000"/>
              </a:lnSpc>
              <a:spcAft>
                <a:spcPts val="0"/>
              </a:spcAft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大龙：你猜。她头发很长。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70000"/>
              </a:lnSpc>
              <a:spcAft>
                <a:spcPts val="0"/>
              </a:spcAft>
            </a:pPr>
            <a:r>
              <a:rPr lang="zh-CN" altLang="en-US" sz="24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张丽：是她吗？</a:t>
            </a:r>
            <a:endParaRPr lang="zh-CN" altLang="en-US" sz="2400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lnSpc>
                <a:spcPct val="70000"/>
              </a:lnSpc>
              <a:spcAft>
                <a:spcPts val="0"/>
              </a:spcAft>
              <a:buNone/>
            </a:pP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                             yǎnjinghěndà</a:t>
            </a:r>
            <a:endParaRPr lang="zh-CN" alt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70000"/>
              </a:lnSpc>
              <a:spcAft>
                <a:spcPts val="0"/>
              </a:spcAft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大龙：不是。我女朋友眼睛很大。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70000"/>
              </a:lnSpc>
              <a:spcAft>
                <a:spcPts val="0"/>
              </a:spcAft>
            </a:pPr>
            <a:r>
              <a:rPr lang="zh-CN" altLang="en-US" sz="24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张丽：她个子高吗？</a:t>
            </a:r>
            <a:endParaRPr lang="zh-CN" altLang="en-US" sz="2400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lnSpc>
                <a:spcPct val="70000"/>
              </a:lnSpc>
              <a:spcAft>
                <a:spcPts val="0"/>
              </a:spcAft>
              <a:buNone/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      yòugāoyòushòu</a:t>
            </a:r>
            <a:endParaRPr lang="zh-CN" alt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70000"/>
              </a:lnSpc>
              <a:spcAft>
                <a:spcPts val="0"/>
              </a:spcAft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大龙：她又高又瘦。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5274310" y="342265"/>
            <a:ext cx="6685915" cy="425069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张丽：是她吧？</a:t>
            </a:r>
            <a:endParaRPr lang="zh-CN" altLang="en-US" sz="2400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             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juéde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        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piàoliang</a:t>
            </a:r>
            <a:endParaRPr lang="zh-CN" altLang="en-US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大龙：对。你觉得她怎么样？漂亮吧？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4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        </a:t>
            </a:r>
            <a:r>
              <a:rPr lang="zh-CN" altLang="en-US" sz="20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kěài</a:t>
            </a:r>
            <a:endParaRPr lang="zh-CN" altLang="en-US" sz="2000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张丽：很漂亮，也很可爱。</a:t>
            </a:r>
            <a:endParaRPr lang="zh-CN" altLang="en-US" sz="2400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hāhā    nǐcāicuò</a:t>
            </a: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le</a:t>
            </a:r>
            <a:endParaRPr lang="en-US" altLang="zh-CN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大龙：哈哈，你猜错了！这是我姐姐，我没有女朋友。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10993755" y="1282065"/>
            <a:ext cx="1221105" cy="54419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</a:rPr>
              <a:t>综合活动</a:t>
            </a: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68675" y="1826260"/>
            <a:ext cx="5454650" cy="2740025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48360" y="474980"/>
            <a:ext cx="7499350" cy="1143000"/>
          </a:xfrm>
        </p:spPr>
        <p:txBody>
          <a:bodyPr anchor="ctr">
            <a:norm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猜猜：</a:t>
            </a: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+mj-cs"/>
              </a:rPr>
              <a:t>哪个人是孔子</a:t>
            </a: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（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Kǒnɡzǐ</a:t>
            </a: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）</a:t>
            </a: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+mj-cs"/>
              </a:rPr>
              <a:t>？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572314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楷体" panose="02010609060101010101" charset="-122"/>
              <a:ea typeface="楷体" panose="02010609060101010101" charset="-122"/>
              <a:cs typeface="+mj-cs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10993755" y="1282065"/>
            <a:ext cx="1221105" cy="58610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</a:rPr>
              <a:t>班级活动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graphicFrame>
        <p:nvGraphicFramePr>
          <p:cNvPr id="2" name="内容占位符 1"/>
          <p:cNvGraphicFramePr>
            <a:graphicFrameLocks noGrp="1"/>
          </p:cNvGraphicFramePr>
          <p:nvPr>
            <p:ph idx="1"/>
          </p:nvPr>
        </p:nvGraphicFramePr>
        <p:xfrm>
          <a:off x="-12065" y="1027113"/>
          <a:ext cx="6286500" cy="5857875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442115"/>
                <a:gridCol w="1460682"/>
                <a:gridCol w="1460682"/>
                <a:gridCol w="1380761"/>
                <a:gridCol w="1542303"/>
              </a:tblGrid>
              <a:tr h="472440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endParaRPr lang="zh-CN" sz="1050" kern="100" dirty="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zh-CN" sz="1800" kern="100" dirty="0" smtClean="0"/>
                        <a:t>姓名</a:t>
                      </a:r>
                      <a:r>
                        <a:rPr kumimoji="0" lang="en-US" altLang="zh-CN" sz="1800" kern="100" dirty="0" smtClean="0"/>
                        <a:t> </a:t>
                      </a:r>
                      <a:r>
                        <a:rPr lang="en-US" sz="1200" kern="100" dirty="0" smtClean="0"/>
                        <a:t>Name</a:t>
                      </a:r>
                      <a:endParaRPr lang="en-US" sz="1200" kern="100" dirty="0" smtClean="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zh-CN" sz="1800" kern="100" dirty="0" smtClean="0"/>
                        <a:t>特点</a:t>
                      </a:r>
                      <a:r>
                        <a:rPr kumimoji="0" lang="en-US" altLang="zh-CN" sz="1800" kern="100" dirty="0" smtClean="0"/>
                        <a:t> </a:t>
                      </a:r>
                      <a:r>
                        <a:rPr kumimoji="0" lang="en-US" sz="1200" kern="100" dirty="0" smtClean="0"/>
                        <a:t>features </a:t>
                      </a:r>
                      <a:r>
                        <a:rPr kumimoji="0" lang="en-US" sz="1200" kern="100" dirty="0"/>
                        <a:t>and characteristics</a:t>
                      </a:r>
                      <a:endParaRPr kumimoji="0" lang="en-US" sz="1200" kern="100" dirty="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</a:tr>
              <a:tr h="495914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/>
                        <a:t>1</a:t>
                      </a:r>
                      <a:endParaRPr lang="en-US" sz="1200" kern="10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endParaRPr lang="zh-CN" sz="1050" kern="100" dirty="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kern="100" dirty="0" smtClean="0"/>
                        <a:t>个子</a:t>
                      </a:r>
                      <a:r>
                        <a:rPr lang="en-US" altLang="zh-CN" sz="1800" kern="100" dirty="0" smtClean="0"/>
                        <a:t> </a:t>
                      </a:r>
                      <a:r>
                        <a:rPr lang="zh-CN" sz="1400" kern="0" dirty="0" smtClean="0"/>
                        <a:t>ɡè</a:t>
                      </a:r>
                      <a:r>
                        <a:rPr lang="zh-CN" sz="1400" kern="0" dirty="0"/>
                        <a:t>zi</a:t>
                      </a:r>
                      <a:endParaRPr lang="zh-CN" sz="1400" kern="0" dirty="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rowSpan="11"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zh-CN" sz="1800" kern="100" dirty="0"/>
                        <a:t>最</a:t>
                      </a:r>
                      <a:endParaRPr kumimoji="0" lang="zh-CN" sz="1800" kern="1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/>
                        <a:t>zuì</a:t>
                      </a:r>
                      <a:endParaRPr lang="zh-CN" sz="1200" kern="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/>
                        <a:t>most</a:t>
                      </a:r>
                      <a:endParaRPr lang="en-US" sz="1050" kern="100" dirty="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zh-CN" sz="1800" kern="100" dirty="0" smtClean="0"/>
                        <a:t>高</a:t>
                      </a:r>
                      <a:r>
                        <a:rPr kumimoji="0" lang="en-US" altLang="zh-CN" sz="1800" kern="100" dirty="0" smtClean="0"/>
                        <a:t> </a:t>
                      </a:r>
                      <a:r>
                        <a:rPr kumimoji="0" lang="zh-CN" sz="1400" kern="0" dirty="0" smtClean="0"/>
                        <a:t>ɡāo</a:t>
                      </a:r>
                      <a:endParaRPr kumimoji="0" lang="zh-CN" sz="1400" kern="0" dirty="0" smtClean="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472654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/>
                        <a:t>2</a:t>
                      </a:r>
                      <a:endParaRPr lang="en-US" sz="1200" kern="10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endParaRPr lang="zh-CN" sz="1050" kern="10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zh-CN" sz="1800" kern="100" dirty="0" smtClean="0"/>
                        <a:t>头发</a:t>
                      </a:r>
                      <a:r>
                        <a:rPr kumimoji="0" lang="en-US" altLang="zh-CN" sz="1800" kern="100" dirty="0" smtClean="0"/>
                        <a:t> </a:t>
                      </a:r>
                      <a:r>
                        <a:rPr kumimoji="0" lang="zh-CN" sz="1400" kern="0" dirty="0" smtClean="0"/>
                        <a:t>t</a:t>
                      </a:r>
                      <a:r>
                        <a:rPr kumimoji="0" lang="zh-CN" sz="1400" kern="0" dirty="0"/>
                        <a:t>óufɑ</a:t>
                      </a:r>
                      <a:endParaRPr kumimoji="0" lang="zh-CN" sz="1400" kern="0" dirty="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vMerge="1">
                  <a:tcPr/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zh-CN" sz="1800" kern="100" dirty="0" smtClean="0"/>
                        <a:t>长</a:t>
                      </a:r>
                      <a:r>
                        <a:rPr kumimoji="0" lang="en-US" altLang="zh-CN" sz="1800" kern="100" dirty="0" smtClean="0"/>
                        <a:t> </a:t>
                      </a:r>
                      <a:r>
                        <a:rPr kumimoji="0" lang="zh-CN" sz="1400" kern="0" dirty="0" smtClean="0"/>
                        <a:t>ch</a:t>
                      </a:r>
                      <a:r>
                        <a:rPr kumimoji="0" lang="zh-CN" sz="1400" kern="0" dirty="0"/>
                        <a:t>ánɡ</a:t>
                      </a:r>
                      <a:endParaRPr kumimoji="0" lang="zh-CN" sz="1400" kern="0" dirty="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495914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/>
                        <a:t>3</a:t>
                      </a:r>
                      <a:endParaRPr lang="en-US" sz="1200" kern="10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endParaRPr lang="zh-CN" sz="1050" kern="10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zh-CN" sz="1800" kern="100" dirty="0" smtClean="0"/>
                        <a:t>头发</a:t>
                      </a:r>
                      <a:r>
                        <a:rPr kumimoji="0" lang="en-US" altLang="zh-CN" sz="1800" kern="100" dirty="0" smtClean="0"/>
                        <a:t> </a:t>
                      </a:r>
                      <a:r>
                        <a:rPr kumimoji="0" lang="zh-CN" sz="1400" kern="0" dirty="0" smtClean="0"/>
                        <a:t>t</a:t>
                      </a:r>
                      <a:r>
                        <a:rPr kumimoji="0" lang="zh-CN" sz="1400" kern="0" dirty="0"/>
                        <a:t>óufɑ</a:t>
                      </a:r>
                      <a:endParaRPr kumimoji="0" lang="zh-CN" sz="1400" kern="0" dirty="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vMerge="1">
                  <a:tcPr/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zh-CN" sz="1800" kern="100" dirty="0" smtClean="0"/>
                        <a:t>短</a:t>
                      </a:r>
                      <a:r>
                        <a:rPr kumimoji="0" lang="en-US" altLang="zh-CN" sz="1800" kern="100" dirty="0" smtClean="0"/>
                        <a:t> </a:t>
                      </a:r>
                      <a:r>
                        <a:rPr kumimoji="0" lang="zh-CN" sz="1400" kern="0" dirty="0" smtClean="0"/>
                        <a:t>du</a:t>
                      </a:r>
                      <a:r>
                        <a:rPr kumimoji="0" lang="zh-CN" sz="1400" kern="0" dirty="0"/>
                        <a:t>ǎn</a:t>
                      </a:r>
                      <a:endParaRPr kumimoji="0" lang="zh-CN" sz="1400" kern="0" dirty="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472654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/>
                        <a:t>4</a:t>
                      </a:r>
                      <a:endParaRPr lang="en-US" sz="1200" kern="10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endParaRPr lang="zh-CN" sz="1050" kern="10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zh-CN" sz="1800" kern="100" dirty="0" smtClean="0"/>
                        <a:t>眼睛</a:t>
                      </a:r>
                      <a:r>
                        <a:rPr kumimoji="0" lang="en-US" altLang="zh-CN" sz="1800" kern="100" dirty="0" smtClean="0"/>
                        <a:t> </a:t>
                      </a:r>
                      <a:r>
                        <a:rPr kumimoji="0" lang="zh-CN" sz="1400" kern="0" dirty="0" smtClean="0"/>
                        <a:t>y</a:t>
                      </a:r>
                      <a:r>
                        <a:rPr kumimoji="0" lang="zh-CN" sz="1400" kern="0" dirty="0"/>
                        <a:t>ǎnjinɡ</a:t>
                      </a:r>
                      <a:endParaRPr kumimoji="0" lang="zh-CN" sz="1400" kern="0" dirty="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vMerge="1">
                  <a:tcPr/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zh-CN" sz="1800" kern="100" dirty="0" smtClean="0"/>
                        <a:t>大</a:t>
                      </a:r>
                      <a:r>
                        <a:rPr kumimoji="0" lang="en-US" altLang="zh-CN" sz="1800" kern="100" dirty="0" smtClean="0"/>
                        <a:t> </a:t>
                      </a:r>
                      <a:r>
                        <a:rPr kumimoji="0" lang="zh-CN" sz="1400" kern="0" dirty="0" smtClean="0"/>
                        <a:t>d</a:t>
                      </a:r>
                      <a:r>
                        <a:rPr kumimoji="0" lang="zh-CN" sz="1400" kern="0" dirty="0"/>
                        <a:t>à</a:t>
                      </a:r>
                      <a:endParaRPr kumimoji="0" lang="zh-CN" sz="1400" kern="0" dirty="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495914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/>
                        <a:t>5</a:t>
                      </a:r>
                      <a:endParaRPr lang="en-US" sz="1200" kern="10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endParaRPr lang="zh-CN" sz="1050" kern="10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/>
                        <a:t>/</a:t>
                      </a:r>
                      <a:endParaRPr lang="en-US" sz="1200" kern="10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vMerge="1">
                  <a:tcPr/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zh-CN" sz="1800" kern="100" dirty="0" smtClean="0"/>
                        <a:t>漂亮</a:t>
                      </a:r>
                      <a:r>
                        <a:rPr kumimoji="0" lang="en-US" altLang="zh-CN" sz="1800" kern="100" dirty="0" smtClean="0"/>
                        <a:t> </a:t>
                      </a:r>
                      <a:r>
                        <a:rPr kumimoji="0" lang="en-US" sz="1400" kern="0" dirty="0" smtClean="0"/>
                        <a:t>pi</a:t>
                      </a:r>
                      <a:r>
                        <a:rPr kumimoji="0" lang="zh-CN" sz="1400" kern="0" dirty="0"/>
                        <a:t>à</a:t>
                      </a:r>
                      <a:r>
                        <a:rPr kumimoji="0" lang="en-US" sz="1400" kern="0" dirty="0" err="1"/>
                        <a:t>oli</a:t>
                      </a:r>
                      <a:r>
                        <a:rPr kumimoji="0" lang="zh-CN" sz="1400" kern="0" dirty="0"/>
                        <a:t>ɑ</a:t>
                      </a:r>
                      <a:r>
                        <a:rPr kumimoji="0" lang="en-US" sz="1400" kern="0" dirty="0"/>
                        <a:t>n</a:t>
                      </a:r>
                      <a:r>
                        <a:rPr kumimoji="0" lang="zh-CN" sz="1400" kern="0" dirty="0"/>
                        <a:t>ɡ</a:t>
                      </a:r>
                      <a:endParaRPr kumimoji="0" lang="zh-CN" sz="1400" kern="0" dirty="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472654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/>
                        <a:t>6</a:t>
                      </a:r>
                      <a:endParaRPr lang="en-US" sz="1200" kern="10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endParaRPr lang="zh-CN" sz="1050" kern="10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/>
                        <a:t>/</a:t>
                      </a:r>
                      <a:endParaRPr lang="en-US" sz="1200" kern="10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vMerge="1">
                  <a:tcPr/>
                </a:tc>
                <a:tc>
                  <a:txBody>
                    <a:bodyPr/>
                    <a:p>
                      <a:pPr marL="0" algn="just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zh-CN" sz="1800" kern="100" dirty="0" smtClean="0"/>
                        <a:t>帅</a:t>
                      </a:r>
                      <a:r>
                        <a:rPr kumimoji="0" lang="en-US" altLang="zh-CN" sz="1800" kern="100" dirty="0" smtClean="0"/>
                        <a:t> </a:t>
                      </a:r>
                      <a:r>
                        <a:rPr kumimoji="0" lang="zh-CN" sz="1400" kern="0" dirty="0" smtClean="0"/>
                        <a:t>shu</a:t>
                      </a:r>
                      <a:r>
                        <a:rPr kumimoji="0" lang="zh-CN" sz="1400" kern="0" dirty="0"/>
                        <a:t>ài</a:t>
                      </a:r>
                      <a:endParaRPr kumimoji="0" lang="zh-CN" sz="1400" kern="0" dirty="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495914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/>
                        <a:t>7</a:t>
                      </a:r>
                      <a:endParaRPr lang="en-US" sz="1200" kern="10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endParaRPr lang="zh-CN" sz="1050" kern="10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/>
                        <a:t>/</a:t>
                      </a:r>
                      <a:endParaRPr lang="en-US" sz="1200" kern="10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vMerge="1">
                  <a:tcPr/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zh-CN" sz="1800" kern="100" dirty="0" smtClean="0"/>
                        <a:t>幽默</a:t>
                      </a:r>
                      <a:r>
                        <a:rPr kumimoji="0" lang="en-US" altLang="zh-CN" sz="1800" kern="100" dirty="0" smtClean="0"/>
                        <a:t> </a:t>
                      </a:r>
                      <a:r>
                        <a:rPr kumimoji="0" lang="zh-CN" sz="1400" kern="0" dirty="0" smtClean="0"/>
                        <a:t>y</a:t>
                      </a:r>
                      <a:r>
                        <a:rPr kumimoji="0" lang="zh-CN" sz="1400" kern="0" dirty="0"/>
                        <a:t>ōumò</a:t>
                      </a:r>
                      <a:endParaRPr kumimoji="0" lang="zh-CN" sz="1400" kern="0" dirty="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495914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/>
                        <a:t>8</a:t>
                      </a:r>
                      <a:endParaRPr lang="en-US" sz="1200" kern="10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endParaRPr lang="zh-CN" sz="1050" kern="10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/>
                        <a:t>/</a:t>
                      </a:r>
                      <a:endParaRPr lang="en-US" sz="1200" kern="10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vMerge="1">
                  <a:tcPr/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zh-CN" sz="1800" kern="100" dirty="0" smtClean="0"/>
                        <a:t>聪明</a:t>
                      </a:r>
                      <a:r>
                        <a:rPr kumimoji="0" lang="en-US" altLang="zh-CN" sz="1800" kern="100" dirty="0" smtClean="0"/>
                        <a:t> </a:t>
                      </a:r>
                      <a:r>
                        <a:rPr kumimoji="0" lang="zh-CN" sz="1400" kern="0" dirty="0" smtClean="0"/>
                        <a:t>c</a:t>
                      </a:r>
                      <a:r>
                        <a:rPr kumimoji="0" lang="zh-CN" sz="1400" kern="0" dirty="0"/>
                        <a:t>ōnɡminɡ</a:t>
                      </a:r>
                      <a:endParaRPr kumimoji="0" lang="zh-CN" sz="1400" kern="0" dirty="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495914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/>
                        <a:t>9</a:t>
                      </a:r>
                      <a:endParaRPr lang="en-US" sz="1200" kern="10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endParaRPr lang="zh-CN" sz="1050" kern="10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/>
                        <a:t>/</a:t>
                      </a:r>
                      <a:endParaRPr lang="en-US" sz="1200" kern="10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vMerge="1">
                  <a:tcPr/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zh-CN" sz="1800" kern="100" dirty="0" smtClean="0"/>
                        <a:t>可爱</a:t>
                      </a:r>
                      <a:r>
                        <a:rPr kumimoji="0" lang="en-US" altLang="zh-CN" sz="1800" kern="100" dirty="0" smtClean="0"/>
                        <a:t> </a:t>
                      </a:r>
                      <a:r>
                        <a:rPr kumimoji="0" lang="zh-CN" sz="1400" kern="0" dirty="0" smtClean="0"/>
                        <a:t>k</a:t>
                      </a:r>
                      <a:r>
                        <a:rPr kumimoji="0" lang="zh-CN" sz="1400" kern="0" dirty="0"/>
                        <a:t>ě’ài</a:t>
                      </a:r>
                      <a:endParaRPr kumimoji="0" lang="zh-CN" sz="1400" kern="0" dirty="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495914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/>
                        <a:t>10</a:t>
                      </a:r>
                      <a:endParaRPr lang="en-US" sz="1200" kern="10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endParaRPr lang="zh-CN" sz="1050" kern="10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/>
                        <a:t>/</a:t>
                      </a:r>
                      <a:endParaRPr lang="en-US" sz="1200" kern="10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vMerge="1">
                  <a:tcPr/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zh-CN" sz="1800" kern="100" dirty="0" smtClean="0"/>
                        <a:t>小</a:t>
                      </a:r>
                      <a:r>
                        <a:rPr kumimoji="0" lang="en-US" altLang="zh-CN" sz="1800" kern="100" dirty="0" smtClean="0"/>
                        <a:t> </a:t>
                      </a:r>
                      <a:r>
                        <a:rPr kumimoji="0" lang="zh-CN" sz="1400" kern="0" dirty="0" smtClean="0"/>
                        <a:t>xi</a:t>
                      </a:r>
                      <a:r>
                        <a:rPr kumimoji="0" lang="zh-CN" sz="1400" kern="0" dirty="0"/>
                        <a:t>ǎo</a:t>
                      </a:r>
                      <a:endParaRPr kumimoji="0" lang="zh-CN" sz="1400" kern="0" dirty="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495914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endParaRPr lang="zh-CN" sz="1050" kern="10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endParaRPr lang="zh-CN" sz="1050" kern="100" dirty="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/>
                        <a:t>……</a:t>
                      </a:r>
                      <a:endParaRPr lang="zh-CN" sz="1200" kern="10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vMerge="1">
                  <a:tcPr/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200" kern="100" dirty="0"/>
                        <a:t>……</a:t>
                      </a:r>
                      <a:endParaRPr lang="zh-CN" sz="1200" kern="100" dirty="0"/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图片 5" descr="课堂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01435" y="2396490"/>
            <a:ext cx="5504180" cy="3302000"/>
          </a:xfrm>
          <a:prstGeom prst="rect">
            <a:avLst/>
          </a:prstGeom>
        </p:spPr>
      </p:pic>
      <p:pic>
        <p:nvPicPr>
          <p:cNvPr id="12" name="图片 11" descr="课堂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990" y="2479675"/>
            <a:ext cx="5528310" cy="331724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title"/>
          </p:nvPr>
        </p:nvSpPr>
        <p:spPr>
          <a:xfrm>
            <a:off x="214313" y="109220"/>
            <a:ext cx="7499350" cy="796925"/>
          </a:xfrm>
        </p:spPr>
        <p:txBody>
          <a:bodyPr anchor="ctr">
            <a:norm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班级之最 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j-ea"/>
                <a:cs typeface="Times New Roman" panose="02020603050405020304" charset="0"/>
              </a:rPr>
              <a:t>Top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j-ea"/>
                <a:cs typeface="Times New Roman" panose="0202060305040502030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j-ea"/>
                <a:cs typeface="Times New Roman" panose="02020603050405020304" charset="0"/>
              </a:rPr>
              <a:t>of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j-ea"/>
                <a:cs typeface="Times New Roman" panose="0202060305040502030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j-ea"/>
                <a:cs typeface="Times New Roman" panose="02020603050405020304" charset="0"/>
              </a:rPr>
              <a:t>the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j-ea"/>
                <a:cs typeface="Times New Roman" panose="0202060305040502030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j-ea"/>
                <a:cs typeface="Times New Roman" panose="02020603050405020304" charset="0"/>
              </a:rPr>
              <a:t>class</a:t>
            </a:r>
            <a:endParaRPr kumimoji="0" lang="zh-CN" altLang="en-US" sz="4300" b="0" i="0" u="none" strike="noStrike" kern="1200" cap="none" spc="0" normalizeH="0" baseline="0" noProof="0" dirty="0">
              <a:ln>
                <a:noFill/>
              </a:ln>
              <a:solidFill>
                <a:srgbClr val="572314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10993755" y="1282065"/>
            <a:ext cx="1221105" cy="54419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</a:rPr>
              <a:t>综合活动</a:t>
            </a: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252220" y="988060"/>
            <a:ext cx="8196580" cy="1730375"/>
          </a:xfrm>
        </p:spPr>
        <p:txBody>
          <a:bodyPr anchor="ctr">
            <a:norm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猜猜他是谁</a:t>
            </a: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+mj-cs"/>
              </a:rPr>
              <a:t>？</a:t>
            </a:r>
            <a:b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+mj-cs"/>
              </a:rPr>
            </a:b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G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uess who he/she is according to the description of your friend.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+mj-cs"/>
              </a:rPr>
              <a:t> </a:t>
            </a:r>
            <a:endParaRPr kumimoji="0" lang="en-US" altLang="zh-CN" sz="3200" b="0" i="0" u="none" strike="noStrike" kern="1200" cap="none" spc="0" normalizeH="0" baseline="0" noProof="0" dirty="0" smtClean="0">
              <a:ln>
                <a:noFill/>
              </a:ln>
              <a:solidFill>
                <a:srgbClr val="572314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楷体" panose="02010609060101010101" charset="-122"/>
              <a:ea typeface="楷体" panose="02010609060101010101" charset="-122"/>
              <a:cs typeface="+mj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1960" y="3288665"/>
            <a:ext cx="2041525" cy="20415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838200" y="-20955"/>
            <a:ext cx="10515600" cy="103695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>
                <a:solidFill>
                  <a:schemeClr val="tx1"/>
                </a:solidFill>
              </a:rPr>
              <a:t>谈论一个人  </a:t>
            </a:r>
            <a:r>
              <a:rPr lang="en-US" altLang="zh-CN" sz="3600" dirty="0">
                <a:solidFill>
                  <a:schemeClr val="tx1"/>
                </a:solidFill>
              </a:rPr>
              <a:t>Talking about a Person</a:t>
            </a:r>
            <a:endParaRPr lang="en-US" altLang="zh-CN" sz="3600" dirty="0">
              <a:solidFill>
                <a:schemeClr val="tx1"/>
              </a:solidFill>
            </a:endParaRPr>
          </a:p>
        </p:txBody>
      </p:sp>
      <p:pic>
        <p:nvPicPr>
          <p:cNvPr id="10247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245" y="1024255"/>
            <a:ext cx="8368665" cy="540575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10005695" y="1087120"/>
            <a:ext cx="2234565" cy="60134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</a:rPr>
              <a:t>头 脑 风 暴</a:t>
            </a:r>
            <a:endParaRPr kumimoji="0" lang="zh-CN" altLang="zh-CN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902653" y="307975"/>
            <a:ext cx="6572250" cy="928688"/>
          </a:xfrm>
        </p:spPr>
        <p:txBody>
          <a:bodyPr anchor="ctr">
            <a:norm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他们怎么样？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What do they look like?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</p:txBody>
      </p:sp>
      <p:pic>
        <p:nvPicPr>
          <p:cNvPr id="2054" name="Picture 6" descr="肥肥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6850" y="2875280"/>
            <a:ext cx="1463675" cy="19196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Picture 5" descr="赫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195" y="1087120"/>
            <a:ext cx="1335405" cy="15601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8" name="Picture 10" descr="姚明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895" y="4879975"/>
            <a:ext cx="1309370" cy="19297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6" name="Picture 8" descr="美女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8005" y="2875280"/>
            <a:ext cx="1240790" cy="1856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2" name="Picture 4" descr="林忆莲2"/>
          <p:cNvPicPr>
            <a:picLocks noChangeAspect="1"/>
          </p:cNvPicPr>
          <p:nvPr/>
        </p:nvPicPr>
        <p:blipFill>
          <a:blip r:embed="rId5"/>
          <a:srcRect l="11363" t="8620" r="11216" b="10977"/>
          <a:stretch>
            <a:fillRect/>
          </a:stretch>
        </p:blipFill>
        <p:spPr>
          <a:xfrm>
            <a:off x="7816850" y="1087120"/>
            <a:ext cx="1252855" cy="15601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内容占位符 12"/>
          <p:cNvSpPr>
            <a:spLocks noGrp="1"/>
          </p:cNvSpPr>
          <p:nvPr>
            <p:ph idx="1"/>
          </p:nvPr>
        </p:nvSpPr>
        <p:spPr>
          <a:xfrm>
            <a:off x="720408" y="1225233"/>
            <a:ext cx="5065712" cy="5053012"/>
          </a:xfrm>
        </p:spPr>
        <p:txBody>
          <a:bodyPr vert="horz" wrap="square" lIns="91440" tIns="45720" rIns="91440" bIns="45720" anchor="t">
            <a:normAutofit lnSpcReduction="10000"/>
          </a:bodyPr>
          <a:p>
            <a:pPr marL="595630" indent="-514350" eaLnBrk="1" hangingPunct="1">
              <a:buFont typeface="Gill Sans MT" pitchFamily="34" charset="0"/>
              <a:buAutoNum type="arabicPeriod"/>
            </a:pPr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漂亮 </a:t>
            </a:r>
            <a:r>
              <a:rPr lang="en-US" altLang="zh-CN" sz="1900" dirty="0">
                <a:latin typeface="宋体" panose="02010600030101010101" pitchFamily="2" charset="-122"/>
                <a:ea typeface="宋体" panose="02010600030101010101" pitchFamily="2" charset="-122"/>
              </a:rPr>
              <a:t>piàoliɑnɡ  </a:t>
            </a:r>
            <a:endParaRPr lang="en-US" altLang="zh-CN" sz="19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95630" indent="-514350" eaLnBrk="1" hangingPunct="1">
              <a:buFont typeface="Gill Sans MT" pitchFamily="34" charset="0"/>
              <a:buAutoNum type="arabicPeriod"/>
            </a:pPr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帅 </a:t>
            </a:r>
            <a:r>
              <a:rPr lang="en-US" altLang="zh-CN" sz="1900" dirty="0">
                <a:latin typeface="宋体" panose="02010600030101010101" pitchFamily="2" charset="-122"/>
                <a:ea typeface="宋体" panose="02010600030101010101" pitchFamily="2" charset="-122"/>
              </a:rPr>
              <a:t>shuài</a:t>
            </a:r>
            <a:endParaRPr lang="en-US" altLang="zh-CN" sz="19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95630" indent="-514350" eaLnBrk="1" hangingPunct="1">
              <a:buFont typeface="Gill Sans MT" pitchFamily="34" charset="0"/>
              <a:buAutoNum type="arabicPeriod"/>
            </a:pPr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胖 </a:t>
            </a:r>
            <a:r>
              <a:rPr lang="en-US" altLang="zh-CN" sz="1900" dirty="0">
                <a:latin typeface="宋体" panose="02010600030101010101" pitchFamily="2" charset="-122"/>
                <a:ea typeface="宋体" panose="02010600030101010101" pitchFamily="2" charset="-122"/>
              </a:rPr>
              <a:t>pànɡ </a:t>
            </a:r>
            <a:r>
              <a:rPr lang="en-US" altLang="zh-CN" sz="1900" dirty="0">
                <a:latin typeface="Times New Roman" panose="02020603050405020304" charset="0"/>
                <a:ea typeface="宋体" panose="02010600030101010101" pitchFamily="2" charset="-122"/>
              </a:rPr>
              <a:t>(fat)</a:t>
            </a:r>
            <a:endParaRPr lang="en-US" altLang="zh-CN" sz="1900" dirty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595630" indent="-514350" eaLnBrk="1" hangingPunct="1">
              <a:buFont typeface="Gill Sans MT" pitchFamily="34" charset="0"/>
              <a:buChar char=""/>
            </a:pPr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瘦 </a:t>
            </a:r>
            <a:r>
              <a:rPr lang="en-US" altLang="zh-CN" sz="1900" dirty="0">
                <a:latin typeface="宋体" panose="02010600030101010101" pitchFamily="2" charset="-122"/>
                <a:ea typeface="宋体" panose="02010600030101010101" pitchFamily="2" charset="-122"/>
              </a:rPr>
              <a:t>shòu </a:t>
            </a:r>
            <a:r>
              <a:rPr lang="en-US" altLang="zh-CN" sz="1900" dirty="0">
                <a:latin typeface="Times New Roman" panose="02020603050405020304" charset="0"/>
                <a:ea typeface="宋体" panose="02010600030101010101" pitchFamily="2" charset="-122"/>
              </a:rPr>
              <a:t>(slim)</a:t>
            </a:r>
            <a:endParaRPr lang="en-US" altLang="zh-CN" sz="1900" dirty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595630" indent="-514350" eaLnBrk="1" hangingPunct="1">
              <a:buFont typeface="Gill Sans MT" pitchFamily="34" charset="0"/>
              <a:buAutoNum type="arabicPeriod"/>
            </a:pPr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个子高 </a:t>
            </a:r>
            <a:r>
              <a:rPr lang="en-US" altLang="zh-CN" sz="1900" dirty="0">
                <a:latin typeface="宋体" panose="02010600030101010101" pitchFamily="2" charset="-122"/>
                <a:ea typeface="宋体" panose="02010600030101010101" pitchFamily="2" charset="-122"/>
              </a:rPr>
              <a:t>ɡèzi ɡāo </a:t>
            </a:r>
            <a:r>
              <a:rPr lang="en-US" altLang="zh-CN" sz="1900" dirty="0">
                <a:latin typeface="Times New Roman" panose="02020603050405020304" charset="0"/>
                <a:ea typeface="宋体" panose="02010600030101010101" pitchFamily="2" charset="-122"/>
              </a:rPr>
              <a:t>(tall</a:t>
            </a:r>
            <a:r>
              <a:rPr lang="en-US" altLang="zh-CN" sz="1700" dirty="0">
                <a:latin typeface="Times New Roman" panose="02020603050405020304" charset="0"/>
                <a:ea typeface="幼圆" panose="02010509060101010101" pitchFamily="49" charset="-122"/>
              </a:rPr>
              <a:t>)</a:t>
            </a:r>
            <a:endParaRPr lang="en-US" altLang="zh-CN" sz="1700" dirty="0">
              <a:latin typeface="Times New Roman" panose="02020603050405020304" charset="0"/>
              <a:ea typeface="幼圆" panose="02010509060101010101" pitchFamily="49" charset="-122"/>
            </a:endParaRPr>
          </a:p>
          <a:p>
            <a:pPr marL="595630" indent="-514350" eaLnBrk="1" hangingPunct="1">
              <a:buFont typeface="Gill Sans MT" pitchFamily="34" charset="0"/>
              <a:buAutoNum type="arabicPeriod"/>
            </a:pPr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个子矮 </a:t>
            </a:r>
            <a:r>
              <a:rPr lang="en-US" altLang="zh-CN" sz="1900" dirty="0">
                <a:latin typeface="宋体" panose="02010600030101010101" pitchFamily="2" charset="-122"/>
                <a:ea typeface="宋体" panose="02010600030101010101" pitchFamily="2" charset="-122"/>
              </a:rPr>
              <a:t>ɡèzi</a:t>
            </a:r>
            <a:r>
              <a:rPr lang="en-US" altLang="zh-CN" sz="1900" dirty="0">
                <a:latin typeface="Times New Roman" panose="02020603050405020304" charset="0"/>
                <a:ea typeface="宋体" panose="02010600030101010101" pitchFamily="2" charset="-122"/>
              </a:rPr>
              <a:t>’</a:t>
            </a:r>
            <a:r>
              <a:rPr lang="en-US" altLang="zh-CN" sz="1900" dirty="0">
                <a:latin typeface="宋体" panose="02010600030101010101" pitchFamily="2" charset="-122"/>
                <a:ea typeface="宋体" panose="02010600030101010101" pitchFamily="2" charset="-122"/>
              </a:rPr>
              <a:t>ǎi </a:t>
            </a:r>
            <a:r>
              <a:rPr lang="en-US" altLang="zh-CN" sz="1900" dirty="0">
                <a:latin typeface="Times New Roman" panose="02020603050405020304" charset="0"/>
                <a:ea typeface="宋体" panose="02010600030101010101" pitchFamily="2" charset="-122"/>
              </a:rPr>
              <a:t>(short)</a:t>
            </a:r>
            <a:endParaRPr lang="en-US" altLang="zh-CN" sz="1900" dirty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595630" indent="-514350" eaLnBrk="1" hangingPunct="1">
              <a:buFont typeface="Gill Sans MT" pitchFamily="34" charset="0"/>
              <a:buAutoNum type="arabicPeriod"/>
            </a:pPr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头发长 </a:t>
            </a:r>
            <a:r>
              <a:rPr lang="en-US" altLang="zh-CN" sz="1900" dirty="0">
                <a:latin typeface="宋体" panose="02010600030101010101" pitchFamily="2" charset="-122"/>
                <a:ea typeface="宋体" panose="02010600030101010101" pitchFamily="2" charset="-122"/>
              </a:rPr>
              <a:t>tóufɑ chánɡ </a:t>
            </a:r>
            <a:r>
              <a:rPr lang="en-US" altLang="zh-CN" sz="1900" dirty="0">
                <a:latin typeface="Times New Roman" panose="02020603050405020304" charset="0"/>
                <a:ea typeface="宋体" panose="02010600030101010101" pitchFamily="2" charset="-122"/>
              </a:rPr>
              <a:t>(long hair)</a:t>
            </a:r>
            <a:endParaRPr lang="en-US" altLang="zh-CN" sz="1900" dirty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595630" indent="-514350" eaLnBrk="1" hangingPunct="1">
              <a:buFont typeface="Gill Sans MT" pitchFamily="34" charset="0"/>
              <a:buChar char=""/>
            </a:pPr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头发短 </a:t>
            </a:r>
            <a:r>
              <a:rPr lang="en-US" altLang="zh-CN" sz="1900" dirty="0">
                <a:latin typeface="宋体" panose="02010600030101010101" pitchFamily="2" charset="-122"/>
                <a:ea typeface="宋体" panose="02010600030101010101" pitchFamily="2" charset="-122"/>
              </a:rPr>
              <a:t>tóufɑ duǎn </a:t>
            </a:r>
            <a:r>
              <a:rPr lang="en-US" altLang="zh-CN" sz="1900" dirty="0">
                <a:latin typeface="Times New Roman" panose="02020603050405020304" charset="0"/>
                <a:ea typeface="宋体" panose="02010600030101010101" pitchFamily="2" charset="-122"/>
              </a:rPr>
              <a:t>(short hair)</a:t>
            </a:r>
            <a:endParaRPr lang="en-US" altLang="zh-CN" sz="1900" dirty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595630" indent="-514350" eaLnBrk="1" hangingPunct="1">
              <a:buFont typeface="Gill Sans MT" pitchFamily="34" charset="0"/>
              <a:buChar char=""/>
            </a:pPr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眼睛大 </a:t>
            </a:r>
            <a:r>
              <a:rPr lang="en-US" altLang="zh-CN" sz="1900" dirty="0">
                <a:latin typeface="宋体" panose="02010600030101010101" pitchFamily="2" charset="-122"/>
                <a:ea typeface="宋体" panose="02010600030101010101" pitchFamily="2" charset="-122"/>
              </a:rPr>
              <a:t>yǎnjinɡ dà </a:t>
            </a:r>
            <a:r>
              <a:rPr lang="en-US" altLang="zh-CN" sz="1900" dirty="0">
                <a:latin typeface="Times New Roman" panose="02020603050405020304" charset="0"/>
                <a:ea typeface="宋体" panose="02010600030101010101" pitchFamily="2" charset="-122"/>
              </a:rPr>
              <a:t>(big eyes)</a:t>
            </a:r>
            <a:endParaRPr lang="en-US" altLang="zh-CN" sz="1900" dirty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595630" indent="-514350" eaLnBrk="1" hangingPunct="1">
              <a:buFont typeface="Gill Sans MT" pitchFamily="34" charset="0"/>
              <a:buChar char=""/>
            </a:pPr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眼睛小 </a:t>
            </a:r>
            <a:r>
              <a:rPr lang="en-US" altLang="zh-CN" sz="1900" dirty="0">
                <a:latin typeface="宋体" panose="02010600030101010101" pitchFamily="2" charset="-122"/>
                <a:ea typeface="宋体" panose="02010600030101010101" pitchFamily="2" charset="-122"/>
              </a:rPr>
              <a:t>yǎnjinɡ xiǎo </a:t>
            </a:r>
            <a:r>
              <a:rPr lang="en-US" altLang="zh-CN" sz="1900" dirty="0">
                <a:latin typeface="Times New Roman" panose="02020603050405020304" charset="0"/>
                <a:ea typeface="宋体" panose="02010600030101010101" pitchFamily="2" charset="-122"/>
              </a:rPr>
              <a:t>(small eyes)</a:t>
            </a:r>
            <a:endParaRPr lang="en-US" altLang="zh-CN" sz="1900" dirty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595630" indent="-514350" eaLnBrk="1" hangingPunct="1">
              <a:buFont typeface="Gill Sans MT" pitchFamily="34" charset="0"/>
              <a:buAutoNum type="arabicPeriod"/>
            </a:pP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055" name="Picture 7" descr="贝克汉姆5"/>
          <p:cNvPicPr>
            <a:picLocks noChangeAspect="1"/>
          </p:cNvPicPr>
          <p:nvPr/>
        </p:nvPicPr>
        <p:blipFill>
          <a:blip r:embed="rId6"/>
          <a:srcRect b="15519"/>
          <a:stretch>
            <a:fillRect/>
          </a:stretch>
        </p:blipFill>
        <p:spPr>
          <a:xfrm>
            <a:off x="6132195" y="2875280"/>
            <a:ext cx="1336040" cy="191960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15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23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36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50" end="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70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90" end="1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118" end="1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146" end="17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172" end="20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10761345" y="1355725"/>
            <a:ext cx="1453515" cy="56832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</a:rPr>
              <a:t>生词总动员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pic>
        <p:nvPicPr>
          <p:cNvPr id="25602" name="Picture 2" descr="L4-14"/>
          <p:cNvPicPr>
            <a:picLocks noChangeAspect="1"/>
          </p:cNvPicPr>
          <p:nvPr/>
        </p:nvPicPr>
        <p:blipFill>
          <a:blip r:embed="rId1"/>
          <a:srcRect l="3377" t="9027" r="36971"/>
          <a:stretch>
            <a:fillRect/>
          </a:stretch>
        </p:blipFill>
        <p:spPr>
          <a:xfrm>
            <a:off x="3072130" y="401320"/>
            <a:ext cx="4684395" cy="5472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圆角矩形 18"/>
          <p:cNvSpPr/>
          <p:nvPr/>
        </p:nvSpPr>
        <p:spPr>
          <a:xfrm>
            <a:off x="2592070" y="334010"/>
            <a:ext cx="1371600" cy="6699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鼻子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bízi</a:t>
            </a:r>
            <a:endParaRPr kumimoji="0" lang="en-US" altLang="zh-CN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8086725" y="1003935"/>
            <a:ext cx="1372235" cy="631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头发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tóufɑ</a:t>
            </a:r>
            <a:endParaRPr kumimoji="0" lang="en-US" altLang="zh-CN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8087360" y="1924685"/>
            <a:ext cx="1372235" cy="6426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眼睛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yǎnjinɡ</a:t>
            </a:r>
            <a:endParaRPr kumimoji="0" lang="en-US" altLang="zh-CN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8086725" y="2797175"/>
            <a:ext cx="1372235" cy="6813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耳朵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ěrduo</a:t>
            </a:r>
            <a:endParaRPr kumimoji="0" lang="en-US" altLang="zh-CN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8087360" y="3750945"/>
            <a:ext cx="1372235" cy="6324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嘴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zuǐ</a:t>
            </a:r>
            <a:endParaRPr kumimoji="0" lang="en-US" altLang="zh-CN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8087360" y="4676140"/>
            <a:ext cx="1371600" cy="6813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手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shǒu</a:t>
            </a:r>
            <a:endParaRPr kumimoji="0" lang="en-US" altLang="zh-CN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2442845" y="3059430"/>
            <a:ext cx="1177290" cy="6915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个子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ɡèzi</a:t>
            </a:r>
            <a:endParaRPr kumimoji="0" lang="en-US" altLang="zh-CN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4761230" y="6043930"/>
            <a:ext cx="1096010" cy="6083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身材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shēncái</a:t>
            </a:r>
            <a:endParaRPr kumimoji="0" lang="en-US" altLang="zh-CN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4" name="直接箭头连接符 13"/>
          <p:cNvCxnSpPr>
            <a:endCxn id="19" idx="3"/>
          </p:cNvCxnSpPr>
          <p:nvPr/>
        </p:nvCxnSpPr>
        <p:spPr>
          <a:xfrm flipH="1" flipV="1">
            <a:off x="3963670" y="669290"/>
            <a:ext cx="1433830" cy="128397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>
            <a:endCxn id="17" idx="1"/>
          </p:cNvCxnSpPr>
          <p:nvPr/>
        </p:nvCxnSpPr>
        <p:spPr>
          <a:xfrm flipV="1">
            <a:off x="5621655" y="1320165"/>
            <a:ext cx="2465070" cy="2730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>
            <a:endCxn id="20" idx="1"/>
          </p:cNvCxnSpPr>
          <p:nvPr/>
        </p:nvCxnSpPr>
        <p:spPr>
          <a:xfrm>
            <a:off x="5617845" y="1806575"/>
            <a:ext cx="2469515" cy="43942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5702300" y="1953260"/>
            <a:ext cx="2400300" cy="106489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endCxn id="23" idx="1"/>
          </p:cNvCxnSpPr>
          <p:nvPr/>
        </p:nvCxnSpPr>
        <p:spPr>
          <a:xfrm>
            <a:off x="5702300" y="3478530"/>
            <a:ext cx="2385060" cy="153860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>
            <a:endCxn id="22" idx="1"/>
          </p:cNvCxnSpPr>
          <p:nvPr/>
        </p:nvCxnSpPr>
        <p:spPr>
          <a:xfrm>
            <a:off x="5397500" y="2100580"/>
            <a:ext cx="2689860" cy="196659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左大括号 23"/>
          <p:cNvSpPr/>
          <p:nvPr/>
        </p:nvSpPr>
        <p:spPr>
          <a:xfrm>
            <a:off x="4005898" y="1373505"/>
            <a:ext cx="617538" cy="4500563"/>
          </a:xfrm>
          <a:prstGeom prst="leftBrace">
            <a:avLst>
              <a:gd name="adj1" fmla="val 8333"/>
              <a:gd name="adj2" fmla="val 4628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下弧形箭头 17"/>
          <p:cNvSpPr/>
          <p:nvPr/>
        </p:nvSpPr>
        <p:spPr>
          <a:xfrm>
            <a:off x="4914265" y="5874385"/>
            <a:ext cx="1000125" cy="142875"/>
          </a:xfrm>
          <a:prstGeom prst="curvedUp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17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5" grpId="0" bldLvl="0" animBg="1"/>
      <p:bldP spid="26" grpId="0" bldLvl="0" animBg="1"/>
      <p:bldP spid="24" grpId="0" bldLvl="0" animBg="1"/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10651490" y="1355725"/>
            <a:ext cx="1563370" cy="61087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</a:rPr>
              <a:t>班 级 活 动</a:t>
            </a:r>
            <a:endParaRPr kumimoji="0" lang="zh-CN" altLang="zh-CN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1064260" y="216535"/>
            <a:ext cx="7718425" cy="1213485"/>
          </a:xfrm>
        </p:spPr>
        <p:txBody>
          <a:bodyPr anchor="ctr">
            <a:norm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请描述一下儿，让你的同学猜猜是谁。</a:t>
            </a:r>
            <a:b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</a:b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What does he(she) look like?</a:t>
            </a: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16388" name="Picture 4" descr="1077644257"/>
          <p:cNvPicPr>
            <a:picLocks noChangeAspect="1"/>
          </p:cNvPicPr>
          <p:nvPr/>
        </p:nvPicPr>
        <p:blipFill>
          <a:blip r:embed="rId1"/>
          <a:srcRect b="2974"/>
          <a:stretch>
            <a:fillRect/>
          </a:stretch>
        </p:blipFill>
        <p:spPr>
          <a:xfrm>
            <a:off x="1143000" y="1430020"/>
            <a:ext cx="1643380" cy="20713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7" name="Picture 3" descr="成龙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45" y="1390015"/>
            <a:ext cx="1571625" cy="2087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5" name="Picture 1" descr="憨豆先生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935" y="1387475"/>
            <a:ext cx="1496060" cy="208978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5" name="表格 14"/>
          <p:cNvGraphicFramePr>
            <a:graphicFrameLocks noGrp="1"/>
          </p:cNvGraphicFramePr>
          <p:nvPr/>
        </p:nvGraphicFramePr>
        <p:xfrm>
          <a:off x="2621915" y="3908425"/>
          <a:ext cx="5822950" cy="231584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404620"/>
                <a:gridCol w="2132330"/>
                <a:gridCol w="2286000"/>
              </a:tblGrid>
              <a:tr h="494377"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endParaRPr lang="en-US" sz="1800" kern="100" dirty="0"/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zh-CN" sz="1800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漂亮</a:t>
                      </a:r>
                      <a:r>
                        <a:rPr lang="en-US" altLang="zh-CN" sz="1800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</a:t>
                      </a:r>
                      <a:r>
                        <a:rPr kumimoji="0" lang="en-US" altLang="en-US" sz="1600" kern="1200" dirty="0" smtClean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pi</a:t>
                      </a:r>
                      <a:r>
                        <a:rPr kumimoji="0" lang="zh-CN" altLang="en-US" sz="1600" kern="1200" dirty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à</a:t>
                      </a:r>
                      <a:r>
                        <a:rPr kumimoji="0" lang="en-US" altLang="en-US" sz="1600" kern="1200" dirty="0" err="1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oli</a:t>
                      </a:r>
                      <a:r>
                        <a:rPr kumimoji="0" lang="zh-CN" altLang="en-US" sz="1600" kern="1200" dirty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ɑ</a:t>
                      </a:r>
                      <a:r>
                        <a:rPr kumimoji="0" lang="en-US" altLang="en-US" sz="1600" kern="1200" dirty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n</a:t>
                      </a:r>
                      <a:r>
                        <a:rPr kumimoji="0" lang="zh-CN" altLang="en-US" sz="1600" kern="1200" dirty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ɡ        </a:t>
                      </a:r>
                      <a:r>
                        <a:rPr lang="zh-CN" sz="1800" kern="1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□</a:t>
                      </a:r>
                      <a:endParaRPr lang="zh-CN" sz="1800" kern="100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kumimoji="0" lang="zh-CN" sz="1800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帅</a:t>
                      </a:r>
                      <a:r>
                        <a:rPr kumimoji="0" lang="en-US" altLang="zh-CN" sz="1800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 </a:t>
                      </a:r>
                      <a:r>
                        <a:rPr kumimoji="0" lang="en-US" altLang="en-US" sz="1600" kern="1200" dirty="0" err="1" smtClean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shu</a:t>
                      </a:r>
                      <a:r>
                        <a:rPr kumimoji="0" lang="zh-CN" altLang="en-US" sz="1600" kern="1200" dirty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à</a:t>
                      </a:r>
                      <a:r>
                        <a:rPr kumimoji="0" lang="en-US" altLang="en-US" sz="1600" kern="1200" dirty="0" err="1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i</a:t>
                      </a:r>
                      <a:r>
                        <a:rPr kumimoji="0" lang="en-US" altLang="en-US" sz="1600" kern="1200" dirty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</a:t>
                      </a:r>
                      <a:r>
                        <a:rPr kumimoji="0" lang="en-US" altLang="en-US" sz="1600" kern="1200" dirty="0" smtClean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             </a:t>
                      </a:r>
                      <a:r>
                        <a:rPr lang="zh-CN" sz="1800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□</a:t>
                      </a:r>
                      <a:endParaRPr lang="zh-CN" sz="1800" kern="100" dirty="0" smtClean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495990"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endParaRPr lang="en-US" sz="1800" kern="100"/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kumimoji="0" lang="zh-CN" sz="1800" kern="1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胖</a:t>
                      </a:r>
                      <a:r>
                        <a:rPr kumimoji="0" lang="en-US" sz="1600" kern="1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</a:t>
                      </a:r>
                      <a:r>
                        <a:rPr kumimoji="0" lang="en-US" sz="1600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</a:t>
                      </a:r>
                      <a:r>
                        <a:rPr kumimoji="0" lang="en-US" altLang="en-US" sz="1600" kern="1200" dirty="0" smtClean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p</a:t>
                      </a:r>
                      <a:r>
                        <a:rPr kumimoji="0" lang="zh-CN" altLang="en-US" sz="1600" kern="1200" dirty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à</a:t>
                      </a:r>
                      <a:r>
                        <a:rPr kumimoji="0" lang="en-US" altLang="en-US" sz="1600" kern="1200" dirty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n</a:t>
                      </a:r>
                      <a:r>
                        <a:rPr kumimoji="0" lang="zh-CN" altLang="en-US" sz="1600" kern="1200" dirty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ɡ</a:t>
                      </a:r>
                      <a:r>
                        <a:rPr kumimoji="0" lang="en-US" altLang="en-US" sz="1600" kern="1200" dirty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                </a:t>
                      </a:r>
                      <a:r>
                        <a:rPr kumimoji="0" lang="en-US" altLang="en-US" sz="1600" kern="1200" dirty="0" smtClean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</a:t>
                      </a:r>
                      <a:r>
                        <a:rPr kumimoji="0" lang="zh-CN" sz="1800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□</a:t>
                      </a:r>
                      <a:endParaRPr kumimoji="0" lang="zh-CN" sz="1800" kern="100" dirty="0" smtClean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kumimoji="0" lang="zh-CN" sz="1800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瘦</a:t>
                      </a:r>
                      <a:r>
                        <a:rPr kumimoji="0" lang="en-US" altLang="zh-CN" sz="1800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 </a:t>
                      </a:r>
                      <a:r>
                        <a:rPr kumimoji="0" lang="en-US" altLang="en-US" sz="1600" kern="1200" dirty="0" err="1" smtClean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sh</a:t>
                      </a:r>
                      <a:r>
                        <a:rPr kumimoji="0" lang="zh-CN" altLang="en-US" sz="1600" kern="1200" dirty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ò</a:t>
                      </a:r>
                      <a:r>
                        <a:rPr kumimoji="0" lang="en-US" altLang="en-US" sz="1600" kern="1200" dirty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u    </a:t>
                      </a:r>
                      <a:r>
                        <a:rPr kumimoji="0" lang="en-US" altLang="en-US" sz="1600" kern="1200" dirty="0" smtClean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           </a:t>
                      </a:r>
                      <a:r>
                        <a:rPr lang="zh-CN" sz="1800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□</a:t>
                      </a:r>
                      <a:endParaRPr lang="zh-CN" sz="1800" kern="100" dirty="0" smtClean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456565">
                <a:tc>
                  <a:txBody>
                    <a:bodyPr/>
                    <a:p>
                      <a:pPr marL="0" algn="just" rtl="0" eaLnBrk="1" latinLnBrk="0" hangingPunct="1">
                        <a:lnSpc>
                          <a:spcPct val="15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kumimoji="0" lang="zh-CN" sz="1800" b="1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个子</a:t>
                      </a:r>
                      <a:r>
                        <a:rPr kumimoji="0" lang="en-US" altLang="zh-CN" sz="1800" b="1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 </a:t>
                      </a:r>
                      <a:r>
                        <a:rPr kumimoji="0" lang="zh-CN" altLang="en-US" sz="1800" b="0" kern="1200" dirty="0" smtClean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ɡè</a:t>
                      </a:r>
                      <a:r>
                        <a:rPr kumimoji="0" lang="en-US" altLang="en-US" sz="1800" b="0" kern="1200" dirty="0" err="1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zi</a:t>
                      </a:r>
                      <a:endParaRPr kumimoji="0" lang="en-US" altLang="en-US" sz="1800" b="0" kern="1200" dirty="0" err="1">
                        <a:effectLst>
                          <a:outerShdw blurRad="50000" dist="3000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kumimoji="0" lang="zh-CN" altLang="en-US" sz="1800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高  </a:t>
                      </a:r>
                      <a:r>
                        <a:rPr kumimoji="0" lang="zh-CN" altLang="en-US" sz="1800" kern="1200" dirty="0" smtClean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ɡ</a:t>
                      </a:r>
                      <a:r>
                        <a:rPr kumimoji="0" lang="en-US" altLang="en-US" sz="1800" kern="1200" dirty="0" err="1" smtClean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āo</a:t>
                      </a:r>
                      <a:r>
                        <a:rPr kumimoji="0" lang="en-US" altLang="en-US" sz="1800" kern="1200" dirty="0" smtClean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               </a:t>
                      </a:r>
                      <a:r>
                        <a:rPr kumimoji="0" lang="en-US" altLang="en-US" sz="1800" kern="1200" baseline="0" dirty="0" smtClean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</a:t>
                      </a:r>
                      <a:r>
                        <a:rPr lang="zh-CN" sz="1800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□</a:t>
                      </a:r>
                      <a:endParaRPr lang="zh-CN" sz="1800" kern="100" dirty="0" smtClean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kumimoji="0" lang="zh-CN" sz="1800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矮</a:t>
                      </a:r>
                      <a:r>
                        <a:rPr kumimoji="0" lang="en-US" altLang="zh-CN" sz="1800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 </a:t>
                      </a:r>
                      <a:r>
                        <a:rPr kumimoji="0" lang="zh-CN" altLang="en-US" sz="1600" kern="1200" dirty="0" smtClean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ǎ</a:t>
                      </a:r>
                      <a:r>
                        <a:rPr kumimoji="0" lang="en-US" altLang="en-US" sz="1600" kern="1200" dirty="0" err="1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i</a:t>
                      </a:r>
                      <a:r>
                        <a:rPr kumimoji="0" lang="en-US" altLang="en-US" sz="1600" kern="1200" dirty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                    </a:t>
                      </a:r>
                      <a:r>
                        <a:rPr lang="zh-CN" sz="1800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□</a:t>
                      </a:r>
                      <a:endParaRPr lang="zh-CN" sz="1800" kern="100" dirty="0" smtClean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457093">
                <a:tc>
                  <a:txBody>
                    <a:bodyPr/>
                    <a:p>
                      <a:pPr marL="0" algn="just" rtl="0" eaLnBrk="1" latinLnBrk="0" hangingPunct="1">
                        <a:lnSpc>
                          <a:spcPct val="15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kumimoji="0" lang="zh-CN" sz="1800" b="1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头发</a:t>
                      </a:r>
                      <a:r>
                        <a:rPr kumimoji="0" lang="en-US" altLang="zh-CN" sz="2000" b="0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</a:t>
                      </a:r>
                      <a:r>
                        <a:rPr kumimoji="0" lang="en-US" altLang="en-US" sz="1800" b="0" kern="1200" dirty="0" smtClean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t</a:t>
                      </a:r>
                      <a:r>
                        <a:rPr kumimoji="0" lang="zh-CN" altLang="en-US" sz="1800" b="0" kern="1200" dirty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ó</a:t>
                      </a:r>
                      <a:r>
                        <a:rPr kumimoji="0" lang="en-US" altLang="en-US" sz="1800" b="0" kern="1200" dirty="0" err="1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uf</a:t>
                      </a:r>
                      <a:r>
                        <a:rPr kumimoji="0" lang="zh-CN" altLang="en-US" sz="1800" b="0" kern="1200" dirty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ɑ</a:t>
                      </a:r>
                      <a:endParaRPr kumimoji="0" lang="zh-CN" altLang="en-US" sz="1800" b="0" kern="1200" dirty="0">
                        <a:effectLst>
                          <a:outerShdw blurRad="50000" dist="3000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kumimoji="0" lang="zh-CN" sz="1800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长</a:t>
                      </a:r>
                      <a:r>
                        <a:rPr kumimoji="0" lang="en-US" altLang="zh-CN" sz="1800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 </a:t>
                      </a:r>
                      <a:r>
                        <a:rPr kumimoji="0" lang="en-US" altLang="en-US" sz="1600" kern="1200" dirty="0" err="1" smtClean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ch</a:t>
                      </a:r>
                      <a:r>
                        <a:rPr kumimoji="0" lang="zh-CN" altLang="en-US" sz="1600" kern="1200" dirty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á</a:t>
                      </a:r>
                      <a:r>
                        <a:rPr kumimoji="0" lang="en-US" altLang="en-US" sz="1600" kern="1200" dirty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n</a:t>
                      </a:r>
                      <a:r>
                        <a:rPr kumimoji="0" lang="zh-CN" altLang="en-US" sz="1600" kern="1200" dirty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ɡ</a:t>
                      </a:r>
                      <a:r>
                        <a:rPr kumimoji="0" lang="en-US" altLang="en-US" sz="1600" kern="1200" dirty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              </a:t>
                      </a:r>
                      <a:r>
                        <a:rPr kumimoji="0" lang="en-US" altLang="en-US" sz="1600" kern="1200" dirty="0" smtClean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</a:t>
                      </a:r>
                      <a:r>
                        <a:rPr lang="zh-CN" sz="1800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□</a:t>
                      </a:r>
                      <a:endParaRPr lang="zh-CN" sz="1800" kern="100" dirty="0" smtClean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kumimoji="0" lang="zh-CN" sz="1800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短</a:t>
                      </a:r>
                      <a:r>
                        <a:rPr kumimoji="0" lang="en-US" altLang="zh-CN" sz="1800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 </a:t>
                      </a:r>
                      <a:r>
                        <a:rPr kumimoji="0" lang="en-US" altLang="en-US" sz="1600" kern="1200" dirty="0" err="1" smtClean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duǎn</a:t>
                      </a:r>
                      <a:r>
                        <a:rPr kumimoji="0" lang="en-US" altLang="en-US" sz="1600" kern="1200" dirty="0" smtClean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 </a:t>
                      </a:r>
                      <a:r>
                        <a:rPr kumimoji="0" lang="en-US" sz="1800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            </a:t>
                      </a:r>
                      <a:r>
                        <a:rPr kumimoji="0" lang="zh-CN" sz="1800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□</a:t>
                      </a:r>
                      <a:endParaRPr kumimoji="0" lang="zh-CN" sz="1800" kern="100" dirty="0" smtClean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381464">
                <a:tc>
                  <a:txBody>
                    <a:bodyPr/>
                    <a:p>
                      <a:pPr marL="0" algn="just" rtl="0" eaLnBrk="1" latinLnBrk="0" hangingPunct="1">
                        <a:lnSpc>
                          <a:spcPct val="15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kumimoji="0" lang="zh-CN" sz="1800" b="1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眼睛</a:t>
                      </a:r>
                      <a:r>
                        <a:rPr kumimoji="0" lang="en-US" altLang="zh-CN" sz="2000" b="0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</a:t>
                      </a:r>
                      <a:r>
                        <a:rPr lang="en-US" altLang="en-US" sz="1800" b="0" kern="1200" dirty="0" err="1" smtClean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yǎnjin</a:t>
                      </a:r>
                      <a:r>
                        <a:rPr lang="zh-CN" altLang="en-US" sz="1800" b="0" kern="1200" dirty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ɡ</a:t>
                      </a:r>
                      <a:endParaRPr lang="zh-CN" altLang="en-US" sz="1800" b="0" kern="1200" dirty="0">
                        <a:effectLst>
                          <a:outerShdw blurRad="50000" dist="3000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kumimoji="0" lang="zh-CN" sz="1800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大</a:t>
                      </a:r>
                      <a:r>
                        <a:rPr kumimoji="0" lang="en-US" altLang="zh-CN" sz="1800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 </a:t>
                      </a:r>
                      <a:r>
                        <a:rPr kumimoji="0" lang="en-US" altLang="en-US" sz="1600" kern="1200" dirty="0" smtClean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d</a:t>
                      </a:r>
                      <a:r>
                        <a:rPr kumimoji="0" lang="zh-CN" altLang="en-US" sz="1600" kern="1200" dirty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à</a:t>
                      </a:r>
                      <a:r>
                        <a:rPr kumimoji="0" lang="en-US" altLang="en-US" sz="1600" kern="1200" dirty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                   </a:t>
                      </a:r>
                      <a:r>
                        <a:rPr kumimoji="0" lang="en-US" altLang="en-US" sz="1600" kern="1200" dirty="0" smtClean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</a:t>
                      </a:r>
                      <a:r>
                        <a:rPr lang="zh-CN" sz="1800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□</a:t>
                      </a:r>
                      <a:endParaRPr lang="zh-CN" sz="1800" kern="100" dirty="0" smtClean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kumimoji="0" lang="zh-CN" sz="1800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小</a:t>
                      </a:r>
                      <a:r>
                        <a:rPr kumimoji="0" lang="en-US" altLang="zh-CN" sz="1800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 </a:t>
                      </a:r>
                      <a:r>
                        <a:rPr kumimoji="0" lang="en-US" altLang="en-US" sz="1600" kern="1200" dirty="0" err="1" smtClean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xiǎo</a:t>
                      </a:r>
                      <a:r>
                        <a:rPr kumimoji="0" lang="en-US" altLang="en-US" sz="1600" kern="1200" dirty="0" smtClean="0">
                          <a:effectLst>
                            <a:outerShdw blurRad="50000" dist="3000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 </a:t>
                      </a:r>
                      <a:r>
                        <a:rPr lang="en-US" sz="1800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             </a:t>
                      </a:r>
                      <a:r>
                        <a:rPr lang="zh-CN" sz="1800" kern="100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□</a:t>
                      </a:r>
                      <a:endParaRPr lang="zh-CN" sz="1800" kern="100" dirty="0" smtClean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4660" y="1355725"/>
            <a:ext cx="1550035" cy="21532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926465" y="264478"/>
            <a:ext cx="7499350" cy="1011238"/>
          </a:xfrm>
        </p:spPr>
        <p:txBody>
          <a:bodyPr anchor="ctr">
            <a:norm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你觉得他们怎么样？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What</a:t>
            </a: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do you think of them?</a:t>
            </a: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12291" name="Picture 4" descr="卓别林2"/>
          <p:cNvPicPr>
            <a:picLocks noChangeAspect="1"/>
          </p:cNvPicPr>
          <p:nvPr/>
        </p:nvPicPr>
        <p:blipFill>
          <a:blip r:embed="rId1"/>
          <a:srcRect t="3311"/>
          <a:stretch>
            <a:fillRect/>
          </a:stretch>
        </p:blipFill>
        <p:spPr>
          <a:xfrm>
            <a:off x="1039813" y="1355725"/>
            <a:ext cx="1785937" cy="2173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Picture 3" descr="to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0118" y="1386205"/>
            <a:ext cx="1714500" cy="2143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Picture 1" descr="mike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340" y="1370965"/>
            <a:ext cx="1637030" cy="2158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l="8196" r="10161"/>
          <a:stretch>
            <a:fillRect/>
          </a:stretch>
        </p:blipFill>
        <p:spPr>
          <a:xfrm>
            <a:off x="5813425" y="1370965"/>
            <a:ext cx="2085340" cy="212852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201420" y="4277995"/>
            <a:ext cx="1358265" cy="1127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400">
                <a:latin typeface="华文楷体" panose="02010600040101010101" pitchFamily="2" charset="-122"/>
                <a:ea typeface="华文楷体" panose="02010600040101010101" pitchFamily="2" charset="-122"/>
              </a:rPr>
              <a:t>1. 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聪明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l"/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 cōngmíng</a:t>
            </a:r>
            <a:endParaRPr lang="zh-CN" altLang="en-US" sz="20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l"/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   </a:t>
            </a:r>
            <a:r>
              <a:rPr lang="en-US" altLang="zh-CN" sz="2400">
                <a:latin typeface="华文楷体" panose="02010600040101010101" pitchFamily="2" charset="-122"/>
                <a:ea typeface="华文楷体" panose="02010600040101010101" pitchFamily="2" charset="-122"/>
              </a:rPr>
              <a:t>clever</a:t>
            </a:r>
            <a:endParaRPr lang="en-US" altLang="zh-CN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482340" y="4352925"/>
            <a:ext cx="1358265" cy="1127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400">
                <a:latin typeface="华文楷体" panose="02010600040101010101" pitchFamily="2" charset="-122"/>
                <a:ea typeface="华文楷体" panose="02010600040101010101" pitchFamily="2" charset="-122"/>
              </a:rPr>
              <a:t>2.  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笨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l"/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     bèn</a:t>
            </a:r>
            <a:endParaRPr lang="zh-CN" altLang="en-US" sz="20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l"/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   </a:t>
            </a:r>
            <a:r>
              <a:rPr lang="en-US" altLang="zh-CN" sz="2400">
                <a:latin typeface="华文楷体" panose="02010600040101010101" pitchFamily="2" charset="-122"/>
                <a:ea typeface="华文楷体" panose="02010600040101010101" pitchFamily="2" charset="-122"/>
              </a:rPr>
              <a:t>stupid</a:t>
            </a:r>
            <a:endParaRPr lang="en-US" altLang="zh-CN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899150" y="4352925"/>
            <a:ext cx="1462405" cy="1127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400">
                <a:latin typeface="华文楷体" panose="02010600040101010101" pitchFamily="2" charset="-122"/>
                <a:ea typeface="华文楷体" panose="02010600040101010101" pitchFamily="2" charset="-122"/>
              </a:rPr>
              <a:t>3.  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幽默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l"/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     yōumò</a:t>
            </a:r>
            <a:endParaRPr lang="zh-CN" altLang="en-US" sz="20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l"/>
            <a:r>
              <a:rPr lang="en-US" altLang="zh-CN" sz="2400">
                <a:latin typeface="华文楷体" panose="02010600040101010101" pitchFamily="2" charset="-122"/>
                <a:ea typeface="华文楷体" panose="02010600040101010101" pitchFamily="2" charset="-122"/>
              </a:rPr>
              <a:t>humorous</a:t>
            </a:r>
            <a:endParaRPr lang="en-US" altLang="zh-CN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686165" y="4352925"/>
            <a:ext cx="1462405" cy="1127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400">
                <a:latin typeface="华文楷体" panose="02010600040101010101" pitchFamily="2" charset="-122"/>
                <a:ea typeface="华文楷体" panose="02010600040101010101" pitchFamily="2" charset="-122"/>
              </a:rPr>
              <a:t>4. 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可爱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l"/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      kěài</a:t>
            </a:r>
            <a:endParaRPr lang="zh-CN" altLang="en-US" sz="20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l"/>
            <a:r>
              <a:rPr lang="en-US" altLang="zh-CN" sz="2400">
                <a:latin typeface="华文楷体" panose="02010600040101010101" pitchFamily="2" charset="-122"/>
                <a:ea typeface="华文楷体" panose="02010600040101010101" pitchFamily="2" charset="-122"/>
              </a:rPr>
              <a:t>   lovely</a:t>
            </a:r>
            <a:endParaRPr lang="en-US" altLang="zh-CN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16" name="直接连接符 15"/>
          <p:cNvCxnSpPr>
            <a:stCxn id="12291" idx="2"/>
          </p:cNvCxnSpPr>
          <p:nvPr/>
        </p:nvCxnSpPr>
        <p:spPr>
          <a:xfrm>
            <a:off x="1932940" y="3529330"/>
            <a:ext cx="4527550" cy="843915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直接连接符 16"/>
          <p:cNvCxnSpPr/>
          <p:nvPr/>
        </p:nvCxnSpPr>
        <p:spPr>
          <a:xfrm>
            <a:off x="4366260" y="3509010"/>
            <a:ext cx="4679315" cy="868045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直接连接符 17"/>
          <p:cNvCxnSpPr>
            <a:endCxn id="10" idx="2"/>
          </p:cNvCxnSpPr>
          <p:nvPr/>
        </p:nvCxnSpPr>
        <p:spPr>
          <a:xfrm flipV="1">
            <a:off x="1897380" y="3499485"/>
            <a:ext cx="4958715" cy="77851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直接连接符 18"/>
          <p:cNvCxnSpPr/>
          <p:nvPr/>
        </p:nvCxnSpPr>
        <p:spPr>
          <a:xfrm flipV="1">
            <a:off x="4158615" y="3556635"/>
            <a:ext cx="4972685" cy="79629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圆角矩形 1"/>
          <p:cNvSpPr/>
          <p:nvPr/>
        </p:nvSpPr>
        <p:spPr>
          <a:xfrm>
            <a:off x="10651490" y="1355725"/>
            <a:ext cx="1563370" cy="61087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</a:rPr>
              <a:t>班 级 活 动</a:t>
            </a:r>
            <a:endParaRPr kumimoji="0" lang="zh-CN" altLang="zh-CN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4" name="矩形 9"/>
          <p:cNvSpPr>
            <a:spLocks noChangeArrowheads="1"/>
          </p:cNvSpPr>
          <p:nvPr/>
        </p:nvSpPr>
        <p:spPr bwMode="auto">
          <a:xfrm>
            <a:off x="950595" y="387985"/>
            <a:ext cx="6821170" cy="792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说说他们的特征  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 distinctive mark</a:t>
            </a:r>
            <a:b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b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0651490" y="1355725"/>
            <a:ext cx="1563370" cy="61087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</a:rPr>
              <a:t>小 组 活 动</a:t>
            </a:r>
            <a:endParaRPr kumimoji="0" lang="zh-CN" altLang="zh-CN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pic>
        <p:nvPicPr>
          <p:cNvPr id="10" name="Picture 2" descr="成龙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2220" y="1355725"/>
            <a:ext cx="2282190" cy="21151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4" descr="猪八戒3"/>
          <p:cNvPicPr>
            <a:picLocks noChangeAspect="1"/>
          </p:cNvPicPr>
          <p:nvPr/>
        </p:nvPicPr>
        <p:blipFill>
          <a:blip r:embed="rId2"/>
          <a:srcRect l="23404" r="2129"/>
          <a:stretch>
            <a:fillRect/>
          </a:stretch>
        </p:blipFill>
        <p:spPr>
          <a:xfrm>
            <a:off x="4384040" y="1355725"/>
            <a:ext cx="2103120" cy="21031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8" descr="美女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775" y="1120775"/>
            <a:ext cx="1569720" cy="23501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0" descr="姚明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500" y="3843020"/>
            <a:ext cx="1837690" cy="272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" descr="憨豆先生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7975" y="3955415"/>
            <a:ext cx="1871345" cy="2614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3" descr="to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2110" y="3954780"/>
            <a:ext cx="2091690" cy="261556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9745345" y="8255"/>
            <a:ext cx="1355090" cy="53721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</a:rPr>
              <a:t>生  词</a:t>
            </a:r>
            <a:endParaRPr kumimoji="0" lang="zh-CN" altLang="zh-CN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67" name=" 167"/>
          <p:cNvSpPr/>
          <p:nvPr/>
        </p:nvSpPr>
        <p:spPr>
          <a:xfrm>
            <a:off x="1786255" y="907415"/>
            <a:ext cx="1872615" cy="504317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个子</a:t>
            </a:r>
            <a:endParaRPr lang="zh-CN" altLang="en-US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头发</a:t>
            </a:r>
            <a:endParaRPr lang="zh-CN" altLang="en-US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眼睛</a:t>
            </a:r>
            <a:endParaRPr lang="zh-CN" altLang="en-US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鼻子</a:t>
            </a:r>
            <a:endParaRPr lang="zh-CN" altLang="en-US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耳朵</a:t>
            </a:r>
            <a:endParaRPr lang="zh-CN" altLang="en-US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嘴</a:t>
            </a:r>
            <a:endParaRPr lang="zh-CN" altLang="en-US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长</a:t>
            </a:r>
            <a:endParaRPr lang="zh-CN" altLang="en-US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短</a:t>
            </a:r>
            <a:endParaRPr lang="zh-CN" altLang="en-US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小</a:t>
            </a:r>
            <a:endParaRPr lang="zh-CN" altLang="en-US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聪明</a:t>
            </a:r>
            <a:endParaRPr lang="zh-CN" altLang="en-US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笨</a:t>
            </a:r>
            <a:endParaRPr lang="zh-CN" altLang="en-US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可爱</a:t>
            </a:r>
            <a:endParaRPr lang="zh-CN" altLang="en-US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幽默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 167"/>
          <p:cNvSpPr/>
          <p:nvPr/>
        </p:nvSpPr>
        <p:spPr>
          <a:xfrm>
            <a:off x="6711315" y="1734185"/>
            <a:ext cx="1811655" cy="421576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错</a:t>
            </a:r>
            <a:endParaRPr lang="zh-CN" altLang="en-US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朋友</a:t>
            </a:r>
            <a:endParaRPr lang="zh-CN" altLang="en-US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姐姐</a:t>
            </a:r>
            <a:endParaRPr lang="zh-CN" altLang="en-US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女朋友</a:t>
            </a:r>
            <a:endParaRPr lang="zh-CN" altLang="en-US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男朋友</a:t>
            </a:r>
            <a:endParaRPr lang="zh-CN" altLang="en-US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有</a:t>
            </a:r>
            <a:endParaRPr lang="zh-CN" altLang="en-US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没有</a:t>
            </a:r>
            <a:endParaRPr lang="zh-CN" altLang="en-US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怎么样</a:t>
            </a:r>
            <a:endParaRPr lang="zh-CN" altLang="en-US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又</a:t>
            </a:r>
            <a:r>
              <a:rPr lang="en-US" altLang="zh-CN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…</a:t>
            </a: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又</a:t>
            </a:r>
            <a:r>
              <a:rPr lang="en-US" altLang="zh-CN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…</a:t>
            </a:r>
            <a:endParaRPr lang="en-US" altLang="zh-CN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吧</a:t>
            </a:r>
            <a:endParaRPr lang="zh-CN" altLang="en-US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哈哈</a:t>
            </a:r>
            <a:endParaRPr lang="zh-CN" altLang="en-US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 4"/>
          <p:cNvSpPr/>
          <p:nvPr/>
        </p:nvSpPr>
        <p:spPr>
          <a:xfrm>
            <a:off x="3805555" y="900430"/>
            <a:ext cx="1664970" cy="511556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gèzi</a:t>
            </a:r>
            <a:endParaRPr lang="zh-CN" altLang="en-US" sz="20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tóufa</a:t>
            </a:r>
            <a:endParaRPr lang="zh-CN" altLang="en-US" sz="20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yǎnjing</a:t>
            </a:r>
            <a:endParaRPr lang="zh-CN" altLang="en-US" sz="20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bízi</a:t>
            </a:r>
            <a:endParaRPr lang="zh-CN" altLang="en-US" sz="20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ěrduo</a:t>
            </a:r>
            <a:endParaRPr lang="zh-CN" altLang="en-US" sz="20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zuǐ</a:t>
            </a:r>
            <a:endParaRPr lang="zh-CN" altLang="en-US" sz="20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cháng</a:t>
            </a:r>
            <a:endParaRPr lang="zh-CN" altLang="en-US" sz="20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duǎn</a:t>
            </a:r>
            <a:endParaRPr lang="zh-CN" altLang="en-US" sz="20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xiǎo</a:t>
            </a:r>
            <a:endParaRPr lang="zh-CN" altLang="en-US" sz="20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cōngmíng</a:t>
            </a:r>
            <a:endParaRPr lang="zh-CN" altLang="en-US" sz="20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bèn</a:t>
            </a:r>
            <a:endParaRPr lang="zh-CN" altLang="en-US" sz="20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kěài</a:t>
            </a:r>
            <a:endParaRPr lang="zh-CN" altLang="en-US" sz="20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yōumò</a:t>
            </a:r>
            <a:endParaRPr lang="zh-CN" altLang="en-US" sz="20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 4"/>
          <p:cNvSpPr/>
          <p:nvPr/>
        </p:nvSpPr>
        <p:spPr>
          <a:xfrm>
            <a:off x="8620760" y="1734185"/>
            <a:ext cx="1664970" cy="421513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cuò</a:t>
            </a:r>
            <a:endParaRPr lang="zh-CN" altLang="en-US" sz="20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péngyou</a:t>
            </a:r>
            <a:endParaRPr lang="zh-CN" altLang="en-US" sz="20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jiějie</a:t>
            </a:r>
            <a:endParaRPr lang="zh-CN" altLang="en-US" sz="20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nǚpéngyou</a:t>
            </a:r>
            <a:endParaRPr lang="zh-CN" altLang="en-US" sz="20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nánpéngyou</a:t>
            </a:r>
            <a:endParaRPr lang="zh-CN" altLang="en-US" sz="20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yǒu</a:t>
            </a:r>
            <a:endParaRPr lang="zh-CN" altLang="en-US" sz="20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méiyǒu</a:t>
            </a:r>
            <a:endParaRPr lang="zh-CN" altLang="en-US" sz="20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zěnmeyàng</a:t>
            </a:r>
            <a:endParaRPr lang="zh-CN" altLang="en-US" sz="20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yòu…yòu…</a:t>
            </a:r>
            <a:endParaRPr lang="zh-CN" altLang="en-US" sz="20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ba</a:t>
            </a:r>
            <a:endParaRPr lang="zh-CN" altLang="en-US" sz="20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hāhā</a:t>
            </a:r>
            <a:endParaRPr lang="zh-CN" altLang="en-US" sz="20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10761345" y="1355725"/>
            <a:ext cx="1453515" cy="57404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</a:rPr>
              <a:t>语 法</a:t>
            </a:r>
            <a:endParaRPr kumimoji="0" lang="zh-CN" altLang="zh-CN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716598" y="115888"/>
            <a:ext cx="7499350" cy="1143000"/>
          </a:xfrm>
        </p:spPr>
        <p:txBody>
          <a:bodyPr anchor="ctr">
            <a:norm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谈外貌特征 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j-ea"/>
                <a:cs typeface="Times New Roman" panose="02020603050405020304" charset="0"/>
              </a:rPr>
              <a:t>Talking</a:t>
            </a: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j-ea"/>
                <a:cs typeface="Times New Roman" panose="0202060305040502030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j-ea"/>
                <a:cs typeface="Times New Roman" panose="02020603050405020304" charset="0"/>
              </a:rPr>
              <a:t>about</a:t>
            </a: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j-ea"/>
                <a:cs typeface="Times New Roman" panose="0202060305040502030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j-ea"/>
                <a:cs typeface="Times New Roman" panose="02020603050405020304" charset="0"/>
              </a:rPr>
              <a:t>one’s</a:t>
            </a: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j-ea"/>
                <a:cs typeface="Times New Roman" panose="0202060305040502030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j-ea"/>
                <a:cs typeface="Times New Roman" panose="02020603050405020304" charset="0"/>
              </a:rPr>
              <a:t>appearances</a:t>
            </a: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pic>
        <p:nvPicPr>
          <p:cNvPr id="16" name="Picture 2" descr="L4-14"/>
          <p:cNvPicPr>
            <a:picLocks noChangeAspect="1"/>
          </p:cNvPicPr>
          <p:nvPr/>
        </p:nvPicPr>
        <p:blipFill>
          <a:blip r:embed="rId1"/>
          <a:srcRect l="10051" r="33455"/>
          <a:stretch>
            <a:fillRect/>
          </a:stretch>
        </p:blipFill>
        <p:spPr>
          <a:xfrm>
            <a:off x="1308100" y="1081405"/>
            <a:ext cx="3492500" cy="48336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5" name="内容占位符 2"/>
          <p:cNvSpPr>
            <a:spLocks noGrp="1"/>
          </p:cNvSpPr>
          <p:nvPr>
            <p:ph idx="1"/>
          </p:nvPr>
        </p:nvSpPr>
        <p:spPr>
          <a:xfrm>
            <a:off x="6099810" y="1259205"/>
            <a:ext cx="3790315" cy="5052695"/>
          </a:xfrm>
        </p:spPr>
        <p:txBody>
          <a:bodyPr vert="horz" wrap="square" lIns="91440" tIns="45720" rIns="91440" bIns="45720" anchor="t">
            <a:normAutofit lnSpcReduction="20000"/>
          </a:bodyPr>
          <a:p>
            <a:pPr eaLnBrk="1" hangingPunct="1">
              <a:spcBef>
                <a:spcPts val="1200"/>
              </a:spcBef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我觉得她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_________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hangingPunct="1">
              <a:spcBef>
                <a:spcPts val="1200"/>
              </a:spcBef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她  个子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_______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hangingPunct="1">
              <a:spcBef>
                <a:spcPts val="1200"/>
              </a:spcBef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她  眼睛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_____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hangingPunct="1">
              <a:spcBef>
                <a:spcPts val="1200"/>
              </a:spcBef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她  头发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_____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hangingPunct="1">
              <a:spcBef>
                <a:spcPts val="1200"/>
              </a:spcBef>
              <a:buNone/>
            </a:pPr>
            <a:r>
              <a:rPr lang="zh-CN" altLang="en-US" sz="2800" b="1" dirty="0">
                <a:solidFill>
                  <a:schemeClr val="bg2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zh-CN" altLang="en-US" sz="28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en-US" altLang="zh-CN" sz="28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</a:t>
            </a:r>
            <a:r>
              <a:rPr lang="zh-CN" altLang="en-US" sz="28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en-US" altLang="zh-CN" sz="28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+</a:t>
            </a:r>
            <a:r>
              <a:rPr lang="zh-CN" altLang="en-US" sz="28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en-US" altLang="zh-CN" sz="28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</a:t>
            </a:r>
            <a:r>
              <a:rPr lang="zh-CN" altLang="en-US" sz="28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en-US" altLang="zh-CN" sz="28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+ p </a:t>
            </a:r>
            <a:r>
              <a:rPr lang="zh-CN" altLang="en-US" sz="28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en-US" sz="2800" b="1" dirty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hangingPunct="1">
              <a:spcBef>
                <a:spcPts val="2000"/>
              </a:spcBef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她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又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高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又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漂亮。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hangingPunct="1">
              <a:spcBef>
                <a:spcPts val="1400"/>
              </a:spcBef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他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又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聪明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又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幽默。 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hangingPunct="1">
              <a:spcBef>
                <a:spcPts val="1400"/>
              </a:spcBef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他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又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丑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又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笨。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hangingPunct="1">
              <a:spcBef>
                <a:spcPts val="1200"/>
              </a:spcBef>
              <a:buNone/>
            </a:pPr>
            <a:r>
              <a:rPr lang="en-US" altLang="zh-CN" sz="28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……</a:t>
            </a:r>
            <a:r>
              <a:rPr lang="zh-CN" altLang="en-US" sz="28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又</a:t>
            </a:r>
            <a:r>
              <a:rPr lang="en-US" altLang="zh-CN" sz="28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+adj1+</a:t>
            </a:r>
            <a:r>
              <a:rPr lang="zh-CN" altLang="en-US" sz="28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又</a:t>
            </a:r>
            <a:r>
              <a:rPr lang="en-US" altLang="zh-CN" sz="28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+adj2</a:t>
            </a:r>
            <a:r>
              <a:rPr lang="zh-CN" altLang="en-US" sz="28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en-US" sz="2800" b="1" dirty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0070C0"/>
                </a:solidFill>
                <a:latin typeface="Times New Roman" panose="02020603050405020304" charset="0"/>
                <a:ea typeface="华文楷体" panose="02010600040101010101" pitchFamily="2" charset="-122"/>
              </a:rPr>
              <a:t>express the same coexistence</a:t>
            </a:r>
            <a:endParaRPr lang="en-US" altLang="zh-CN" sz="2000" dirty="0">
              <a:solidFill>
                <a:srgbClr val="0070C0"/>
              </a:solidFill>
              <a:latin typeface="Times New Roman" panose="02020603050405020304" charset="0"/>
              <a:ea typeface="华文楷体" panose="02010600040101010101" pitchFamily="2" charset="-122"/>
            </a:endParaRPr>
          </a:p>
        </p:txBody>
      </p:sp>
      <p:pic>
        <p:nvPicPr>
          <p:cNvPr id="13316" name="Picture 4" descr="C:\Documents and Settings\Administrator\桌面\图片库\名人图片\憨豆先生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13" y="1143000"/>
            <a:ext cx="3206750" cy="4857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4" descr="猪八戒3"/>
          <p:cNvPicPr>
            <a:picLocks noChangeAspect="1"/>
          </p:cNvPicPr>
          <p:nvPr/>
        </p:nvPicPr>
        <p:blipFill>
          <a:blip r:embed="rId3"/>
          <a:srcRect l="21649" r="1886"/>
          <a:stretch>
            <a:fillRect/>
          </a:stretch>
        </p:blipFill>
        <p:spPr>
          <a:xfrm>
            <a:off x="728663" y="1134745"/>
            <a:ext cx="4071937" cy="45878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charRg st="15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charRg st="29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charRg st="41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charRg st="53" end="7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charRg st="72" end="8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charRg st="80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charRg st="90" end="9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charRg st="97" end="1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charRg st="114" end="14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uiExpand="1" build="p"/>
    </p:bldLst>
  </p:timing>
</p:sld>
</file>

<file path=ppt/tags/tag1.xml><?xml version="1.0" encoding="utf-8"?>
<p:tagLst xmlns:p="http://schemas.openxmlformats.org/presentationml/2006/main">
  <p:tag name="KSO_WM_BEAUTIFY_FLAG" val="#wm#"/>
  <p:tag name="KSO_WM_UNIT_TYPE" val="i"/>
  <p:tag name="KSO_WM_UNIT_ID" val="257*i*2"/>
</p:tagLst>
</file>

<file path=ppt/tags/tag10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ags/tag11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ags/tag12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ags/tag13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ags/tag14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ags/tag15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3"/>
  <p:tag name="KSO_WM_SLIDE_INDEX" val="3"/>
  <p:tag name="KSO_WM_SLIDE_ITEM_CNT" val="2"/>
  <p:tag name="KSO_WM_SLIDE_LAYOUT" val="a_f"/>
  <p:tag name="KSO_WM_SLIDE_LAYOUT_CNT" val="1_2"/>
  <p:tag name="KSO_WM_SLIDE_TYPE" val="text"/>
  <p:tag name="KSO_WM_BEAUTIFY_FLAG" val="#wm#"/>
  <p:tag name="KSO_WM_SLIDE_POSITION" val="58*138"/>
  <p:tag name="KSO_WM_SLIDE_SIZE" val="836*343"/>
</p:tagLst>
</file>

<file path=ppt/tags/tag16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ags/tag17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41"/>
  <p:tag name="KSO_WM_UNIT_TYPE" val="f"/>
  <p:tag name="KSO_WM_UNIT_INDEX" val="1"/>
  <p:tag name="KSO_WM_UNIT_ID" val="custom160041_2*f*1"/>
  <p:tag name="KSO_WM_UNIT_CLEAR" val="1"/>
  <p:tag name="KSO_WM_UNIT_LAYERLEVEL" val="1"/>
  <p:tag name="KSO_WM_UNIT_VALUE" val="429"/>
  <p:tag name="KSO_WM_UNIT_HIGHLIGHT" val="0"/>
  <p:tag name="KSO_WM_UNIT_COMPATIBLE" val="0"/>
  <p:tag name="KSO_WM_UNIT_PRESET_TEXT_INDEX" val="6"/>
  <p:tag name="KSO_WM_UNIT_PRESET_TEXT_LEN" val="50"/>
</p:tagLst>
</file>

<file path=ppt/tags/tag1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41"/>
  <p:tag name="KSO_WM_UNIT_TYPE" val="f"/>
  <p:tag name="KSO_WM_UNIT_INDEX" val="1"/>
  <p:tag name="KSO_WM_UNIT_ID" val="custom160041_2*f*1"/>
  <p:tag name="KSO_WM_UNIT_CLEAR" val="1"/>
  <p:tag name="KSO_WM_UNIT_LAYERLEVEL" val="1"/>
  <p:tag name="KSO_WM_UNIT_VALUE" val="429"/>
  <p:tag name="KSO_WM_UNIT_HIGHLIGHT" val="0"/>
  <p:tag name="KSO_WM_UNIT_COMPATIBLE" val="0"/>
  <p:tag name="KSO_WM_UNIT_PRESET_TEXT_INDEX" val="6"/>
  <p:tag name="KSO_WM_UNIT_PRESET_TEXT_LEN" val="50"/>
</p:tagLst>
</file>

<file path=ppt/tags/tag2.xml><?xml version="1.0" encoding="utf-8"?>
<p:tagLst xmlns:p="http://schemas.openxmlformats.org/presentationml/2006/main">
  <p:tag name="KSO_WM_BEAUTIFY_FLAG" val="#wm#"/>
  <p:tag name="KSO_WM_UNIT_TYPE" val="i"/>
  <p:tag name="KSO_WM_UNIT_ID" val="257*i*5"/>
</p:tagLst>
</file>

<file path=ppt/tags/tag2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41"/>
  <p:tag name="KSO_WM_UNIT_TYPE" val="f"/>
  <p:tag name="KSO_WM_UNIT_INDEX" val="1"/>
  <p:tag name="KSO_WM_UNIT_ID" val="custom160041_2*f*1"/>
  <p:tag name="KSO_WM_UNIT_CLEAR" val="1"/>
  <p:tag name="KSO_WM_UNIT_LAYERLEVEL" val="1"/>
  <p:tag name="KSO_WM_UNIT_VALUE" val="429"/>
  <p:tag name="KSO_WM_UNIT_HIGHLIGHT" val="0"/>
  <p:tag name="KSO_WM_UNIT_COMPATIBLE" val="0"/>
  <p:tag name="KSO_WM_UNIT_PRESET_TEXT_INDEX" val="6"/>
  <p:tag name="KSO_WM_UNIT_PRESET_TEXT_LEN" val="50"/>
</p:tagLst>
</file>

<file path=ppt/tags/tag21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ags/tag22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ags/tag23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ags/tag24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ags/tag3.xml><?xml version="1.0" encoding="utf-8"?>
<p:tagLst xmlns:p="http://schemas.openxmlformats.org/presentationml/2006/main">
  <p:tag name="KSO_WM_BEAUTIFY_FLAG" val="#wm#"/>
  <p:tag name="KSO_WM_UNIT_TYPE" val="i"/>
  <p:tag name="KSO_WM_UNIT_ID" val="257*i*6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41"/>
  <p:tag name="KSO_WM_UNIT_TYPE" val="a"/>
  <p:tag name="KSO_WM_UNIT_INDEX" val="1"/>
  <p:tag name="KSO_WM_UNIT_ID" val="custom160041_1*a*1"/>
  <p:tag name="KSO_WM_UNIT_CLEAR" val="1"/>
  <p:tag name="KSO_WM_UNIT_LAYERLEVEL" val="1"/>
  <p:tag name="KSO_WM_UNIT_VALUE" val="6"/>
  <p:tag name="KSO_WM_UNIT_ISCONTENTSTITLE" val="0"/>
  <p:tag name="KSO_WM_UNIT_HIGHLIGHT" val="0"/>
  <p:tag name="KSO_WM_UNIT_COMPATIBLE" val="0"/>
  <p:tag name="KSO_WM_UNIT_PRESET_TEXT" val="家有萌宠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41"/>
  <p:tag name="KSO_WM_UNIT_TYPE" val="b"/>
  <p:tag name="KSO_WM_UNIT_INDEX" val="1"/>
  <p:tag name="KSO_WM_UNIT_ID" val="custom160041_1*b*1"/>
  <p:tag name="KSO_WM_UNIT_CLEAR" val="1"/>
  <p:tag name="KSO_WM_UNIT_LAYERLEVEL" val="1"/>
  <p:tag name="KSO_WM_UNIT_VALUE" val="19"/>
  <p:tag name="KSO_WM_UNIT_ISCONTENTSTITLE" val="0"/>
  <p:tag name="KSO_WM_UNIT_HIGHLIGHT" val="0"/>
  <p:tag name="KSO_WM_UNIT_COMPATIBLE" val="0"/>
  <p:tag name="KSO_WM_UNIT_PRESET_TEXT_INDEX" val="1"/>
  <p:tag name="KSO_WM_UNIT_PRESET_TEXT_LEN" val="10"/>
</p:tagLst>
</file>

<file path=ppt/tags/tag6.xml><?xml version="1.0" encoding="utf-8"?>
<p:tagLst xmlns:p="http://schemas.openxmlformats.org/presentationml/2006/main">
  <p:tag name="KSO_WM_TEMPLATE_THUMBS_INDEX" val="1、7、11、16、17、21、24、28、33、34"/>
  <p:tag name="KSO_WM_TEMPLATE_CATEGORY" val="custom"/>
  <p:tag name="KSO_WM_TEMPLATE_INDEX" val="160041"/>
  <p:tag name="KSO_WM_TAG_VERSION" val="1.0"/>
  <p:tag name="KSO_WM_SLIDE_ID" val="custom160041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41"/>
  <p:tag name="KSO_WM_UNIT_TYPE" val="a"/>
  <p:tag name="KSO_WM_UNIT_INDEX" val="1"/>
  <p:tag name="KSO_WM_UNIT_ID" val="custom160041_2*a*1"/>
  <p:tag name="KSO_WM_UNIT_CLEAR" val="1"/>
  <p:tag name="KSO_WM_UNIT_LAYERLEVEL" val="1"/>
  <p:tag name="KSO_WM_UNIT_VALUE" val="40"/>
  <p:tag name="KSO_WM_UNIT_ISCONTENTSTITLE" val="0"/>
  <p:tag name="KSO_WM_UNIT_HIGHLIGHT" val="0"/>
  <p:tag name="KSO_WM_UNIT_COMPATIBLE" val="0"/>
  <p:tag name="KSO_WM_UNIT_PRESET_TEXT_INDEX" val="0"/>
  <p:tag name="KSO_WM_UNIT_PRESET_TEXT_LEN" val="9"/>
</p:tagLst>
</file>

<file path=ppt/tags/tag8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ags/tag9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heme/theme1.xml><?xml version="1.0" encoding="utf-8"?>
<a:theme xmlns:a="http://schemas.openxmlformats.org/drawingml/2006/main" name="1_默认设计模板">
  <a:themeElements>
    <a:clrScheme name="自定义 2">
      <a:dk1>
        <a:srgbClr val="000000"/>
      </a:dk1>
      <a:lt1>
        <a:srgbClr val="FFFFFF"/>
      </a:lt1>
      <a:dk2>
        <a:srgbClr val="96D0B8"/>
      </a:dk2>
      <a:lt2>
        <a:srgbClr val="FE8238"/>
      </a:lt2>
      <a:accent1>
        <a:srgbClr val="CFDEF3"/>
      </a:accent1>
      <a:accent2>
        <a:srgbClr val="333399"/>
      </a:accent2>
      <a:accent3>
        <a:srgbClr val="FFFFFF"/>
      </a:accent3>
      <a:accent4>
        <a:srgbClr val="000000"/>
      </a:accent4>
      <a:accent5>
        <a:srgbClr val="E4ECF8"/>
      </a:accent5>
      <a:accent6>
        <a:srgbClr val="2D2D8A"/>
      </a:accent6>
      <a:hlink>
        <a:srgbClr val="009999"/>
      </a:hlink>
      <a:folHlink>
        <a:srgbClr val="99CC00"/>
      </a:folHlink>
    </a:clrScheme>
    <a:fontScheme name="2_默认设计模板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charset="-122"/>
          </a:defRPr>
        </a:defPPr>
      </a:lstStyle>
    </a:lnDef>
  </a:objectDefaults>
  <a:extraClrSchemeLst>
    <a:extraClrScheme>
      <a:clrScheme name="2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2441</Words>
  <Application>WPS 演示</Application>
  <PresentationFormat>宽屏</PresentationFormat>
  <Paragraphs>354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1" baseType="lpstr">
      <vt:lpstr>Arial</vt:lpstr>
      <vt:lpstr>宋体</vt:lpstr>
      <vt:lpstr>Wingdings</vt:lpstr>
      <vt:lpstr>黑体</vt:lpstr>
      <vt:lpstr>Gill Sans MT</vt:lpstr>
      <vt:lpstr>华文楷体</vt:lpstr>
      <vt:lpstr>Times New Roman</vt:lpstr>
      <vt:lpstr>幼圆</vt:lpstr>
      <vt:lpstr>楷体_GB2312</vt:lpstr>
      <vt:lpstr>Times New Roman</vt:lpstr>
      <vt:lpstr>楷体</vt:lpstr>
      <vt:lpstr>微软雅黑</vt:lpstr>
      <vt:lpstr>Calibri</vt:lpstr>
      <vt:lpstr>Segoe Print</vt:lpstr>
      <vt:lpstr>新宋体</vt:lpstr>
      <vt:lpstr>1_默认设计模板</vt:lpstr>
      <vt:lpstr>新目标汉语 口语课本</vt:lpstr>
      <vt:lpstr>PowerPoint 演示文稿</vt:lpstr>
      <vt:lpstr>他们怎么样？What do they look like?</vt:lpstr>
      <vt:lpstr>PowerPoint 演示文稿</vt:lpstr>
      <vt:lpstr>请描述一下儿，让你的同学猜猜是谁。  What does he(she) look like?</vt:lpstr>
      <vt:lpstr>你觉得他们怎么样？What do you think of them?</vt:lpstr>
      <vt:lpstr>PowerPoint 演示文稿</vt:lpstr>
      <vt:lpstr>PowerPoint 演示文稿</vt:lpstr>
      <vt:lpstr>谈外貌特征  Talking about one’s appearances</vt:lpstr>
      <vt:lpstr>PowerPoint 演示文稿</vt:lpstr>
      <vt:lpstr>PowerPoint 演示文稿</vt:lpstr>
      <vt:lpstr>任务示范 Task Demonstration Dalong is showing pictures of his friends and families to Zhang Li.</vt:lpstr>
      <vt:lpstr>猜猜：哪个人是孔子（Kǒnɡzǐ）？</vt:lpstr>
      <vt:lpstr>班级之最  Top of the class</vt:lpstr>
      <vt:lpstr>猜猜他是谁？ Guess who he/she is according to the description of your friend.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18</cp:revision>
  <dcterms:created xsi:type="dcterms:W3CDTF">2015-05-05T08:02:00Z</dcterms:created>
  <dcterms:modified xsi:type="dcterms:W3CDTF">2017-04-12T01:57:21Z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2052-10.1.0.6382</vt:lpwstr>
  </property>
</Properties>
</file>