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61" r:id="rId3"/>
    <p:sldId id="410" r:id="rId4"/>
    <p:sldId id="440" r:id="rId5"/>
    <p:sldId id="442" r:id="rId6"/>
    <p:sldId id="444" r:id="rId7"/>
    <p:sldId id="447" r:id="rId8"/>
    <p:sldId id="489" r:id="rId9"/>
    <p:sldId id="484" r:id="rId10"/>
    <p:sldId id="544" r:id="rId11"/>
    <p:sldId id="545" r:id="rId12"/>
    <p:sldId id="546" r:id="rId13"/>
    <p:sldId id="547" r:id="rId14"/>
    <p:sldId id="491" r:id="rId15"/>
    <p:sldId id="492" r:id="rId16"/>
    <p:sldId id="543" r:id="rId17"/>
    <p:sldId id="574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49" r:id="rId34"/>
    <p:sldId id="551" r:id="rId35"/>
    <p:sldId id="552" r:id="rId36"/>
    <p:sldId id="553" r:id="rId37"/>
    <p:sldId id="490" r:id="rId38"/>
    <p:sldId id="384" r:id="rId39"/>
    <p:sldId id="548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+L3g/GQsHKVBpASAZMR2A==" hashData="iZ6KvICsutTW+wxr9uibMRkU8z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35" y="0"/>
            <a:ext cx="1216533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" y="213360"/>
            <a:ext cx="833120" cy="817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2050" y="302260"/>
            <a:ext cx="45923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</a:rPr>
              <a:t>College of International Education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    Jinzhou Medical University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62820" y="6029960"/>
            <a:ext cx="2075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    </a:t>
            </a:r>
            <a:r>
              <a:rPr lang="en-US" altLang="zh-CN" b="1"/>
              <a:t>Annie</a:t>
            </a:r>
            <a:endParaRPr lang="en-US" altLang="zh-CN" b="1"/>
          </a:p>
        </p:txBody>
      </p:sp>
      <p:sp>
        <p:nvSpPr>
          <p:cNvPr id="14" name="矩形 13"/>
          <p:cNvSpPr/>
          <p:nvPr/>
        </p:nvSpPr>
        <p:spPr>
          <a:xfrm>
            <a:off x="4226560" y="2493010"/>
            <a:ext cx="5643880" cy="13214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汉  字  书  写</a:t>
            </a:r>
            <a:endParaRPr lang="zh-CN" altLang="en-US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10990" y="2493010"/>
            <a:ext cx="6896100" cy="1321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汉  字  书  写  </a:t>
            </a:r>
            <a:r>
              <a:rPr lang="en-US" altLang="zh-CN" sz="80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zh-CN" sz="8000" b="1">
              <a:ln w="25400">
                <a:gradFill>
                  <a:gsLst>
                    <a:gs pos="31000">
                      <a:srgbClr val="6D6E85"/>
                    </a:gs>
                    <a:gs pos="66000">
                      <a:srgbClr val="A2C6FF"/>
                    </a:gs>
                    <a:gs pos="45000">
                      <a:srgbClr val="97B8F2"/>
                    </a:gs>
                    <a:gs pos="11000">
                      <a:srgbClr val="ED7D31">
                        <a:lumMod val="20000"/>
                        <a:lumOff val="80000"/>
                      </a:srgbClr>
                    </a:gs>
                    <a:gs pos="100000">
                      <a:srgbClr val="7E6760"/>
                    </a:gs>
                    <a:gs pos="91000">
                      <a:schemeClr val="bg1">
                        <a:lumMod val="50000"/>
                      </a:schemeClr>
                    </a:gs>
                    <a:gs pos="56000">
                      <a:srgbClr val="455C85"/>
                    </a:gs>
                    <a:gs pos="81000">
                      <a:srgbClr val="F8D8CF"/>
                    </a:gs>
                  </a:gsLst>
                </a:gradFill>
              </a:ln>
              <a:blipFill>
                <a:blip r:embed="rId3"/>
                <a:tile sx="100000" sy="100000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990" y="224282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223964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8100695" y="2334895"/>
            <a:ext cx="176022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不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92300" y="122364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</a:rPr>
              <a:t>  sh</a:t>
            </a:r>
            <a:r>
              <a:rPr lang="zh-CN" altLang="en-US" sz="3200">
                <a:latin typeface="Times New Roman" panose="02020603050405020304" pitchFamily="18" charset="0"/>
              </a:rPr>
              <a:t>ǎ</a:t>
            </a:r>
            <a:r>
              <a:rPr lang="en-US" altLang="zh-CN" sz="3200">
                <a:latin typeface="Times New Roman" panose="02020603050405020304" pitchFamily="18" charset="0"/>
              </a:rPr>
              <a:t>o   short of 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2085" y="122364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b</a:t>
            </a:r>
            <a:r>
              <a:rPr lang="zh-CN" altLang="en-US" sz="2800">
                <a:latin typeface="Times New Roman" panose="02020603050405020304" pitchFamily="18" charset="0"/>
              </a:rPr>
              <a:t>ù</a:t>
            </a:r>
            <a:r>
              <a:rPr lang="en-US" altLang="zh-CN" sz="3200">
                <a:latin typeface="Times New Roman" panose="02020603050405020304" pitchFamily="18" charset="0"/>
              </a:rPr>
              <a:t>   not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327660"/>
            <a:ext cx="3633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  <a:sym typeface="+mn-ea"/>
              </a:rPr>
              <a:t>点 </a:t>
            </a:r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di</a:t>
            </a:r>
            <a:r>
              <a:rPr lang="zh-CN" altLang="en-US" sz="3600" b="1">
                <a:latin typeface="Times New Roman" panose="02020603050405020304" pitchFamily="18" charset="0"/>
                <a:sym typeface="+mn-ea"/>
              </a:rPr>
              <a:t>ǎ</a:t>
            </a:r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n</a:t>
            </a:r>
            <a:r>
              <a:rPr lang="zh-CN" altLang="zh-CN" sz="3600" b="1"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5235" y="2426970"/>
            <a:ext cx="176022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3800" b="1">
                <a:latin typeface="楷体" panose="02010609060101010101" charset="-122"/>
                <a:ea typeface="楷体" panose="02010609060101010101" charset="-122"/>
              </a:rPr>
              <a:t>少</a:t>
            </a:r>
            <a:endParaRPr lang="zh-CN" altLang="zh-CN" sz="13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6.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提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í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Rising stroke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705" y="2774315"/>
            <a:ext cx="2435225" cy="2364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36015" y="1823720"/>
            <a:ext cx="62007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rising stroke forcibly begins from the lower left to the upward right.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4135" y="223964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2105025" y="125412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h</a:t>
            </a:r>
            <a:r>
              <a:rPr lang="zh-CN" altLang="en-US" sz="3200">
                <a:latin typeface="Times New Roman" panose="02020603050405020304" pitchFamily="18" charset="0"/>
                <a:sym typeface="+mn-ea"/>
              </a:rPr>
              <a:t>à</a:t>
            </a:r>
            <a:r>
              <a:rPr lang="en-US" altLang="zh-CN" sz="3200">
                <a:latin typeface="Times New Roman" panose="02020603050405020304" pitchFamily="18" charset="0"/>
                <a:sym typeface="+mn-ea"/>
              </a:rPr>
              <a:t>n</a:t>
            </a:r>
            <a:r>
              <a:rPr lang="en-US" altLang="zh-CN" sz="3200">
                <a:latin typeface="Times New Roman" panose="02020603050405020304" pitchFamily="18" charset="0"/>
              </a:rPr>
              <a:t>     Han,Chinese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327660"/>
            <a:ext cx="3633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6.</a:t>
            </a:r>
            <a:r>
              <a:rPr lang="zh-CN" altLang="zh-CN" sz="3600" b="1">
                <a:latin typeface="Times New Roman" panose="02020603050405020304" pitchFamily="18" charset="0"/>
              </a:rPr>
              <a:t>提 </a:t>
            </a:r>
            <a:r>
              <a:rPr lang="en-US" altLang="zh-CN" sz="3600" b="1">
                <a:latin typeface="Times New Roman" panose="02020603050405020304" pitchFamily="18" charset="0"/>
              </a:rPr>
              <a:t>t</a:t>
            </a:r>
            <a:r>
              <a:rPr lang="zh-CN" altLang="en-US" sz="3600" b="1">
                <a:latin typeface="Times New Roman" panose="02020603050405020304" pitchFamily="18" charset="0"/>
              </a:rPr>
              <a:t>í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14320" y="2332355"/>
            <a:ext cx="176022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汉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540" y="1691005"/>
            <a:ext cx="6023610" cy="338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990" y="224282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892300" y="122364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</a:rPr>
              <a:t> t</a:t>
            </a:r>
            <a:r>
              <a:rPr lang="zh-CN" altLang="en-US" sz="3200">
                <a:latin typeface="Times New Roman" panose="02020603050405020304" pitchFamily="18" charset="0"/>
              </a:rPr>
              <a:t>ó</a:t>
            </a:r>
            <a:r>
              <a:rPr lang="en-US" altLang="zh-CN" sz="3200">
                <a:latin typeface="Times New Roman" panose="02020603050405020304" pitchFamily="18" charset="0"/>
              </a:rPr>
              <a:t>u   head 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87600" y="2334895"/>
            <a:ext cx="176022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头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5535" y="365125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Practice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530" y="1433830"/>
            <a:ext cx="5714365" cy="399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pic>
        <p:nvPicPr>
          <p:cNvPr id="1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920" y="246634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870075" y="2558415"/>
            <a:ext cx="176022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关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3830" y="1351280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gu</a:t>
            </a:r>
            <a:r>
              <a:rPr lang="zh-CN" altLang="en-US" sz="2800">
                <a:latin typeface="Times New Roman" panose="02020603050405020304" pitchFamily="18" charset="0"/>
              </a:rPr>
              <a:t>ā</a:t>
            </a:r>
            <a:r>
              <a:rPr lang="en-US" sz="2800">
                <a:latin typeface="Times New Roman" panose="02020603050405020304" pitchFamily="18" charset="0"/>
              </a:rPr>
              <a:t>n</a:t>
            </a:r>
            <a:r>
              <a:rPr lang="en-US" altLang="zh-CN" sz="3200">
                <a:latin typeface="Times New Roman" panose="02020603050405020304" pitchFamily="18" charset="0"/>
              </a:rPr>
              <a:t>  to close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5535" y="365125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Practice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170" y="1549400"/>
            <a:ext cx="5324475" cy="375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3290" y="876300"/>
            <a:ext cx="9536430" cy="2802255"/>
          </a:xfrm>
        </p:spPr>
        <p:txBody>
          <a:bodyPr/>
          <a:p>
            <a:r>
              <a:rPr lang="en-US" altLang="zh-CN" sz="6000" b="1">
                <a:latin typeface="Times New Roman" panose="02020603050405020304" pitchFamily="18" charset="0"/>
              </a:rPr>
              <a:t>Study New Strokes</a:t>
            </a:r>
            <a:endParaRPr lang="en-US" altLang="zh-CN" sz="6000" b="1">
              <a:latin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513705" y="3492500"/>
            <a:ext cx="1163955" cy="0"/>
          </a:xfrm>
          <a:prstGeom prst="line">
            <a:avLst/>
          </a:prstGeom>
          <a:ln w="508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861175" y="3048000"/>
            <a:ext cx="5308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atin typeface="Times New Roman" panose="02020603050405020304" pitchFamily="18" charset="0"/>
              </a:rPr>
              <a:t>The Derived Strokes</a:t>
            </a:r>
            <a:endParaRPr lang="en-US" altLang="zh-CN" sz="4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565" y="208915"/>
            <a:ext cx="10515600" cy="1325563"/>
          </a:xfrm>
        </p:spPr>
        <p:txBody>
          <a:bodyPr/>
          <a:p>
            <a:r>
              <a:rPr lang="en-US" altLang="zh-CN" b="1">
                <a:latin typeface="Times New Roman" panose="02020603050405020304" pitchFamily="18" charset="0"/>
              </a:rPr>
              <a:t>The Combination of the Strokes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5" name="内容占位符 4"/>
          <p:cNvSpPr/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p>
            <a:pPr>
              <a:lnSpc>
                <a:spcPct val="170000"/>
              </a:lnSpc>
            </a:pPr>
            <a:r>
              <a:rPr lang="en-US" altLang="zh-CN">
                <a:latin typeface="Times New Roman" panose="02020603050405020304" pitchFamily="18" charset="0"/>
                <a:sym typeface="+mn-ea"/>
              </a:rPr>
              <a:t>A.Two strokes are seperated. </a:t>
            </a:r>
            <a:endParaRPr lang="en-US" altLang="zh-CN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>
                <a:latin typeface="Times New Roman" panose="02020603050405020304" pitchFamily="18" charset="0"/>
                <a:sym typeface="+mn-ea"/>
              </a:rPr>
              <a:t>B.Strokes link up with one another .</a:t>
            </a:r>
            <a:endParaRPr lang="en-US" altLang="zh-CN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>
                <a:latin typeface="Times New Roman" panose="02020603050405020304" pitchFamily="18" charset="0"/>
                <a:sym typeface="+mn-ea"/>
              </a:rPr>
              <a:t>C.Two strokes go across one another.</a:t>
            </a:r>
            <a:endParaRPr lang="en-US" altLang="zh-CN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170000"/>
              </a:lnSpc>
            </a:pP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10790" y="565785"/>
            <a:ext cx="77781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横折 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zh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Horizontal Turning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365" y="4201160"/>
            <a:ext cx="2688590" cy="2292350"/>
          </a:xfrm>
          <a:prstGeom prst="rect">
            <a:avLst/>
          </a:prstGeom>
        </p:spPr>
      </p:pic>
      <p:sp>
        <p:nvSpPr>
          <p:cNvPr id="9" name="流程图: 可选过程 8"/>
          <p:cNvSpPr/>
          <p:nvPr/>
        </p:nvSpPr>
        <p:spPr>
          <a:xfrm>
            <a:off x="1249045" y="1822450"/>
            <a:ext cx="9694545" cy="2072640"/>
          </a:xfrm>
          <a:prstGeom prst="flowChartAlternateProcess">
            <a:avLst/>
          </a:prstGeom>
          <a:gradFill>
            <a:gsLst>
              <a:gs pos="11000">
                <a:schemeClr val="accent2">
                  <a:lumMod val="20000"/>
                  <a:lumOff val="80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77315" y="1691005"/>
            <a:ext cx="95662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horizontal turning begins with a horizontal stroke from left to right,then turns down at a right angle.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" y="1049020"/>
            <a:ext cx="5196205" cy="4759960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3225" y="289623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40395" y="298831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五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99400" y="1242060"/>
            <a:ext cx="31369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w</a:t>
            </a:r>
            <a:r>
              <a:rPr lang="zh-CN" altLang="en-US" sz="4400">
                <a:latin typeface="Times New Roman" panose="02020603050405020304" pitchFamily="18" charset="0"/>
              </a:rPr>
              <a:t>ǔ   </a:t>
            </a:r>
            <a:r>
              <a:rPr lang="en-US" altLang="zh-CN" sz="4400">
                <a:latin typeface="Times New Roman" panose="02020603050405020304" pitchFamily="18" charset="0"/>
              </a:rPr>
              <a:t>five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4650" y="267589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26425" y="2767965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今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99400" y="1242060"/>
            <a:ext cx="31369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j</a:t>
            </a:r>
            <a:r>
              <a:rPr lang="zh-CN" altLang="en-US" sz="4400">
                <a:latin typeface="Times New Roman" panose="02020603050405020304" pitchFamily="18" charset="0"/>
              </a:rPr>
              <a:t>ī</a:t>
            </a:r>
            <a:r>
              <a:rPr lang="en-US" sz="4400">
                <a:latin typeface="Times New Roman" panose="02020603050405020304" pitchFamily="18" charset="0"/>
              </a:rPr>
              <a:t>n</a:t>
            </a:r>
            <a:r>
              <a:rPr lang="zh-CN" altLang="en-US" sz="4400">
                <a:latin typeface="Times New Roman" panose="02020603050405020304" pitchFamily="18" charset="0"/>
              </a:rPr>
              <a:t>  </a:t>
            </a:r>
            <a:r>
              <a:rPr lang="en-US" altLang="zh-CN" sz="4400">
                <a:latin typeface="Times New Roman" panose="02020603050405020304" pitchFamily="18" charset="0"/>
              </a:rPr>
              <a:t>now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5180" y="267589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2334895" y="286004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百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75180" y="1242060"/>
            <a:ext cx="31369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b</a:t>
            </a:r>
            <a:r>
              <a:rPr lang="zh-CN" altLang="en-US" sz="4400">
                <a:latin typeface="Times New Roman" panose="02020603050405020304" pitchFamily="18" charset="0"/>
              </a:rPr>
              <a:t>ǎ</a:t>
            </a:r>
            <a:r>
              <a:rPr lang="en-US" sz="4400">
                <a:latin typeface="Times New Roman" panose="02020603050405020304" pitchFamily="18" charset="0"/>
              </a:rPr>
              <a:t>i</a:t>
            </a:r>
            <a:r>
              <a:rPr lang="zh-CN" altLang="en-US" sz="4400">
                <a:latin typeface="Times New Roman" panose="02020603050405020304" pitchFamily="18" charset="0"/>
              </a:rPr>
              <a:t>  </a:t>
            </a:r>
            <a:r>
              <a:rPr lang="en-US" altLang="zh-CN" sz="4400">
                <a:latin typeface="Times New Roman" panose="02020603050405020304" pitchFamily="18" charset="0"/>
              </a:rPr>
              <a:t>hundred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8890"/>
            <a:ext cx="12148185" cy="6877685"/>
          </a:xfrm>
          <a:prstGeom prst="rect">
            <a:avLst/>
          </a:prstGeom>
        </p:spPr>
      </p:pic>
      <p:sp>
        <p:nvSpPr>
          <p:cNvPr id="5" name="流程图: 可选过程 4"/>
          <p:cNvSpPr/>
          <p:nvPr/>
        </p:nvSpPr>
        <p:spPr>
          <a:xfrm>
            <a:off x="3832225" y="1582420"/>
            <a:ext cx="4726305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流程图: 可选过程 5"/>
          <p:cNvSpPr/>
          <p:nvPr/>
        </p:nvSpPr>
        <p:spPr>
          <a:xfrm>
            <a:off x="3832225" y="2932430"/>
            <a:ext cx="4726305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流程图: 可选过程 6"/>
          <p:cNvSpPr/>
          <p:nvPr/>
        </p:nvSpPr>
        <p:spPr>
          <a:xfrm>
            <a:off x="3832225" y="4391025"/>
            <a:ext cx="4726305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65420" y="1756410"/>
            <a:ext cx="3293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复习 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4009390" y="3108325"/>
            <a:ext cx="4171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汉字的派生笔画</a:t>
            </a:r>
            <a:endParaRPr lang="zh-CN" altLang="zh-CN" sz="3600"/>
          </a:p>
        </p:txBody>
      </p:sp>
      <p:sp>
        <p:nvSpPr>
          <p:cNvPr id="10" name="文本框 9"/>
          <p:cNvSpPr txBox="1"/>
          <p:nvPr/>
        </p:nvSpPr>
        <p:spPr>
          <a:xfrm>
            <a:off x="5052060" y="4567555"/>
            <a:ext cx="32931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汉字的书写</a:t>
            </a:r>
            <a:endParaRPr lang="zh-CN" altLang="zh-CN" sz="3600"/>
          </a:p>
        </p:txBody>
      </p:sp>
      <p:sp>
        <p:nvSpPr>
          <p:cNvPr id="3" name="文本框 2"/>
          <p:cNvSpPr txBox="1"/>
          <p:nvPr/>
        </p:nvSpPr>
        <p:spPr>
          <a:xfrm>
            <a:off x="4109720" y="3109595"/>
            <a:ext cx="4171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The derived Strokes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32225" y="4567555"/>
            <a:ext cx="567690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The writing of new characters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52060" y="1761490"/>
            <a:ext cx="42722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Review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3225" y="289623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40395" y="298831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后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9650" y="124206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h</a:t>
            </a:r>
            <a:r>
              <a:rPr lang="zh-CN" altLang="en-US" sz="4400">
                <a:latin typeface="Times New Roman" panose="02020603050405020304" pitchFamily="18" charset="0"/>
              </a:rPr>
              <a:t>ò</a:t>
            </a:r>
            <a:r>
              <a:rPr lang="en-US" altLang="zh-CN" sz="4400">
                <a:latin typeface="Times New Roman" panose="02020603050405020304" pitchFamily="18" charset="0"/>
              </a:rPr>
              <a:t>u</a:t>
            </a:r>
            <a:r>
              <a:rPr lang="zh-CN" altLang="en-US" sz="4400">
                <a:latin typeface="Times New Roman" panose="02020603050405020304" pitchFamily="18" charset="0"/>
              </a:rPr>
              <a:t>   </a:t>
            </a:r>
            <a:r>
              <a:rPr lang="en-US" altLang="zh-CN" sz="4400">
                <a:latin typeface="Times New Roman" panose="02020603050405020304" pitchFamily="18" charset="0"/>
              </a:rPr>
              <a:t>behind,after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06245"/>
            <a:ext cx="582422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4650" y="267589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26425" y="2767965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北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61225" y="1242060"/>
            <a:ext cx="445643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g</a:t>
            </a:r>
            <a:r>
              <a:rPr lang="zh-CN" altLang="en-US" sz="4400">
                <a:latin typeface="Times New Roman" panose="02020603050405020304" pitchFamily="18" charset="0"/>
              </a:rPr>
              <a:t>è</a:t>
            </a:r>
            <a:r>
              <a:rPr lang="en-US" altLang="zh-CN" sz="4400">
                <a:latin typeface="Times New Roman" panose="02020603050405020304" pitchFamily="18" charset="0"/>
              </a:rPr>
              <a:t>ng</a:t>
            </a:r>
            <a:r>
              <a:rPr lang="zh-CN" altLang="en-US" sz="4400">
                <a:latin typeface="Times New Roman" panose="02020603050405020304" pitchFamily="18" charset="0"/>
              </a:rPr>
              <a:t>  </a:t>
            </a:r>
            <a:r>
              <a:rPr lang="en-US" altLang="zh-CN" sz="4400">
                <a:latin typeface="Times New Roman" panose="02020603050405020304" pitchFamily="18" charset="0"/>
              </a:rPr>
              <a:t>even,further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5180" y="267589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2306320" y="2767965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75180" y="1242060"/>
            <a:ext cx="31369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l</a:t>
            </a:r>
            <a:r>
              <a:rPr lang="zh-CN" altLang="en-US" sz="4400">
                <a:latin typeface="Times New Roman" panose="02020603050405020304" pitchFamily="18" charset="0"/>
              </a:rPr>
              <a:t>ǐ  </a:t>
            </a:r>
            <a:r>
              <a:rPr lang="en-US" altLang="zh-CN" sz="4400">
                <a:latin typeface="Times New Roman" panose="02020603050405020304" pitchFamily="18" charset="0"/>
              </a:rPr>
              <a:t>inside 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1995" y="4102735"/>
            <a:ext cx="1515110" cy="23412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10790" y="565785"/>
            <a:ext cx="77781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竖弯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ù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ā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Vertical Turning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9045" y="182245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77315" y="1691005"/>
            <a:ext cx="95662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vertical turning is writen from top to bottom with a right turning or a short curve without being broken.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9560" y="410273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341995" y="4351020"/>
            <a:ext cx="979170" cy="1844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latin typeface="楷体" panose="02010609060101010101" charset="-122"/>
                <a:ea typeface="楷体" panose="02010609060101010101" charset="-122"/>
              </a:rPr>
              <a:t>乚</a:t>
            </a:r>
            <a:endParaRPr lang="zh-CN" altLang="en-US" sz="115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bldLvl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7830" y="260477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82940" y="278892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四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37830" y="124206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s</a:t>
            </a:r>
            <a:r>
              <a:rPr lang="zh-CN" altLang="en-US" sz="4400">
                <a:latin typeface="Times New Roman" panose="02020603050405020304" pitchFamily="18" charset="0"/>
              </a:rPr>
              <a:t>ì   </a:t>
            </a:r>
            <a:r>
              <a:rPr lang="en-US" altLang="zh-CN" sz="4400">
                <a:latin typeface="Times New Roman" panose="02020603050405020304" pitchFamily="18" charset="0"/>
              </a:rPr>
              <a:t>four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1005"/>
            <a:ext cx="5918835" cy="418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0635" y="565785"/>
            <a:ext cx="108997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竖弯钩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ù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ā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 g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ō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Vertical Upward Turning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9045" y="182245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77315" y="1691005"/>
            <a:ext cx="95662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vertical upward turning is writen from top to bottom, then turning upward without being broken.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9560" y="410273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341995" y="4351020"/>
            <a:ext cx="979170" cy="1844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latin typeface="楷体" panose="02010609060101010101" charset="-122"/>
                <a:ea typeface="楷体" panose="02010609060101010101" charset="-122"/>
              </a:rPr>
              <a:t>乚</a:t>
            </a:r>
            <a:endParaRPr lang="zh-CN" altLang="en-US" sz="115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bldLvl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7830" y="260477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82940" y="278892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七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37830" y="124206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q</a:t>
            </a:r>
            <a:r>
              <a:rPr lang="zh-CN" altLang="en-US" sz="4400">
                <a:latin typeface="Times New Roman" panose="02020603050405020304" pitchFamily="18" charset="0"/>
              </a:rPr>
              <a:t>ī   </a:t>
            </a:r>
            <a:r>
              <a:rPr lang="en-US" sz="4400">
                <a:latin typeface="Times New Roman" panose="02020603050405020304" pitchFamily="18" charset="0"/>
              </a:rPr>
              <a:t>seven</a:t>
            </a:r>
            <a:endParaRPr lang="en-US" sz="4400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75" y="1242060"/>
            <a:ext cx="4285615" cy="4476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7830" y="260477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82940" y="278892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元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37830" y="124206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yu</a:t>
            </a:r>
            <a:r>
              <a:rPr lang="zh-CN" altLang="en-US" sz="4400">
                <a:latin typeface="Times New Roman" panose="02020603050405020304" pitchFamily="18" charset="0"/>
              </a:rPr>
              <a:t>á</a:t>
            </a:r>
            <a:r>
              <a:rPr lang="en-US" sz="4400">
                <a:latin typeface="Times New Roman" panose="02020603050405020304" pitchFamily="18" charset="0"/>
              </a:rPr>
              <a:t>n</a:t>
            </a:r>
            <a:r>
              <a:rPr lang="zh-CN" altLang="en-US" sz="4400">
                <a:latin typeface="Times New Roman" panose="02020603050405020304" pitchFamily="18" charset="0"/>
              </a:rPr>
              <a:t>   </a:t>
            </a:r>
            <a:r>
              <a:rPr lang="en-US" sz="4400">
                <a:latin typeface="Times New Roman" panose="02020603050405020304" pitchFamily="18" charset="0"/>
              </a:rPr>
              <a:t>yuan</a:t>
            </a:r>
            <a:endParaRPr lang="en-US" sz="44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0" y="1242060"/>
            <a:ext cx="4079875" cy="2078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340" y="3433445"/>
            <a:ext cx="4080510" cy="202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7830" y="246189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382635" y="255397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电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37830" y="115697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di</a:t>
            </a:r>
            <a:r>
              <a:rPr lang="zh-CN" altLang="en-US" sz="4400">
                <a:latin typeface="Times New Roman" panose="02020603050405020304" pitchFamily="18" charset="0"/>
              </a:rPr>
              <a:t>à</a:t>
            </a:r>
            <a:r>
              <a:rPr lang="en-US" sz="4400">
                <a:latin typeface="Times New Roman" panose="02020603050405020304" pitchFamily="18" charset="0"/>
              </a:rPr>
              <a:t>n</a:t>
            </a:r>
            <a:r>
              <a:rPr lang="zh-CN" altLang="en-US" sz="4400">
                <a:latin typeface="Times New Roman" panose="02020603050405020304" pitchFamily="18" charset="0"/>
              </a:rPr>
              <a:t>   </a:t>
            </a:r>
            <a:r>
              <a:rPr lang="en-US" sz="4400">
                <a:latin typeface="Times New Roman" panose="02020603050405020304" pitchFamily="18" charset="0"/>
              </a:rPr>
              <a:t>electricity</a:t>
            </a:r>
            <a:endParaRPr lang="en-US" sz="4400">
              <a:latin typeface="Times New Roman" panose="02020603050405020304" pitchFamily="18" charset="0"/>
            </a:endParaRPr>
          </a:p>
        </p:txBody>
      </p:sp>
      <p:pic>
        <p:nvPicPr>
          <p:cNvPr id="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845" y="246189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2251075" y="255397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先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61845" y="115697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xi</a:t>
            </a:r>
            <a:r>
              <a:rPr lang="zh-CN" altLang="en-US" sz="4400">
                <a:latin typeface="Times New Roman" panose="02020603050405020304" pitchFamily="18" charset="0"/>
              </a:rPr>
              <a:t>ā</a:t>
            </a:r>
            <a:r>
              <a:rPr lang="en-US" altLang="zh-CN" sz="4400">
                <a:latin typeface="Times New Roman" panose="02020603050405020304" pitchFamily="18" charset="0"/>
              </a:rPr>
              <a:t>n</a:t>
            </a:r>
            <a:r>
              <a:rPr lang="zh-CN" altLang="en-US" sz="4400">
                <a:latin typeface="Times New Roman" panose="02020603050405020304" pitchFamily="18" charset="0"/>
              </a:rPr>
              <a:t> </a:t>
            </a:r>
            <a:r>
              <a:rPr lang="en-US" sz="4400">
                <a:latin typeface="Times New Roman" panose="02020603050405020304" pitchFamily="18" charset="0"/>
              </a:rPr>
              <a:t>first</a:t>
            </a:r>
            <a:endParaRPr lang="en-US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7830" y="260477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82940" y="278892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北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37830" y="124206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b</a:t>
            </a:r>
            <a:r>
              <a:rPr lang="zh-CN" altLang="en-US" sz="4400">
                <a:latin typeface="Times New Roman" panose="02020603050405020304" pitchFamily="18" charset="0"/>
              </a:rPr>
              <a:t>ě</a:t>
            </a:r>
            <a:r>
              <a:rPr lang="en-US" altLang="zh-CN" sz="4400">
                <a:latin typeface="Times New Roman" panose="02020603050405020304" pitchFamily="18" charset="0"/>
              </a:rPr>
              <a:t>i</a:t>
            </a:r>
            <a:r>
              <a:rPr lang="zh-CN" altLang="en-US" sz="4400">
                <a:latin typeface="Times New Roman" panose="02020603050405020304" pitchFamily="18" charset="0"/>
              </a:rPr>
              <a:t>  </a:t>
            </a:r>
            <a:r>
              <a:rPr lang="en-US" sz="4400">
                <a:latin typeface="Times New Roman" panose="02020603050405020304" pitchFamily="18" charset="0"/>
              </a:rPr>
              <a:t>north</a:t>
            </a:r>
            <a:endParaRPr lang="en-US" sz="4400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5" y="528320"/>
            <a:ext cx="7324725" cy="580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2460" y="365125"/>
            <a:ext cx="1153795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横折弯钩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ng zh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ā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 g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ō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Horizontal Bending with an Upward Hook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390525" y="1611630"/>
            <a:ext cx="11652250" cy="287718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3400" y="1736725"/>
            <a:ext cx="11736070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The horizontal bending with an upward hook begins with a line written from left to right before its bending at a right angle ended with a rising hook on the right .Although changed in various directions,the whole stroke should be completed without being broken.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830" y="4587875"/>
            <a:ext cx="2360930" cy="217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横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ng      Horizontal stroke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5560" y="1538605"/>
            <a:ext cx="10379075" cy="2334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The horizontal stroke should only go from left  to right.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2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It would be wrong if it is done other.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235" y="3571875"/>
            <a:ext cx="2486025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3225" y="289623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368030" y="298831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九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9650" y="124206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ji</a:t>
            </a:r>
            <a:r>
              <a:rPr lang="zh-CN" altLang="en-US" sz="4400">
                <a:latin typeface="Times New Roman" panose="02020603050405020304" pitchFamily="18" charset="0"/>
              </a:rPr>
              <a:t>ǔ   </a:t>
            </a:r>
            <a:r>
              <a:rPr lang="en-US" sz="4400">
                <a:latin typeface="Times New Roman" panose="02020603050405020304" pitchFamily="18" charset="0"/>
              </a:rPr>
              <a:t>night</a:t>
            </a:r>
            <a:endParaRPr lang="en-US" sz="4400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910" y="1242060"/>
            <a:ext cx="2708275" cy="479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3995" y="271145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1828800" y="2803525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几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83995" y="1213485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j</a:t>
            </a:r>
            <a:r>
              <a:rPr lang="zh-CN" altLang="en-US" sz="4400">
                <a:latin typeface="Times New Roman" panose="02020603050405020304" pitchFamily="18" charset="0"/>
              </a:rPr>
              <a:t>ǐ   </a:t>
            </a:r>
            <a:r>
              <a:rPr lang="en-US" altLang="zh-CN" sz="4400">
                <a:latin typeface="Times New Roman" panose="02020603050405020304" pitchFamily="18" charset="0"/>
              </a:rPr>
              <a:t>which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8530" y="271145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7633335" y="2803525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风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89140" y="1213485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f</a:t>
            </a:r>
            <a:r>
              <a:rPr lang="zh-CN" altLang="en-US" sz="4400">
                <a:latin typeface="Times New Roman" panose="02020603050405020304" pitchFamily="18" charset="0"/>
              </a:rPr>
              <a:t>ē</a:t>
            </a:r>
            <a:r>
              <a:rPr lang="en-US" sz="4400">
                <a:latin typeface="Times New Roman" panose="02020603050405020304" pitchFamily="18" charset="0"/>
              </a:rPr>
              <a:t>ng</a:t>
            </a:r>
            <a:r>
              <a:rPr lang="zh-CN" altLang="en-US" sz="4400">
                <a:latin typeface="Times New Roman" panose="02020603050405020304" pitchFamily="18" charset="0"/>
              </a:rPr>
              <a:t>  </a:t>
            </a:r>
            <a:r>
              <a:rPr lang="en-US" altLang="zh-CN" sz="4400">
                <a:latin typeface="Times New Roman" panose="02020603050405020304" pitchFamily="18" charset="0"/>
              </a:rPr>
              <a:t>wind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撇点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pi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ě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di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ǎ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n      Left-falling Dot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38200" y="1425575"/>
            <a:ext cx="11014710" cy="245173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05560" y="1242695"/>
            <a:ext cx="9849485" cy="2334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A left-falling dot begins from the top right,then turns to the left,and bends to the right without being broken.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520" y="4158615"/>
            <a:ext cx="24669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550" y="169608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2452370" y="1880235"/>
            <a:ext cx="1957705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女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89320" y="1259840"/>
            <a:ext cx="5563870" cy="3749040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The left-falling dot of </a:t>
            </a:r>
            <a:r>
              <a:rPr lang="zh-CN" altLang="en-US" sz="3200">
                <a:latin typeface="Times New Roman" panose="02020603050405020304" pitchFamily="18" charset="0"/>
              </a:rPr>
              <a:t>女 </a:t>
            </a:r>
            <a:r>
              <a:rPr lang="en-US" altLang="zh-CN" sz="3200">
                <a:latin typeface="Times New Roman" panose="02020603050405020304" pitchFamily="18" charset="0"/>
              </a:rPr>
              <a:t>should be completed as one stroke.Its second stroke is a left-falling one,joining the horizontal in the middle.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30705" y="4392930"/>
            <a:ext cx="381825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  n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ǚ   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female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女人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ǚ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r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é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   woman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70455" y="563880"/>
            <a:ext cx="87268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6.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横撇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pi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ě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Left Horizontal Falling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688340" y="1611630"/>
            <a:ext cx="11141710" cy="287718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10665" y="1471295"/>
            <a:ext cx="9169400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left horizontal falling starts from left to the right and continues its lower part by turning to the left without being broken.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0" y="4600575"/>
            <a:ext cx="2184400" cy="212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650" y="195961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2617470" y="2143760"/>
            <a:ext cx="1957705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多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7715" y="4620260"/>
            <a:ext cx="902716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</a:rPr>
              <a:t>            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du</a:t>
            </a:r>
            <a:r>
              <a:rPr lang="zh-CN" altLang="en-US" sz="3600" b="1">
                <a:latin typeface="Times New Roman" panose="02020603050405020304" pitchFamily="18" charset="0"/>
              </a:rPr>
              <a:t>ō   </a:t>
            </a:r>
            <a:endParaRPr lang="zh-CN" altLang="en-US" sz="3600" b="1">
              <a:latin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</a:rPr>
              <a:t>too much ,too many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84950" y="1445895"/>
            <a:ext cx="5293995" cy="3406140"/>
          </a:xfrm>
          <a:prstGeom prst="rect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left horizontal starts from left to the right and continues its lower part by turning to the left without being broken.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49350" y="504825"/>
            <a:ext cx="353377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Game time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7330" y="1691005"/>
            <a:ext cx="77920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 b="1">
                <a:latin typeface="楷体" panose="02010609060101010101" charset="-122"/>
                <a:ea typeface="楷体" panose="02010609060101010101" charset="-122"/>
              </a:rPr>
              <a:t>六          下           汉     </a:t>
            </a:r>
            <a:endParaRPr lang="zh-CN" altLang="zh-CN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67330" y="2740025"/>
            <a:ext cx="77920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 b="1">
                <a:latin typeface="楷体" panose="02010609060101010101" charset="-122"/>
                <a:ea typeface="楷体" panose="02010609060101010101" charset="-122"/>
              </a:rPr>
              <a:t>五          四           七    </a:t>
            </a:r>
            <a:endParaRPr lang="zh-CN" altLang="zh-CN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67330" y="3789680"/>
            <a:ext cx="77920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 b="1">
                <a:latin typeface="楷体" panose="02010609060101010101" charset="-122"/>
                <a:ea typeface="楷体" panose="02010609060101010101" charset="-122"/>
              </a:rPr>
              <a:t>九          元           今    </a:t>
            </a:r>
            <a:endParaRPr lang="zh-CN" altLang="zh-CN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67330" y="4740275"/>
            <a:ext cx="77920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 b="1">
                <a:latin typeface="楷体" panose="02010609060101010101" charset="-122"/>
                <a:ea typeface="楷体" panose="02010609060101010101" charset="-122"/>
              </a:rPr>
              <a:t>里          风           更    </a:t>
            </a:r>
            <a:endParaRPr lang="zh-CN" altLang="zh-CN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0595" y="334010"/>
            <a:ext cx="86861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练习  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Practice</a:t>
            </a:r>
            <a:endParaRPr lang="en-US" altLang="zh-CN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0080" y="1426845"/>
            <a:ext cx="11082655" cy="3601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数字 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Number: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一     二     三     六     八     十 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8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            十一   十二   十三   十六   十八   二十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8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            三十   六十   八十   一千   三千   六千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                                                                               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700" y="-6985"/>
            <a:ext cx="122174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竖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ù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Vertical stroke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1300" y="1624965"/>
            <a:ext cx="916940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The vertical stroke can only be written from top to bottom,never from bottom to top.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295" y="3477260"/>
            <a:ext cx="24574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撇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pi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ě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Left-falling stroke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065" y="2734945"/>
            <a:ext cx="2433320" cy="24244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05560" y="1691005"/>
            <a:ext cx="6229985" cy="2236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A left-falling stroke is written from the top right to the bottom left.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捺  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à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Right-falling stroke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080" y="2993390"/>
            <a:ext cx="2366645" cy="2332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05560" y="1691005"/>
            <a:ext cx="6229985" cy="33089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right-falling stroke is written from the top left to the bottom right with increasing force.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pic>
        <p:nvPicPr>
          <p:cNvPr id="1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855" y="203009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2069465" y="2122170"/>
            <a:ext cx="176022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六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6595" y="203009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7355840" y="2122170"/>
            <a:ext cx="176022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汉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04565" y="56388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点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di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ǎ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n      Dot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0" y="3067685"/>
            <a:ext cx="2396490" cy="24682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05560" y="1691005"/>
            <a:ext cx="6229985" cy="33089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The dot of a character begins from the top and slants to the right side with a reinforced pause.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25" y="205867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2085" y="205867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8002270" y="2150745"/>
            <a:ext cx="176022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六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8150" y="1270000"/>
            <a:ext cx="439991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xi</a:t>
            </a:r>
            <a:r>
              <a:rPr lang="zh-CN" altLang="en-US" sz="2800">
                <a:latin typeface="Times New Roman" panose="02020603050405020304" pitchFamily="18" charset="0"/>
              </a:rPr>
              <a:t>à</a:t>
            </a:r>
            <a:r>
              <a:rPr lang="en-US" altLang="zh-CN" sz="3200">
                <a:latin typeface="Times New Roman" panose="02020603050405020304" pitchFamily="18" charset="0"/>
              </a:rPr>
              <a:t>   downward direction    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2085" y="1270000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li</a:t>
            </a:r>
            <a:r>
              <a:rPr lang="zh-CN" altLang="en-US" sz="2800">
                <a:latin typeface="Times New Roman" panose="02020603050405020304" pitchFamily="18" charset="0"/>
              </a:rPr>
              <a:t>ù</a:t>
            </a:r>
            <a:r>
              <a:rPr lang="en-US" altLang="zh-CN" sz="3200">
                <a:latin typeface="Times New Roman" panose="02020603050405020304" pitchFamily="18" charset="0"/>
              </a:rPr>
              <a:t>   six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327660"/>
            <a:ext cx="3633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</a:rPr>
              <a:t>点 </a:t>
            </a:r>
            <a:r>
              <a:rPr lang="en-US" altLang="zh-CN" sz="3600" b="1">
                <a:latin typeface="Times New Roman" panose="02020603050405020304" pitchFamily="18" charset="0"/>
              </a:rPr>
              <a:t>di</a:t>
            </a:r>
            <a:r>
              <a:rPr lang="zh-CN" altLang="en-US" sz="3600" b="1">
                <a:latin typeface="Times New Roman" panose="02020603050405020304" pitchFamily="18" charset="0"/>
              </a:rPr>
              <a:t>ǎ</a:t>
            </a:r>
            <a:r>
              <a:rPr lang="en-US" altLang="zh-CN" sz="3600" b="1">
                <a:latin typeface="Times New Roman" panose="02020603050405020304" pitchFamily="18" charset="0"/>
              </a:rPr>
              <a:t>n</a:t>
            </a:r>
            <a:r>
              <a:rPr lang="zh-CN" altLang="zh-CN" sz="3600" b="1">
                <a:latin typeface="Times New Roman" panose="02020603050405020304" pitchFamily="18" charset="0"/>
              </a:rPr>
              <a:t> 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02205" y="2150745"/>
            <a:ext cx="176022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3800" b="1">
                <a:latin typeface="楷体" panose="02010609060101010101" charset="-122"/>
                <a:ea typeface="楷体" panose="02010609060101010101" charset="-122"/>
              </a:rPr>
              <a:t>下</a:t>
            </a:r>
            <a:endParaRPr lang="zh-CN" altLang="zh-CN" sz="13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3261</Words>
  <Application>WPS 演示</Application>
  <PresentationFormat>宽屏</PresentationFormat>
  <Paragraphs>256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</vt:lpstr>
      <vt:lpstr>宋体</vt:lpstr>
      <vt:lpstr>Wingdings</vt:lpstr>
      <vt:lpstr>Times New Roman</vt:lpstr>
      <vt:lpstr>微软雅黑</vt:lpstr>
      <vt:lpstr>楷体</vt:lpstr>
      <vt:lpstr>Calibri Light</vt:lpstr>
      <vt:lpstr>Calibri</vt:lpstr>
      <vt:lpstr>Office 主题</vt:lpstr>
      <vt:lpstr>PowerPoint 演示文稿</vt:lpstr>
      <vt:lpstr>PowerPoint 演示文稿</vt:lpstr>
      <vt:lpstr>_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Study New Strokes</vt:lpstr>
      <vt:lpstr>The Combination of the Strokes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PowerPoint 演示文稿</vt:lpstr>
      <vt:lpstr>PowerPoint 演示文稿</vt:lpstr>
      <vt:lpstr>PowerPoint 演示文稿</vt:lpstr>
      <vt:lpstr>_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32</cp:revision>
  <dcterms:created xsi:type="dcterms:W3CDTF">2015-05-05T08:02:00Z</dcterms:created>
  <dcterms:modified xsi:type="dcterms:W3CDTF">2017-01-04T08:06:25Z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