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05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7" r:id="rId11"/>
    <p:sldId id="271" r:id="rId12"/>
    <p:sldId id="266" r:id="rId13"/>
    <p:sldId id="268" r:id="rId14"/>
    <p:sldId id="333" r:id="rId15"/>
    <p:sldId id="288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9"/>
    <p:sldId id="286" r:id="rId30"/>
    <p:sldId id="287" r:id="rId31"/>
    <p:sldId id="30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C5A189"/>
    <a:srgbClr val="BA8F72"/>
    <a:srgbClr val="F4D2F9"/>
    <a:srgbClr val="DB67E9"/>
    <a:srgbClr val="C45CA0"/>
    <a:srgbClr val="FF6600"/>
    <a:srgbClr val="660066"/>
    <a:srgbClr val="CC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2.jpe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72.jpe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VCG414807287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-106045"/>
            <a:ext cx="12198985" cy="737616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5531485" y="1539240"/>
            <a:ext cx="5474970" cy="2273300"/>
          </a:xfrm>
        </p:spPr>
        <p:txBody>
          <a:bodyPr>
            <a:noAutofit/>
          </a:bodyPr>
          <a:p>
            <a:pPr algn="l"/>
            <a:r>
              <a:rPr lang="zh-CN" altLang="zh-CN" sz="7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新目标汉语</a:t>
            </a:r>
            <a:br>
              <a:rPr lang="zh-CN" altLang="zh-CN" sz="7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</a:br>
            <a:r>
              <a:rPr lang="zh-CN" altLang="zh-CN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口语课本</a:t>
            </a:r>
            <a:endParaRPr lang="zh-CN" altLang="zh-CN" sz="5400" b="1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082540" y="3812540"/>
            <a:ext cx="6020435" cy="938530"/>
          </a:xfrm>
        </p:spPr>
        <p:txBody>
          <a:bodyPr>
            <a:normAutofit/>
          </a:bodyPr>
          <a:p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New Target Chinese Spoken Language</a:t>
            </a:r>
            <a:endParaRPr lang="en-US" altLang="zh-CN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91090" y="375920"/>
            <a:ext cx="1770380" cy="31508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9900" b="1">
                <a:ln w="0" cmpd="sng">
                  <a:solidFill>
                    <a:schemeClr val="bg1"/>
                  </a:solidFill>
                  <a:prstDash val="solid"/>
                </a:ln>
                <a:blipFill>
                  <a:blip r:embed="rId4">
                    <a:alphaModFix amt="80000"/>
                  </a:blip>
                  <a:tile tx="69850" ty="0" sx="39000" sy="18000" flip="none" algn="b"/>
                </a:blipFill>
                <a:effectLst>
                  <a:glow rad="50800">
                    <a:srgbClr val="376C83">
                      <a:alpha val="23000"/>
                    </a:srgbClr>
                  </a:glow>
                  <a:innerShdw blurRad="63500" dist="25400" dir="5400000">
                    <a:prstClr val="black">
                      <a:alpha val="25000"/>
                    </a:prstClr>
                  </a:innerShdw>
                </a:effectLst>
              </a:rPr>
              <a:t>1</a:t>
            </a:r>
            <a:endParaRPr lang="en-US" altLang="zh-CN" sz="19900" b="1">
              <a:ln w="0" cmpd="sng">
                <a:solidFill>
                  <a:schemeClr val="bg1"/>
                </a:solidFill>
                <a:prstDash val="solid"/>
              </a:ln>
              <a:blipFill>
                <a:blip r:embed="rId4">
                  <a:alphaModFix amt="80000"/>
                </a:blip>
                <a:tile tx="69850" ty="0" sx="39000" sy="18000" flip="none" algn="b"/>
              </a:blipFill>
              <a:effectLst>
                <a:glow rad="50800">
                  <a:srgbClr val="376C83">
                    <a:alpha val="23000"/>
                  </a:srgbClr>
                </a:glow>
                <a:innerShdw blurRad="63500" dist="25400" dir="5400000">
                  <a:prstClr val="black">
                    <a:alpha val="25000"/>
                  </a:prstClr>
                </a:inn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5465" y="5067935"/>
            <a:ext cx="2451100" cy="1261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第六单元</a:t>
            </a:r>
            <a:endParaRPr lang="zh-CN" altLang="en-US" sz="3200" b="1"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>
                <a:solidFill>
                  <a:srgbClr val="FF66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谈时间</a:t>
            </a:r>
            <a:endParaRPr lang="zh-CN" altLang="en-US" sz="3200" b="1">
              <a:solidFill>
                <a:srgbClr val="FF66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824990" y="2143125"/>
            <a:ext cx="233172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飞机 fēijī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079"/>
          <a:stretch>
            <a:fillRect/>
          </a:stretch>
        </p:blipFill>
        <p:spPr>
          <a:xfrm>
            <a:off x="7151370" y="1624965"/>
            <a:ext cx="2544445" cy="1604010"/>
          </a:xfrm>
          <a:prstGeom prst="rect">
            <a:avLst/>
          </a:prstGeom>
        </p:spPr>
      </p:pic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240" y="1625600"/>
            <a:ext cx="2564130" cy="1603375"/>
          </a:xfrm>
          <a:prstGeom prst="rect">
            <a:avLst/>
          </a:prstGeom>
        </p:spPr>
      </p:pic>
      <p:pic>
        <p:nvPicPr>
          <p:cNvPr id="1026" name="Picture 2" descr="http://f.hiphotos.baidu.com/zhidao/pic/item/58ee3d6d55fbb2fbeeceefca484a20a44723dc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6270" y="1624965"/>
            <a:ext cx="2538095" cy="1604010"/>
          </a:xfrm>
          <a:prstGeom prst="rect">
            <a:avLst/>
          </a:prstGeom>
          <a:noFill/>
        </p:spPr>
      </p:pic>
      <p:sp>
        <p:nvSpPr>
          <p:cNvPr id="20" name="文本框 19"/>
          <p:cNvSpPr txBox="1"/>
          <p:nvPr/>
        </p:nvSpPr>
        <p:spPr>
          <a:xfrm>
            <a:off x="1770380" y="1624965"/>
            <a:ext cx="251142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火车 huǒchē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5460" y="1625600"/>
            <a:ext cx="14370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zuò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5460" y="2118995"/>
            <a:ext cx="7200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67535" y="2637155"/>
            <a:ext cx="26911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机场 jīchǎng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图片 29" descr="VCG21bc44679f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3446145"/>
            <a:ext cx="4501515" cy="3002915"/>
          </a:xfrm>
          <a:prstGeom prst="rect">
            <a:avLst/>
          </a:prstGeom>
        </p:spPr>
      </p:pic>
      <p:pic>
        <p:nvPicPr>
          <p:cNvPr id="35" name="图片 34" descr="VCG416265330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0" y="3404870"/>
            <a:ext cx="4565015" cy="304419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505460" y="3780155"/>
            <a:ext cx="14370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接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jiē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942465" y="3780155"/>
            <a:ext cx="8978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孩子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948180" y="4298315"/>
            <a:ext cx="125539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接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朋友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05460" y="4298315"/>
            <a:ext cx="36258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" name="图片 39" descr="VCG21gic168802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840" y="3404870"/>
            <a:ext cx="4657090" cy="310642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501650" y="4297680"/>
            <a:ext cx="161290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她去机场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7" grpId="0"/>
      <p:bldP spid="22" grpId="0"/>
      <p:bldP spid="24" grpId="1"/>
      <p:bldP spid="25" grpId="0"/>
      <p:bldP spid="36" grpId="0"/>
      <p:bldP spid="37" grpId="0"/>
      <p:bldP spid="38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/>
          <p:nvPr/>
        </p:nvGraphicFramePr>
        <p:xfrm>
          <a:off x="1071880" y="1968500"/>
          <a:ext cx="9867900" cy="358965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747895"/>
                <a:gridCol w="2178685"/>
                <a:gridCol w="2941320"/>
              </a:tblGrid>
              <a:tr h="7778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电 影 名 称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charset="0"/>
                        </a:rPr>
                        <a:t>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charset="0"/>
                        </a:rPr>
                        <a:t>Name of the movie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华文楷体" panose="02010600040101010101" charset="-122"/>
                          <a:ea typeface="华文楷体" panose="02010600040101010101" charset="-122"/>
                        </a:rPr>
                        <a:t>  diànyǐngmíngchēng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 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charset="0"/>
                        </a:rPr>
                        <a:t>Time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charset="0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华文楷体" panose="02010600040101010101" charset="-122"/>
                          <a:ea typeface="华文楷体" panose="02010600040101010101" charset="-122"/>
                        </a:rPr>
                        <a:t>shíjiān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片 长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 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charset="0"/>
                        </a:rPr>
                        <a:t>Duration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  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华文楷体" panose="02010600040101010101" charset="-122"/>
                          <a:ea typeface="华文楷体" panose="02010600040101010101" charset="-122"/>
                        </a:rPr>
                        <a:t>piàncháng</a:t>
                      </a:r>
                      <a:endParaRPr lang="en-US" altLang="zh-CN" sz="20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03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《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就是这样</a:t>
                      </a:r>
                      <a:r>
                        <a:rPr lang="zh-CN" altLang="en-US" sz="2000"/>
                        <a:t>》  </a:t>
                      </a:r>
                      <a:r>
                        <a:rPr lang="en-US" altLang="zh-CN" sz="2000" i="1">
                          <a:latin typeface="Times New Roman" panose="02020603050405020304" charset="0"/>
                        </a:rPr>
                        <a:t>This Is It</a:t>
                      </a:r>
                      <a:endParaRPr lang="en-US" altLang="zh-CN" sz="2000" i="1">
                        <a:latin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000"/>
                        <a:t>《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  <a:effectLst/>
                          <a:latin typeface="华文楷体" panose="02010600040101010101" charset="-122"/>
                          <a:ea typeface="华文楷体" panose="02010600040101010101" charset="-122"/>
                        </a:rPr>
                        <a:t>jiùshìzhèyàng</a:t>
                      </a:r>
                      <a:r>
                        <a:rPr lang="en-US" altLang="zh-CN" sz="2000"/>
                        <a:t>》</a:t>
                      </a:r>
                      <a:endParaRPr lang="en-US" altLang="zh-CN" sz="2000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19: 00~20: 55</a:t>
                      </a:r>
                      <a:endParaRPr lang="en-US" altLang="zh-CN" sz="20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1小时55 分钟</a:t>
                      </a:r>
                      <a:endParaRPr lang="zh-CN" altLang="en-US" sz="2000"/>
                    </a:p>
                    <a:p>
                      <a:pPr algn="ctr">
                        <a:buNone/>
                      </a:pPr>
                      <a:r>
                        <a:rPr lang="en-US" altLang="zh-CN" sz="2000">
                          <a:solidFill>
                            <a:schemeClr val="tx1"/>
                          </a:solidFill>
                          <a:effectLst/>
                          <a:latin typeface="华文楷体" panose="02010600040101010101" charset="-122"/>
                          <a:ea typeface="华文楷体" panose="02010600040101010101" charset="-122"/>
                        </a:rPr>
                        <a:t>1xiǎoshí55fēnzhōng</a:t>
                      </a:r>
                      <a:endParaRPr lang="en-US" altLang="zh-CN" sz="2000">
                        <a:solidFill>
                          <a:schemeClr val="tx1"/>
                        </a:solidFill>
                        <a:effectLst/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《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2012</a:t>
                      </a:r>
                      <a:r>
                        <a:rPr lang="zh-CN" altLang="en-US" sz="2000"/>
                        <a:t>》</a:t>
                      </a:r>
                      <a:endParaRPr lang="zh-CN" altLang="en-US" sz="2000"/>
                    </a:p>
                    <a:p>
                      <a:pPr>
                        <a:buNone/>
                      </a:pPr>
                      <a:r>
                        <a:rPr lang="zh-CN" altLang="en-US" sz="2000"/>
                        <a:t>《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/>
                          <a:latin typeface="华文楷体" panose="02010600040101010101" charset="-122"/>
                          <a:ea typeface="华文楷体" panose="02010600040101010101" charset="-122"/>
                        </a:rPr>
                        <a:t>èrlíngyīèr</a:t>
                      </a:r>
                      <a:r>
                        <a:rPr lang="zh-CN" altLang="en-US" sz="2000"/>
                        <a:t>》</a:t>
                      </a:r>
                      <a:endParaRPr lang="zh-CN" altLang="en-US" sz="2000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19: 00~20: 35</a:t>
                      </a:r>
                      <a:endParaRPr lang="en-US" altLang="zh-CN" sz="20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《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梅兰芳</a:t>
                      </a:r>
                      <a:r>
                        <a:rPr lang="zh-CN" altLang="en-US" sz="2000"/>
                        <a:t>》 </a:t>
                      </a:r>
                      <a:r>
                        <a:rPr lang="en-US" altLang="zh-CN" sz="2000" i="1">
                          <a:latin typeface="Times New Roman" panose="02020603050405020304" charset="0"/>
                        </a:rPr>
                        <a:t> Forever Enthralled</a:t>
                      </a:r>
                      <a:endParaRPr lang="en-US" altLang="zh-CN" sz="2000"/>
                    </a:p>
                    <a:p>
                      <a:pPr>
                        <a:buNone/>
                      </a:pPr>
                      <a:r>
                        <a:rPr lang="en-US" altLang="zh-CN" sz="2000"/>
                        <a:t>《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/>
                          <a:latin typeface="华文楷体" panose="02010600040101010101" charset="-122"/>
                          <a:ea typeface="华文楷体" panose="02010600040101010101" charset="-122"/>
                        </a:rPr>
                        <a:t>méilánfāng</a:t>
                      </a:r>
                      <a:r>
                        <a:rPr lang="en-US" altLang="zh-CN" sz="2000"/>
                        <a:t>》</a:t>
                      </a:r>
                      <a:endParaRPr lang="en-US" altLang="zh-CN" sz="2000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20: 00~22: 27</a:t>
                      </a:r>
                      <a:endParaRPr lang="en-US" altLang="zh-CN" sz="20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3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/>
                        <a:t>《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阿凡达</a:t>
                      </a:r>
                      <a:r>
                        <a:rPr lang="zh-CN" altLang="en-US" sz="2000"/>
                        <a:t>》  </a:t>
                      </a:r>
                      <a:r>
                        <a:rPr lang="en-US" altLang="zh-CN" sz="2000" i="1">
                          <a:latin typeface="Times New Roman" panose="02020603050405020304" charset="0"/>
                        </a:rPr>
                        <a:t>Avatar</a:t>
                      </a:r>
                      <a:endParaRPr lang="en-US" altLang="zh-CN" sz="2000"/>
                    </a:p>
                    <a:p>
                      <a:pPr>
                        <a:buNone/>
                      </a:pPr>
                      <a:r>
                        <a:rPr lang="en-US" altLang="zh-CN" sz="2000"/>
                        <a:t>《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effectLst/>
                          <a:latin typeface="华文楷体" panose="02010600040101010101" charset="-122"/>
                          <a:ea typeface="华文楷体" panose="02010600040101010101" charset="-122"/>
                        </a:rPr>
                        <a:t>āfándá</a:t>
                      </a:r>
                      <a:r>
                        <a:rPr lang="en-US" altLang="zh-CN" sz="2000"/>
                        <a:t>》</a:t>
                      </a:r>
                      <a:endParaRPr lang="en-US" altLang="zh-CN" sz="2000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11: 20~14: 02</a:t>
                      </a:r>
                      <a:endParaRPr lang="en-US" altLang="zh-CN" sz="20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00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多长时间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71880" y="5833110"/>
            <a:ext cx="8115935" cy="6248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这个电影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</a:t>
            </a:r>
            <a:r>
              <a:rPr lang="zh-CN" altLang="en-US" sz="24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晚上七点</a:t>
            </a:r>
            <a:r>
              <a:rPr lang="zh-CN" altLang="en-US" sz="2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到</a:t>
            </a:r>
            <a:r>
              <a:rPr lang="zh-CN" altLang="en-US" sz="2400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八点五十五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，要一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小时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五十五</a:t>
            </a:r>
            <a:r>
              <a:rPr lang="zh-CN" alt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分钟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。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34730" y="3580130"/>
            <a:ext cx="1706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1小时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 分钟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06790" y="4368165"/>
            <a:ext cx="1706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小时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27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分钟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594725" y="5028565"/>
            <a:ext cx="170688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小时</a:t>
            </a:r>
            <a:r>
              <a:rPr 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42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分钟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323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生词大盘点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624205" y="1875155"/>
          <a:ext cx="5206365" cy="4754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28090"/>
                <a:gridCol w="1375092"/>
                <a:gridCol w="1203960"/>
                <a:gridCol w="1399222"/>
              </a:tblGrid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现在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xiànzài</a:t>
                      </a:r>
                      <a:endParaRPr lang="zh-CN" altLang="en-US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早上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zǎoshang</a:t>
                      </a:r>
                      <a:endParaRPr lang="zh-CN" altLang="en-US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点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diǎn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shàngwǔ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fēn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zhōngwǔ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刻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kè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xiàwǔ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bàn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晚上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wǎnshang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差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chà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夜里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yèlǐ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shíjiān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xiān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duō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然后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ránhòu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小时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xiǎoshí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以前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yǐqián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分钟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fēnzhōng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yǐhòu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大概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dàgài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cóng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到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dào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表格 19"/>
          <p:cNvGraphicFramePr/>
          <p:nvPr/>
        </p:nvGraphicFramePr>
        <p:xfrm>
          <a:off x="6403975" y="1875155"/>
          <a:ext cx="5237480" cy="475551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09370"/>
                <a:gridCol w="1480185"/>
                <a:gridCol w="1138555"/>
                <a:gridCol w="1309370"/>
              </a:tblGrid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上课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shàngkè</a:t>
                      </a:r>
                      <a:endParaRPr lang="zh-CN" altLang="en-US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洗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xǐ</a:t>
                      </a:r>
                      <a:endParaRPr lang="zh-CN" altLang="en-US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下课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xiàkè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衣服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yīfu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shàngbān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坐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zuò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xiàbān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飞机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fēijī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起床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qǐchuáng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火车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huǒchē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8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睡觉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shuìjiào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要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yào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吃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chī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想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xiǎng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早饭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zǎofàn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去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qù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午饭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wǔfàn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机场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jīchǎng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晚饭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wǎnfàn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接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jiē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打扫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dásǎo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走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zǒu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房间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fángjiān</a:t>
                      </a:r>
                      <a:endParaRPr lang="zh-CN" altLang="en-US" sz="1800" b="1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323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生词大盘点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624205" y="1875155"/>
          <a:ext cx="5206365" cy="4754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28090"/>
                <a:gridCol w="1203960"/>
              </a:tblGrid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现在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早上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点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刻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晚上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差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夜里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先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然后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小时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以前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分钟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以后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大概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从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到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表格 19"/>
          <p:cNvGraphicFramePr/>
          <p:nvPr/>
        </p:nvGraphicFramePr>
        <p:xfrm>
          <a:off x="6403975" y="1875155"/>
          <a:ext cx="5237480" cy="475551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09370"/>
                <a:gridCol w="1138555"/>
              </a:tblGrid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上课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洗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下课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衣服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上班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坐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下班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飞机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起床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火车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8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睡觉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要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吃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想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早饭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去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午饭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机场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晚饭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接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打扫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走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房间</a:t>
                      </a:r>
                      <a:endParaRPr lang="zh-CN" altLang="en-US" sz="20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任务示范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28" name="图片 27" descr="(3CH5JQD~[L`~QK5WSX)6D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4220" y="2000885"/>
            <a:ext cx="1819910" cy="1883410"/>
          </a:xfrm>
          <a:prstGeom prst="rect">
            <a:avLst/>
          </a:prstGeom>
        </p:spPr>
      </p:pic>
      <p:pic>
        <p:nvPicPr>
          <p:cNvPr id="3" name="图片 2" descr="李伟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27075" t="23496" r="29441" b="17730"/>
          <a:stretch>
            <a:fillRect/>
          </a:stretch>
        </p:blipFill>
        <p:spPr>
          <a:xfrm>
            <a:off x="5104130" y="1942465"/>
            <a:ext cx="2129790" cy="1919605"/>
          </a:xfrm>
          <a:prstGeom prst="rect">
            <a:avLst/>
          </a:prstGeom>
        </p:spPr>
      </p:pic>
      <p:pic>
        <p:nvPicPr>
          <p:cNvPr id="19" name="图片 18" descr="P70413-112100_副本_副本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32" t="7099" r="19564" b="4949"/>
          <a:stretch>
            <a:fillRect/>
          </a:stretch>
        </p:blipFill>
        <p:spPr>
          <a:xfrm>
            <a:off x="9237980" y="2031365"/>
            <a:ext cx="2107565" cy="191452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829800" y="4008755"/>
            <a:ext cx="1071880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查理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chálǐ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08955" y="3970655"/>
            <a:ext cx="1071880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李伟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lǐwěi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75673" y="3945890"/>
            <a:ext cx="1437005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张   丽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</a:rPr>
              <a:t>zhānglì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040880" y="3945890"/>
            <a:ext cx="1151255" cy="10420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8192135" y="3945890"/>
            <a:ext cx="1045845" cy="105346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 167"/>
          <p:cNvSpPr/>
          <p:nvPr/>
        </p:nvSpPr>
        <p:spPr>
          <a:xfrm>
            <a:off x="7040880" y="5184775"/>
            <a:ext cx="2092960" cy="8445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  事 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spcBef>
                <a:spcPts val="0"/>
              </a:spcBef>
              <a:buNone/>
            </a:pP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tóngshì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8" name=" 138"/>
          <p:cNvSpPr/>
          <p:nvPr/>
        </p:nvSpPr>
        <p:spPr>
          <a:xfrm rot="10800000">
            <a:off x="3027680" y="4878070"/>
            <a:ext cx="2823210" cy="1026160"/>
          </a:xfrm>
          <a:custGeom>
            <a:avLst/>
            <a:gdLst>
              <a:gd name="connsiteX0" fmla="*/ 3490883 w 6425473"/>
              <a:gd name="connsiteY0" fmla="*/ 0 h 4863270"/>
              <a:gd name="connsiteX1" fmla="*/ 6425473 w 6425473"/>
              <a:gd name="connsiteY1" fmla="*/ 696179 h 4863270"/>
              <a:gd name="connsiteX2" fmla="*/ 4232133 w 6425473"/>
              <a:gd name="connsiteY2" fmla="*/ 2766384 h 4863270"/>
              <a:gd name="connsiteX3" fmla="*/ 4647609 w 6425473"/>
              <a:gd name="connsiteY3" fmla="*/ 1326678 h 4863270"/>
              <a:gd name="connsiteX4" fmla="*/ 4641778 w 6425473"/>
              <a:gd name="connsiteY4" fmla="*/ 1329716 h 4863270"/>
              <a:gd name="connsiteX5" fmla="*/ 4096459 w 6425473"/>
              <a:gd name="connsiteY5" fmla="*/ 1685342 h 4863270"/>
              <a:gd name="connsiteX6" fmla="*/ 2683000 w 6425473"/>
              <a:gd name="connsiteY6" fmla="*/ 4597427 h 4863270"/>
              <a:gd name="connsiteX7" fmla="*/ 2732777 w 6425473"/>
              <a:gd name="connsiteY7" fmla="*/ 4863270 h 4863270"/>
              <a:gd name="connsiteX8" fmla="*/ 0 w 6425473"/>
              <a:gd name="connsiteY8" fmla="*/ 4863270 h 4863270"/>
              <a:gd name="connsiteX9" fmla="*/ 42368 w 6425473"/>
              <a:gd name="connsiteY9" fmla="*/ 4548035 h 4863270"/>
              <a:gd name="connsiteX10" fmla="*/ 128511 w 6425473"/>
              <a:gd name="connsiteY10" fmla="*/ 4203610 h 4863270"/>
              <a:gd name="connsiteX11" fmla="*/ 2025907 w 6425473"/>
              <a:gd name="connsiteY11" fmla="*/ 1990903 h 4863270"/>
              <a:gd name="connsiteX12" fmla="*/ 4366085 w 6425473"/>
              <a:gd name="connsiteY12" fmla="*/ 943894 h 4863270"/>
              <a:gd name="connsiteX13" fmla="*/ 4443493 w 6425473"/>
              <a:gd name="connsiteY13" fmla="*/ 916804 h 486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25473" h="4863270">
                <a:moveTo>
                  <a:pt x="3490883" y="0"/>
                </a:moveTo>
                <a:lnTo>
                  <a:pt x="6425473" y="696179"/>
                </a:lnTo>
                <a:lnTo>
                  <a:pt x="4232133" y="2766384"/>
                </a:lnTo>
                <a:lnTo>
                  <a:pt x="4647609" y="1326678"/>
                </a:lnTo>
                <a:lnTo>
                  <a:pt x="4641778" y="1329716"/>
                </a:lnTo>
                <a:cubicBezTo>
                  <a:pt x="4429768" y="1446313"/>
                  <a:pt x="4246367" y="1566217"/>
                  <a:pt x="4096459" y="1685342"/>
                </a:cubicBezTo>
                <a:cubicBezTo>
                  <a:pt x="2873051" y="2657524"/>
                  <a:pt x="2570763" y="3683103"/>
                  <a:pt x="2683000" y="4597427"/>
                </a:cubicBezTo>
                <a:lnTo>
                  <a:pt x="2732777" y="4863270"/>
                </a:lnTo>
                <a:lnTo>
                  <a:pt x="0" y="4863270"/>
                </a:lnTo>
                <a:lnTo>
                  <a:pt x="42368" y="4548035"/>
                </a:lnTo>
                <a:cubicBezTo>
                  <a:pt x="67414" y="4416026"/>
                  <a:pt x="97314" y="4297282"/>
                  <a:pt x="128511" y="4203610"/>
                </a:cubicBezTo>
                <a:cubicBezTo>
                  <a:pt x="325342" y="3485135"/>
                  <a:pt x="968015" y="2732695"/>
                  <a:pt x="2025907" y="1990903"/>
                </a:cubicBezTo>
                <a:cubicBezTo>
                  <a:pt x="2523774" y="1641794"/>
                  <a:pt x="3383053" y="1293382"/>
                  <a:pt x="4366085" y="943894"/>
                </a:cubicBezTo>
                <a:lnTo>
                  <a:pt x="4443493" y="9168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" name="图片 24" descr="VCG21gic54693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" y="4424045"/>
            <a:ext cx="2860675" cy="208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  <p:bldP spid="21" grpId="0"/>
      <p:bldP spid="167" grpId="0" bldLvl="0" animBg="1"/>
      <p:bldP spid="1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六课课文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2502"/>
          <a:stretch>
            <a:fillRect/>
          </a:stretch>
        </p:blipFill>
        <p:spPr>
          <a:xfrm>
            <a:off x="8848725" y="1566545"/>
            <a:ext cx="3021330" cy="4730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4290" y="1879600"/>
            <a:ext cx="6926580" cy="429768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none" rtlCol="0">
            <a:spAutoFit/>
          </a:bodyPr>
          <a:p>
            <a:pPr marL="342900" indent="-342900" algn="l">
              <a:lnSpc>
                <a:spcPct val="15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张丽：</a:t>
            </a:r>
            <a:r>
              <a:rPr lang="zh-CN" altLang="en-US" sz="240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现在几点？</a:t>
            </a:r>
            <a:endParaRPr lang="zh-CN" altLang="en-US" sz="240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李伟：差一刻十一点。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>
              <a:lnSpc>
                <a:spcPct val="100000"/>
              </a:lnSpc>
              <a:buClr>
                <a:srgbClr val="385723"/>
              </a:buClr>
              <a:buFont typeface="BatangChe" panose="02030609000101010101" charset="-127"/>
              <a:buNone/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00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chálǐ</a:t>
            </a:r>
            <a:endParaRPr lang="zh-CN" altLang="en-US" sz="2000">
              <a:solidFill>
                <a:srgbClr val="66006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 algn="l">
              <a:lnSpc>
                <a:spcPct val="10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张丽：</a:t>
            </a:r>
            <a:r>
              <a:rPr lang="zh-CN" altLang="en-US" sz="2400">
                <a:solidFill>
                  <a:srgbClr val="66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查理的飞机几点到？</a:t>
            </a:r>
            <a:endParaRPr lang="zh-CN" altLang="en-US" sz="2400">
              <a:solidFill>
                <a:srgbClr val="66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李伟：下午两点半到。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张丽：</a:t>
            </a:r>
            <a:r>
              <a:rPr lang="zh-CN" altLang="en-US" sz="2400">
                <a:solidFill>
                  <a:srgbClr val="66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我们现在先去吃饭吧，然后去机场接他。</a:t>
            </a:r>
            <a:endParaRPr lang="zh-CN" altLang="en-US" sz="2400">
              <a:solidFill>
                <a:srgbClr val="66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5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李伟：从这儿到机场要多长时间？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>
              <a:lnSpc>
                <a:spcPct val="100000"/>
              </a:lnSpc>
              <a:buClr>
                <a:srgbClr val="385723"/>
              </a:buClr>
              <a:buFont typeface="BatangChe" panose="02030609000101010101" charset="-127"/>
              <a:buNone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2000">
                <a:solidFill>
                  <a:srgbClr val="66006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dàgài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l">
              <a:lnSpc>
                <a:spcPct val="100000"/>
              </a:lnSpc>
              <a:buClr>
                <a:srgbClr val="385723"/>
              </a:buClr>
              <a:buFont typeface="BatangChe" panose="02030609000101010101" charset="-127"/>
              <a:buChar char="►"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张丽：</a:t>
            </a:r>
            <a:r>
              <a:rPr lang="zh-CN" altLang="en-US" sz="2400">
                <a:solidFill>
                  <a:srgbClr val="66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大概一个多小时吧。我们一点以前走。</a:t>
            </a:r>
            <a:endParaRPr lang="zh-CN" altLang="en-US" sz="2400">
              <a:solidFill>
                <a:srgbClr val="66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任务示范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六课课文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2502"/>
          <a:stretch>
            <a:fillRect/>
          </a:stretch>
        </p:blipFill>
        <p:spPr>
          <a:xfrm>
            <a:off x="8848725" y="1566545"/>
            <a:ext cx="3021330" cy="4730750"/>
          </a:xfrm>
          <a:prstGeom prst="rect">
            <a:avLst/>
          </a:prstGeom>
        </p:spPr>
      </p:pic>
      <p:pic>
        <p:nvPicPr>
          <p:cNvPr id="128" name="图片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20" y="1931035"/>
            <a:ext cx="6724015" cy="464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323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问答与复述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8460" y="1965960"/>
            <a:ext cx="232981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现在几点？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48460" y="3429635"/>
            <a:ext cx="375983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查理的飞机几点到？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48460" y="4177665"/>
            <a:ext cx="34023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他们先去干什么？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48460" y="4951095"/>
            <a:ext cx="447484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他们到机场要多长时间？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48460" y="5672455"/>
            <a:ext cx="34023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他们什么时候走？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77035" y="2682240"/>
            <a:ext cx="447484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张丽和李伟要去干什么？</a:t>
            </a:r>
            <a:endParaRPr lang="zh-CN" altLang="en-US" sz="28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35810" y="2336165"/>
            <a:ext cx="340042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现在差一刻十一点。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32000" y="3083560"/>
            <a:ext cx="37579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他们要去机场接查理。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35810" y="3784600"/>
            <a:ext cx="447294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查理的飞机下午两点半到。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35810" y="4551045"/>
            <a:ext cx="268541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他们先去吃饭。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19935" y="5326380"/>
            <a:ext cx="447294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到机场大概要一个多小时。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036445" y="6022975"/>
            <a:ext cx="304292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他们一点以前走。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065020" y="2336165"/>
            <a:ext cx="161290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056130" y="3082925"/>
            <a:ext cx="232791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他们要去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52320" y="3784600"/>
            <a:ext cx="340042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查理的飞机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052955" y="4551045"/>
            <a:ext cx="232791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他们先去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28825" y="5338445"/>
            <a:ext cx="304292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到机场大概要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052955" y="6022975"/>
            <a:ext cx="232791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" grpId="0"/>
      <p:bldP spid="3" grpId="1"/>
      <p:bldP spid="23" grpId="0"/>
      <p:bldP spid="19" grpId="0"/>
      <p:bldP spid="20" grpId="0"/>
      <p:bldP spid="21" grpId="0"/>
      <p:bldP spid="22" grpId="0"/>
      <p:bldP spid="29" grpId="1"/>
      <p:bldP spid="28" grpId="1"/>
      <p:bldP spid="27" grpId="1"/>
      <p:bldP spid="26" grpId="1"/>
      <p:bldP spid="25" grpId="1"/>
      <p:bldP spid="24" grpId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时间名词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060" y="2345055"/>
            <a:ext cx="54038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38700" y="2345055"/>
            <a:ext cx="8978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上午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42030" y="2345055"/>
            <a:ext cx="125539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洗衣服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36590" y="2345055"/>
            <a:ext cx="54038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VCG21b3d62ffe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3975" y="1761490"/>
            <a:ext cx="5184775" cy="34582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034280" y="2160905"/>
            <a:ext cx="539115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>
                <a:solidFill>
                  <a:srgbClr val="C00000"/>
                </a:solidFill>
                <a:cs typeface="Arial" panose="020B0604020202020204" pitchFamily="34" charset="0"/>
              </a:rPr>
              <a:t>×</a:t>
            </a:r>
            <a:endParaRPr lang="zh-CN" altLang="en-US" sz="480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91740" y="2160905"/>
            <a:ext cx="792480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√</a:t>
            </a:r>
            <a:endParaRPr lang="zh-CN" altLang="en-US" sz="48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8045" y="2135505"/>
            <a:ext cx="792480" cy="8229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√</a:t>
            </a:r>
            <a:endParaRPr lang="zh-CN" altLang="en-US" sz="48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69340" y="2983865"/>
            <a:ext cx="268541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我上午洗衣服。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69340" y="3612515"/>
            <a:ext cx="268541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上午我洗衣服。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69340" y="4265930"/>
            <a:ext cx="340042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上午九点我洗衣服。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" name="图片 31" descr="VCG411156179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75" y="1781810"/>
            <a:ext cx="5269865" cy="343789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069340" y="4870450"/>
            <a:ext cx="447294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晚上十一点五十五我睡觉。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069340" y="5412740"/>
            <a:ext cx="447294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晚上十一点五十五睡觉。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219 0.001759 L -0.195781 0.001759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7604 0.001944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25" grpId="0"/>
      <p:bldP spid="3" grpId="2"/>
      <p:bldP spid="26" grpId="0"/>
      <p:bldP spid="3" grpId="3"/>
      <p:bldP spid="27" grpId="0"/>
      <p:bldP spid="3" grpId="4"/>
      <p:bldP spid="3" grpId="5"/>
      <p:bldP spid="28" grpId="0"/>
      <p:bldP spid="29" grpId="0"/>
      <p:bldP spid="30" grpId="0"/>
      <p:bldP spid="33" grpId="0"/>
      <p:bldP spid="3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VCG218f60af2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5490" y="1484630"/>
            <a:ext cx="4780280" cy="3189605"/>
          </a:xfrm>
          <a:prstGeom prst="rect">
            <a:avLst/>
          </a:prstGeom>
        </p:spPr>
      </p:pic>
      <p:pic>
        <p:nvPicPr>
          <p:cNvPr id="19" name="图片 18" descr="VCG41737125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095" y="1398905"/>
            <a:ext cx="4375785" cy="3107055"/>
          </a:xfrm>
          <a:prstGeom prst="rect">
            <a:avLst/>
          </a:prstGeom>
        </p:spPr>
      </p:pic>
      <p:pic>
        <p:nvPicPr>
          <p:cNvPr id="3" name="图片 2" descr="VCG21gic195729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90" y="2967355"/>
            <a:ext cx="4671060" cy="3115945"/>
          </a:xfrm>
          <a:prstGeom prst="rect">
            <a:avLst/>
          </a:prstGeom>
        </p:spPr>
      </p:pic>
      <p:pic>
        <p:nvPicPr>
          <p:cNvPr id="20" name="图片 19" descr="VCG416265330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680" y="2967355"/>
            <a:ext cx="4521200" cy="311658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480820" y="2075815"/>
            <a:ext cx="8978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起床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61690" y="2075815"/>
            <a:ext cx="8978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上班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232029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先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……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然后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……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8360" y="2075815"/>
            <a:ext cx="25133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80820" y="3316605"/>
            <a:ext cx="89789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吃饭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61690" y="3316605"/>
            <a:ext cx="125539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接朋友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8360" y="3316605"/>
            <a:ext cx="251333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8360" y="4422775"/>
            <a:ext cx="3232150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V1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 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V2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7" name=" 167"/>
          <p:cNvSpPr/>
          <p:nvPr/>
        </p:nvSpPr>
        <p:spPr>
          <a:xfrm>
            <a:off x="636270" y="5245735"/>
            <a:ext cx="4723765" cy="101663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上课  睡觉  洗衣服  收拾房间</a:t>
            </a:r>
            <a:endParaRPr lang="zh-CN" altLang="en-US" sz="24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  下班  吃午饭  去机场</a:t>
            </a:r>
            <a:r>
              <a:rPr lang="zh-CN" altLang="en-US" sz="240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>
                <a:solidFill>
                  <a:srgbClr val="FFFFFF"/>
                </a:solidFill>
              </a:rPr>
              <a:t> </a:t>
            </a:r>
            <a:endParaRPr lang="zh-CN" alt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188 0.009167 L -0.001146 -0.147963 " pathEditMode="relative" rAng="0" ptsTypes="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1 -0.004259 L 0.082865 -0.131296 " pathEditMode="relative" rAng="0" ptsTypes="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54 0.006852 L 0.094635 -0.001944 " pathEditMode="relative" rAng="0" ptsTypes="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1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323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概数表达法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6955" y="2014855"/>
            <a:ext cx="733425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endParaRPr lang="zh-CN" altLang="en-US" sz="32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9500" y="2064385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一个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44085" y="2064385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一百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个人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1875" y="3996055"/>
            <a:ext cx="1141730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zh-CN" altLang="en-US" sz="32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1875" y="3028950"/>
            <a:ext cx="1141730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endParaRPr lang="zh-CN" altLang="en-US" sz="32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31875" y="4973320"/>
            <a:ext cx="1141730" cy="5791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大概</a:t>
            </a:r>
            <a:endParaRPr lang="zh-CN" altLang="en-US" sz="32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16175" y="308991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个小时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64760" y="3089910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三百人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16175" y="399605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十二点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15205" y="4026535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三十岁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416175" y="497332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大概十二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744085" y="4973320"/>
            <a:ext cx="1970405" cy="518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大概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三十岁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图片 29" descr="VCG41a0007-000154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985" b="20253"/>
          <a:stretch>
            <a:fillRect/>
          </a:stretch>
        </p:blipFill>
        <p:spPr>
          <a:xfrm>
            <a:off x="6948170" y="1304290"/>
            <a:ext cx="2132965" cy="1869440"/>
          </a:xfrm>
          <a:prstGeom prst="rect">
            <a:avLst/>
          </a:prstGeom>
        </p:spPr>
      </p:pic>
      <p:pic>
        <p:nvPicPr>
          <p:cNvPr id="32" name="图片 31" descr="VCG418849617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699" b="17869"/>
          <a:stretch>
            <a:fillRect/>
          </a:stretch>
        </p:blipFill>
        <p:spPr>
          <a:xfrm>
            <a:off x="9652000" y="1156335"/>
            <a:ext cx="2374265" cy="2165985"/>
          </a:xfrm>
          <a:prstGeom prst="rect">
            <a:avLst/>
          </a:prstGeom>
        </p:spPr>
      </p:pic>
      <p:sp>
        <p:nvSpPr>
          <p:cNvPr id="141" name=" 141"/>
          <p:cNvSpPr/>
          <p:nvPr/>
        </p:nvSpPr>
        <p:spPr>
          <a:xfrm>
            <a:off x="9039860" y="2139315"/>
            <a:ext cx="612140" cy="330200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5" name="图片 34" descr="VCG4159483860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968" t="20503" r="4817" b="15912"/>
          <a:stretch>
            <a:fillRect/>
          </a:stretch>
        </p:blipFill>
        <p:spPr>
          <a:xfrm>
            <a:off x="9652000" y="1206500"/>
            <a:ext cx="2076450" cy="2065020"/>
          </a:xfrm>
          <a:prstGeom prst="rect">
            <a:avLst/>
          </a:prstGeom>
        </p:spPr>
      </p:pic>
      <p:pic>
        <p:nvPicPr>
          <p:cNvPr id="37" name="图片 36" descr="VCG41200377256-00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956" b="16150"/>
          <a:stretch>
            <a:fillRect/>
          </a:stretch>
        </p:blipFill>
        <p:spPr>
          <a:xfrm>
            <a:off x="9441180" y="3444875"/>
            <a:ext cx="2157730" cy="2182495"/>
          </a:xfrm>
          <a:prstGeom prst="rect">
            <a:avLst/>
          </a:prstGeom>
          <a:noFill/>
        </p:spPr>
      </p:pic>
      <p:pic>
        <p:nvPicPr>
          <p:cNvPr id="36" name="图片 35" descr="VCG41171374809"/>
          <p:cNvPicPr>
            <a:picLocks noChangeAspect="1"/>
          </p:cNvPicPr>
          <p:nvPr/>
        </p:nvPicPr>
        <p:blipFill>
          <a:blip r:embed="rId5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rcRect l="12047" t="3505" r="8198" b="5559"/>
          <a:stretch>
            <a:fillRect/>
          </a:stretch>
        </p:blipFill>
        <p:spPr>
          <a:xfrm>
            <a:off x="7148195" y="3580130"/>
            <a:ext cx="2026285" cy="1911350"/>
          </a:xfrm>
          <a:prstGeom prst="rect">
            <a:avLst/>
          </a:prstGeom>
        </p:spPr>
      </p:pic>
      <p:pic>
        <p:nvPicPr>
          <p:cNvPr id="29" name="图片 28" descr="VCG21gic139403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740" y="3322320"/>
            <a:ext cx="4110990" cy="2741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3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1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5" name="内容占位符 4"/>
          <p:cNvGraphicFramePr/>
          <p:nvPr>
            <p:ph idx="1"/>
          </p:nvPr>
        </p:nvGraphicFramePr>
        <p:xfrm>
          <a:off x="1395730" y="1280160"/>
          <a:ext cx="9435465" cy="5179695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schemeClr val="accent6">
                      <a:lumMod val="50000"/>
                      <a:alpha val="40000"/>
                    </a:schemeClr>
                  </a:outerShdw>
                </a:effectLst>
                <a:tableStyleId>{10A1B5D5-9B99-4C35-A422-299274C87663}</a:tableStyleId>
              </a:tblPr>
              <a:tblGrid>
                <a:gridCol w="1813560"/>
                <a:gridCol w="7621905"/>
              </a:tblGrid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话题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charset="0"/>
                        </a:rPr>
                        <a:t>Topic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b="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谈时间</a:t>
                      </a:r>
                      <a:endParaRPr lang="zh-CN" altLang="en-US" b="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 b="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Talking about time</a:t>
                      </a:r>
                      <a:endParaRPr lang="en-US" altLang="zh-CN" sz="1600" b="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50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任务目标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charset="0"/>
                        </a:rPr>
                        <a:t>Instructional Objectives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学会询问与回答时点和时段，能表述什么时间做什么。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Students can ask and answer questions about time, and can state one does something at a certain time.</a:t>
                      </a:r>
                      <a:endParaRPr lang="en-US" altLang="zh-CN" sz="16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88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重点词语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charset="0"/>
                        </a:rPr>
                        <a:t>Key Words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现在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xiànzài、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点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diǎn、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刻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kè、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半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bàn、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差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chà、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分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fēn、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小时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xiǎoshí、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时间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shíjiān、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长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cháng、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大概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dàgài、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左右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zuǒyòu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3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重点语句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charset="0"/>
                        </a:rPr>
                        <a:t>Key Sentences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现在几点？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xiànzàijǐdiǎn？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从这儿到机场要多长时间？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cóngzhèrdàojīchǎngyàoduōchángshíjiān？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大概一个多小时吧。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dàgàiyígèduōxiǎoshíba。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</a:t>
                      </a: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我们现在先去吃饭吧，然后去机场接她。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wǒmenxiànzàixiānqùchīfànba，ránhòuqùjīchǎngjiētā。</a:t>
                      </a:r>
                      <a:endParaRPr lang="zh-CN" altLang="en-US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785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语法点</a:t>
                      </a:r>
                      <a:endParaRPr lang="zh-CN" altLang="en-US" sz="24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charset="0"/>
                        </a:rPr>
                        <a:t>Grammar Points</a:t>
                      </a:r>
                      <a:endParaRPr lang="en-US" altLang="zh-CN" sz="1800" b="1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1.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钟点的读法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sym typeface="+mn-ea"/>
                        </a:rPr>
                        <a:t>Tell the time</a:t>
                      </a:r>
                      <a:endParaRPr lang="en-US" altLang="zh-CN" sz="16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2.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时间词的用法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sym typeface="+mn-ea"/>
                        </a:rPr>
                        <a:t>The usage of time words</a:t>
                      </a:r>
                      <a:endParaRPr lang="en-US" altLang="zh-CN" sz="16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3.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概数的表达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sym typeface="+mn-ea"/>
                        </a:rPr>
                        <a:t>Expression of approximate numbers</a:t>
                      </a:r>
                      <a:endParaRPr lang="en-US" altLang="zh-CN" sz="16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4.“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先……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然后……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” </a:t>
                      </a: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sym typeface="+mn-ea"/>
                        </a:rPr>
                        <a:t>The expression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先……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然后……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（</a:t>
                      </a:r>
                      <a:r>
                        <a:rPr lang="en-US" altLang="zh-CN" sz="16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sym typeface="+mn-ea"/>
                        </a:rPr>
                        <a:t>first…,then</a:t>
                      </a:r>
                      <a:r>
                        <a:rPr lang="en-US" altLang="zh-CN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…</a:t>
                      </a:r>
                      <a:r>
                        <a:rPr lang="zh-CN" altLang="en-US" sz="1800">
                          <a:ln w="28575" cmpd="sng">
                            <a:noFill/>
                            <a:prstDash val="solid"/>
                            <a:round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800">
                        <a:ln w="28575" cmpd="sng">
                          <a:noFill/>
                          <a:prstDash val="solid"/>
                          <a:round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5" name=" 165"/>
          <p:cNvSpPr/>
          <p:nvPr/>
        </p:nvSpPr>
        <p:spPr>
          <a:xfrm>
            <a:off x="2931795" y="254000"/>
            <a:ext cx="6363970" cy="8191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1600" dist="12700" dir="3000000" sx="103000" sy="103000" algn="ctr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931795" y="219075"/>
            <a:ext cx="6379845" cy="88963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</a:rPr>
              <a:t>谈时间  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</a:rPr>
              <a:t>Talking about Time</a:t>
            </a:r>
            <a:endParaRPr lang="en-US" altLang="zh-C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2018665" y="370205"/>
            <a:ext cx="669925" cy="624840"/>
          </a:xfrm>
          <a:custGeom>
            <a:avLst/>
            <a:gdLst>
              <a:gd name="T0" fmla="*/ 1767542 w 3927"/>
              <a:gd name="T1" fmla="*/ 308011 h 3928"/>
              <a:gd name="T2" fmla="*/ 1684137 w 3927"/>
              <a:gd name="T3" fmla="*/ 390514 h 3928"/>
              <a:gd name="T4" fmla="*/ 1406885 w 3927"/>
              <a:gd name="T5" fmla="*/ 115046 h 3928"/>
              <a:gd name="T6" fmla="*/ 1490290 w 3927"/>
              <a:gd name="T7" fmla="*/ 32084 h 3928"/>
              <a:gd name="T8" fmla="*/ 1597525 w 3927"/>
              <a:gd name="T9" fmla="*/ 28876 h 3928"/>
              <a:gd name="T10" fmla="*/ 1770750 w 3927"/>
              <a:gd name="T11" fmla="*/ 200757 h 3928"/>
              <a:gd name="T12" fmla="*/ 1767542 w 3927"/>
              <a:gd name="T13" fmla="*/ 308011 h 3928"/>
              <a:gd name="T14" fmla="*/ 1032021 w 3927"/>
              <a:gd name="T15" fmla="*/ 1039078 h 3928"/>
              <a:gd name="T16" fmla="*/ 754768 w 3927"/>
              <a:gd name="T17" fmla="*/ 763152 h 3928"/>
              <a:gd name="T18" fmla="*/ 1364724 w 3927"/>
              <a:gd name="T19" fmla="*/ 156756 h 3928"/>
              <a:gd name="T20" fmla="*/ 1641977 w 3927"/>
              <a:gd name="T21" fmla="*/ 432682 h 3928"/>
              <a:gd name="T22" fmla="*/ 1032021 w 3927"/>
              <a:gd name="T23" fmla="*/ 1039078 h 3928"/>
              <a:gd name="T24" fmla="*/ 993526 w 3927"/>
              <a:gd name="T25" fmla="*/ 1077121 h 3928"/>
              <a:gd name="T26" fmla="*/ 605373 w 3927"/>
              <a:gd name="T27" fmla="*/ 1187584 h 3928"/>
              <a:gd name="T28" fmla="*/ 716274 w 3927"/>
              <a:gd name="T29" fmla="*/ 801653 h 3928"/>
              <a:gd name="T30" fmla="*/ 993526 w 3927"/>
              <a:gd name="T31" fmla="*/ 1077121 h 3928"/>
              <a:gd name="T32" fmla="*/ 352867 w 3927"/>
              <a:gd name="T33" fmla="*/ 226883 h 3928"/>
              <a:gd name="T34" fmla="*/ 179641 w 3927"/>
              <a:gd name="T35" fmla="*/ 400597 h 3928"/>
              <a:gd name="T36" fmla="*/ 179641 w 3927"/>
              <a:gd name="T37" fmla="*/ 1447468 h 3928"/>
              <a:gd name="T38" fmla="*/ 352867 w 3927"/>
              <a:gd name="T39" fmla="*/ 1620724 h 3928"/>
              <a:gd name="T40" fmla="*/ 1400011 w 3927"/>
              <a:gd name="T41" fmla="*/ 1620724 h 3928"/>
              <a:gd name="T42" fmla="*/ 1573236 w 3927"/>
              <a:gd name="T43" fmla="*/ 1447468 h 3928"/>
              <a:gd name="T44" fmla="*/ 1573236 w 3927"/>
              <a:gd name="T45" fmla="*/ 759485 h 3928"/>
              <a:gd name="T46" fmla="*/ 1752419 w 3927"/>
              <a:gd name="T47" fmla="*/ 585771 h 3928"/>
              <a:gd name="T48" fmla="*/ 1752419 w 3927"/>
              <a:gd name="T49" fmla="*/ 1511178 h 3928"/>
              <a:gd name="T50" fmla="*/ 1457753 w 3927"/>
              <a:gd name="T51" fmla="*/ 1800397 h 3928"/>
              <a:gd name="T52" fmla="*/ 289168 w 3927"/>
              <a:gd name="T53" fmla="*/ 1800397 h 3928"/>
              <a:gd name="T54" fmla="*/ 0 w 3927"/>
              <a:gd name="T55" fmla="*/ 1511178 h 3928"/>
              <a:gd name="T56" fmla="*/ 0 w 3927"/>
              <a:gd name="T57" fmla="*/ 354304 h 3928"/>
              <a:gd name="T58" fmla="*/ 289168 w 3927"/>
              <a:gd name="T59" fmla="*/ 47210 h 3928"/>
              <a:gd name="T60" fmla="*/ 1214412 w 3927"/>
              <a:gd name="T61" fmla="*/ 47210 h 3928"/>
              <a:gd name="T62" fmla="*/ 1040728 w 3927"/>
              <a:gd name="T63" fmla="*/ 226883 h 3928"/>
              <a:gd name="T64" fmla="*/ 352867 w 3927"/>
              <a:gd name="T65" fmla="*/ 226883 h 39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927" h="3928">
                <a:moveTo>
                  <a:pt x="3857" y="672"/>
                </a:moveTo>
                <a:cubicBezTo>
                  <a:pt x="3675" y="852"/>
                  <a:pt x="3675" y="852"/>
                  <a:pt x="3675" y="852"/>
                </a:cubicBezTo>
                <a:cubicBezTo>
                  <a:pt x="3070" y="251"/>
                  <a:pt x="3070" y="251"/>
                  <a:pt x="3070" y="251"/>
                </a:cubicBezTo>
                <a:cubicBezTo>
                  <a:pt x="3252" y="70"/>
                  <a:pt x="3252" y="70"/>
                  <a:pt x="3252" y="70"/>
                </a:cubicBezTo>
                <a:cubicBezTo>
                  <a:pt x="3319" y="4"/>
                  <a:pt x="3424" y="0"/>
                  <a:pt x="3486" y="63"/>
                </a:cubicBezTo>
                <a:cubicBezTo>
                  <a:pt x="3864" y="438"/>
                  <a:pt x="3864" y="438"/>
                  <a:pt x="3864" y="438"/>
                </a:cubicBezTo>
                <a:cubicBezTo>
                  <a:pt x="3927" y="501"/>
                  <a:pt x="3924" y="605"/>
                  <a:pt x="3857" y="672"/>
                </a:cubicBezTo>
                <a:close/>
                <a:moveTo>
                  <a:pt x="2252" y="2267"/>
                </a:moveTo>
                <a:cubicBezTo>
                  <a:pt x="1647" y="1665"/>
                  <a:pt x="1647" y="1665"/>
                  <a:pt x="1647" y="1665"/>
                </a:cubicBezTo>
                <a:cubicBezTo>
                  <a:pt x="2978" y="342"/>
                  <a:pt x="2978" y="342"/>
                  <a:pt x="2978" y="342"/>
                </a:cubicBezTo>
                <a:cubicBezTo>
                  <a:pt x="3583" y="944"/>
                  <a:pt x="3583" y="944"/>
                  <a:pt x="3583" y="944"/>
                </a:cubicBezTo>
                <a:lnTo>
                  <a:pt x="2252" y="2267"/>
                </a:lnTo>
                <a:close/>
                <a:moveTo>
                  <a:pt x="2168" y="2350"/>
                </a:moveTo>
                <a:cubicBezTo>
                  <a:pt x="1321" y="2591"/>
                  <a:pt x="1321" y="2591"/>
                  <a:pt x="1321" y="2591"/>
                </a:cubicBezTo>
                <a:cubicBezTo>
                  <a:pt x="1563" y="1749"/>
                  <a:pt x="1563" y="1749"/>
                  <a:pt x="1563" y="1749"/>
                </a:cubicBezTo>
                <a:lnTo>
                  <a:pt x="2168" y="2350"/>
                </a:lnTo>
                <a:close/>
                <a:moveTo>
                  <a:pt x="770" y="495"/>
                </a:moveTo>
                <a:cubicBezTo>
                  <a:pt x="561" y="495"/>
                  <a:pt x="392" y="665"/>
                  <a:pt x="392" y="874"/>
                </a:cubicBezTo>
                <a:cubicBezTo>
                  <a:pt x="392" y="3158"/>
                  <a:pt x="392" y="3158"/>
                  <a:pt x="392" y="3158"/>
                </a:cubicBezTo>
                <a:cubicBezTo>
                  <a:pt x="392" y="3367"/>
                  <a:pt x="561" y="3536"/>
                  <a:pt x="770" y="3536"/>
                </a:cubicBezTo>
                <a:cubicBezTo>
                  <a:pt x="3055" y="3536"/>
                  <a:pt x="3055" y="3536"/>
                  <a:pt x="3055" y="3536"/>
                </a:cubicBezTo>
                <a:cubicBezTo>
                  <a:pt x="3264" y="3536"/>
                  <a:pt x="3433" y="3367"/>
                  <a:pt x="3433" y="3158"/>
                </a:cubicBezTo>
                <a:cubicBezTo>
                  <a:pt x="3433" y="1657"/>
                  <a:pt x="3433" y="1657"/>
                  <a:pt x="3433" y="1657"/>
                </a:cubicBezTo>
                <a:cubicBezTo>
                  <a:pt x="3824" y="1278"/>
                  <a:pt x="3824" y="1278"/>
                  <a:pt x="3824" y="1278"/>
                </a:cubicBezTo>
                <a:cubicBezTo>
                  <a:pt x="3824" y="3297"/>
                  <a:pt x="3824" y="3297"/>
                  <a:pt x="3824" y="3297"/>
                </a:cubicBezTo>
                <a:cubicBezTo>
                  <a:pt x="3824" y="3645"/>
                  <a:pt x="3529" y="3928"/>
                  <a:pt x="3181" y="3928"/>
                </a:cubicBezTo>
                <a:cubicBezTo>
                  <a:pt x="631" y="3928"/>
                  <a:pt x="631" y="3928"/>
                  <a:pt x="631" y="3928"/>
                </a:cubicBezTo>
                <a:cubicBezTo>
                  <a:pt x="283" y="3928"/>
                  <a:pt x="0" y="3645"/>
                  <a:pt x="0" y="3297"/>
                </a:cubicBezTo>
                <a:cubicBezTo>
                  <a:pt x="0" y="773"/>
                  <a:pt x="0" y="773"/>
                  <a:pt x="0" y="773"/>
                </a:cubicBezTo>
                <a:cubicBezTo>
                  <a:pt x="0" y="425"/>
                  <a:pt x="283" y="103"/>
                  <a:pt x="631" y="103"/>
                </a:cubicBezTo>
                <a:cubicBezTo>
                  <a:pt x="2650" y="103"/>
                  <a:pt x="2650" y="103"/>
                  <a:pt x="2650" y="103"/>
                </a:cubicBezTo>
                <a:cubicBezTo>
                  <a:pt x="2271" y="495"/>
                  <a:pt x="2271" y="495"/>
                  <a:pt x="2271" y="495"/>
                </a:cubicBezTo>
                <a:lnTo>
                  <a:pt x="770" y="49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c80fd1df8c34eaeabde76b9874abc5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5070" y="1228090"/>
            <a:ext cx="6833870" cy="51758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454265" y="2932430"/>
            <a:ext cx="10033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纽 约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niǔyuē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12175" y="2932430"/>
            <a:ext cx="10033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伦 敦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lúndūn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03410" y="2919095"/>
            <a:ext cx="110490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莫斯科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mòsīkē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498455" y="2919095"/>
            <a:ext cx="120904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 京</a:t>
            </a:r>
            <a:endParaRPr lang="zh-CN" altLang="en-US" sz="2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dōngjīng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21717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东京现在几点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?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4205" y="1868805"/>
            <a:ext cx="4203700" cy="914400"/>
          </a:xfrm>
          <a:prstGeom prst="rect">
            <a:avLst/>
          </a:prstGeom>
          <a:blipFill>
            <a:blip r:embed="rId2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latin typeface="Times New Roman" panose="02020603050405020304" charset="0"/>
              </a:rPr>
              <a:t>Please ask and answer questions about the time in different cities according to the clocks at the information counter of a hotel.</a:t>
            </a:r>
            <a:endParaRPr lang="en-US" altLang="zh-CN" i="1">
              <a:latin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5635" y="3475355"/>
            <a:ext cx="4192905" cy="136525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：北京现在是早上四点，   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东京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现在几点？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东京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现在是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早上五点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07060" y="3334385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" name="图片 29" descr="R@)D(KR[Z94(RE1K)36YCS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070" y="3620135"/>
            <a:ext cx="6833235" cy="308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323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张丽的一天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3325" y="1911350"/>
            <a:ext cx="9457055" cy="2255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 8:30            9:00         10:15          11:20           12:10  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起 床       吃 早饭     洗衣服     打扫  房间     吃 午饭       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qǐchuáng     chīzǎofàn     xǐyīfu      dǎsǎofángjiān    chīwǔfàn 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2:30                 5:45            7:30           12:00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去 机场  接  朋友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吃 晚饭      看  电影      睡 觉 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qùjīchǎngjiēpéngyou     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chīwǎnfàn      kàndiànyǐng     shuìjiào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2349500" y="248793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351020" y="248793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5946140" y="248793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8241665" y="248793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1252855" y="3663950"/>
            <a:ext cx="480060" cy="95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4502785" y="3673475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475095" y="366395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8693150" y="3663950"/>
            <a:ext cx="52895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1203325" y="4473575"/>
            <a:ext cx="4966335" cy="210629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：张丽几点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吃早饭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：她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九点吃早饭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：张丽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十一点二十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做什么？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：她要</a:t>
            </a:r>
            <a:r>
              <a:rPr lang="zh-CN" altLang="en-US" sz="2400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打扫房间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191895" y="438150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8" name="图片 27" descr="(3CH5JQD~[L`~QK5WSX)6D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3150" y="4473575"/>
            <a:ext cx="1953895" cy="202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293497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表演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火车几点到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3" name="图片 2" descr="P70413-112100_副本_副本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832" t="7099" r="19564" b="4949"/>
          <a:stretch>
            <a:fillRect/>
          </a:stretch>
        </p:blipFill>
        <p:spPr>
          <a:xfrm>
            <a:off x="8493125" y="3335655"/>
            <a:ext cx="1350645" cy="1226820"/>
          </a:xfrm>
          <a:prstGeom prst="rect">
            <a:avLst/>
          </a:prstGeom>
        </p:spPr>
      </p:pic>
      <p:pic>
        <p:nvPicPr>
          <p:cNvPr id="19" name="图片 18" descr="timg_副本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821" r="14663"/>
          <a:stretch>
            <a:fillRect/>
          </a:stretch>
        </p:blipFill>
        <p:spPr>
          <a:xfrm>
            <a:off x="5895340" y="2051685"/>
            <a:ext cx="1580515" cy="1538605"/>
          </a:xfrm>
          <a:prstGeom prst="rect">
            <a:avLst/>
          </a:prstGeom>
        </p:spPr>
      </p:pic>
      <p:sp>
        <p:nvSpPr>
          <p:cNvPr id="184" name=" 184"/>
          <p:cNvSpPr/>
          <p:nvPr/>
        </p:nvSpPr>
        <p:spPr>
          <a:xfrm>
            <a:off x="10132695" y="2285365"/>
            <a:ext cx="1920240" cy="13049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2" name=" 162"/>
          <p:cNvSpPr/>
          <p:nvPr/>
        </p:nvSpPr>
        <p:spPr>
          <a:xfrm rot="13200000">
            <a:off x="7215505" y="3548380"/>
            <a:ext cx="1544955" cy="255905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2" name="图片 21" descr="图片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399" t="16364" r="10454" b="18214"/>
          <a:stretch>
            <a:fillRect/>
          </a:stretch>
        </p:blipFill>
        <p:spPr>
          <a:xfrm>
            <a:off x="7816215" y="1448435"/>
            <a:ext cx="2012315" cy="1137920"/>
          </a:xfrm>
          <a:prstGeom prst="rect">
            <a:avLst/>
          </a:prstGeom>
        </p:spPr>
      </p:pic>
      <p:sp>
        <p:nvSpPr>
          <p:cNvPr id="24" name=" 24"/>
          <p:cNvSpPr/>
          <p:nvPr/>
        </p:nvSpPr>
        <p:spPr>
          <a:xfrm rot="420000">
            <a:off x="7470140" y="2448560"/>
            <a:ext cx="2704465" cy="469900"/>
          </a:xfrm>
          <a:custGeom>
            <a:avLst/>
            <a:gdLst>
              <a:gd name="connsiteX0" fmla="*/ 3490883 w 6425473"/>
              <a:gd name="connsiteY0" fmla="*/ 0 h 4863270"/>
              <a:gd name="connsiteX1" fmla="*/ 6425473 w 6425473"/>
              <a:gd name="connsiteY1" fmla="*/ 696179 h 4863270"/>
              <a:gd name="connsiteX2" fmla="*/ 4232133 w 6425473"/>
              <a:gd name="connsiteY2" fmla="*/ 2766384 h 4863270"/>
              <a:gd name="connsiteX3" fmla="*/ 4647609 w 6425473"/>
              <a:gd name="connsiteY3" fmla="*/ 1326678 h 4863270"/>
              <a:gd name="connsiteX4" fmla="*/ 4641778 w 6425473"/>
              <a:gd name="connsiteY4" fmla="*/ 1329716 h 4863270"/>
              <a:gd name="connsiteX5" fmla="*/ 4096459 w 6425473"/>
              <a:gd name="connsiteY5" fmla="*/ 1685342 h 4863270"/>
              <a:gd name="connsiteX6" fmla="*/ 2683000 w 6425473"/>
              <a:gd name="connsiteY6" fmla="*/ 4597427 h 4863270"/>
              <a:gd name="connsiteX7" fmla="*/ 2732777 w 6425473"/>
              <a:gd name="connsiteY7" fmla="*/ 4863270 h 4863270"/>
              <a:gd name="connsiteX8" fmla="*/ 0 w 6425473"/>
              <a:gd name="connsiteY8" fmla="*/ 4863270 h 4863270"/>
              <a:gd name="connsiteX9" fmla="*/ 42368 w 6425473"/>
              <a:gd name="connsiteY9" fmla="*/ 4548035 h 4863270"/>
              <a:gd name="connsiteX10" fmla="*/ 128511 w 6425473"/>
              <a:gd name="connsiteY10" fmla="*/ 4203610 h 4863270"/>
              <a:gd name="connsiteX11" fmla="*/ 2025907 w 6425473"/>
              <a:gd name="connsiteY11" fmla="*/ 1990903 h 4863270"/>
              <a:gd name="connsiteX12" fmla="*/ 4366085 w 6425473"/>
              <a:gd name="connsiteY12" fmla="*/ 943894 h 4863270"/>
              <a:gd name="connsiteX13" fmla="*/ 4443493 w 6425473"/>
              <a:gd name="connsiteY13" fmla="*/ 916804 h 486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25473" h="4863270">
                <a:moveTo>
                  <a:pt x="3490883" y="0"/>
                </a:moveTo>
                <a:lnTo>
                  <a:pt x="6425473" y="696179"/>
                </a:lnTo>
                <a:lnTo>
                  <a:pt x="4232133" y="2766384"/>
                </a:lnTo>
                <a:lnTo>
                  <a:pt x="4647609" y="1326678"/>
                </a:lnTo>
                <a:lnTo>
                  <a:pt x="4641778" y="1329716"/>
                </a:lnTo>
                <a:cubicBezTo>
                  <a:pt x="4429768" y="1446313"/>
                  <a:pt x="4246367" y="1566217"/>
                  <a:pt x="4096459" y="1685342"/>
                </a:cubicBezTo>
                <a:cubicBezTo>
                  <a:pt x="2873051" y="2657524"/>
                  <a:pt x="2570763" y="3683103"/>
                  <a:pt x="2683000" y="4597427"/>
                </a:cubicBezTo>
                <a:lnTo>
                  <a:pt x="2732777" y="4863270"/>
                </a:lnTo>
                <a:lnTo>
                  <a:pt x="0" y="4863270"/>
                </a:lnTo>
                <a:lnTo>
                  <a:pt x="42368" y="4548035"/>
                </a:lnTo>
                <a:cubicBezTo>
                  <a:pt x="67414" y="4416026"/>
                  <a:pt x="97314" y="4297282"/>
                  <a:pt x="128511" y="4203610"/>
                </a:cubicBezTo>
                <a:cubicBezTo>
                  <a:pt x="325342" y="3485135"/>
                  <a:pt x="968015" y="2732695"/>
                  <a:pt x="2025907" y="1990903"/>
                </a:cubicBezTo>
                <a:cubicBezTo>
                  <a:pt x="2523774" y="1641794"/>
                  <a:pt x="3383053" y="1293382"/>
                  <a:pt x="4366085" y="943894"/>
                </a:cubicBezTo>
                <a:lnTo>
                  <a:pt x="4443493" y="916804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36640" y="3590290"/>
            <a:ext cx="1097280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苏州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sūzhōu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677275" y="4479925"/>
            <a:ext cx="982980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查理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chálǐ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544175" y="3539490"/>
            <a:ext cx="1211580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北京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běijīng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 descr="VCG4198358506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F1">
                  <a:alpha val="100000"/>
                </a:srgbClr>
              </a:clrFrom>
              <a:clrTo>
                <a:srgbClr val="F1F1F1">
                  <a:alpha val="100000"/>
                  <a:alpha val="0"/>
                </a:srgbClr>
              </a:clrTo>
            </a:clrChange>
          </a:blip>
          <a:srcRect l="3473" t="9729" r="5279" b="8169"/>
          <a:stretch>
            <a:fillRect/>
          </a:stretch>
        </p:blipFill>
        <p:spPr>
          <a:xfrm>
            <a:off x="4975225" y="1287780"/>
            <a:ext cx="920115" cy="946785"/>
          </a:xfrm>
          <a:prstGeom prst="rect">
            <a:avLst/>
          </a:prstGeom>
        </p:spPr>
      </p:pic>
      <p:pic>
        <p:nvPicPr>
          <p:cNvPr id="31" name="图片 30" descr="VCG41480728743"/>
          <p:cNvPicPr>
            <a:picLocks noChangeAspect="1"/>
          </p:cNvPicPr>
          <p:nvPr/>
        </p:nvPicPr>
        <p:blipFill>
          <a:blip r:embed="rId6"/>
          <a:srcRect b="35067"/>
          <a:stretch>
            <a:fillRect/>
          </a:stretch>
        </p:blipFill>
        <p:spPr>
          <a:xfrm>
            <a:off x="10685145" y="1761490"/>
            <a:ext cx="1070610" cy="455930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624205" y="3539490"/>
            <a:ext cx="4966335" cy="253111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的火车几点到？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：现在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：我们先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205" y="1868805"/>
            <a:ext cx="4203700" cy="1188720"/>
          </a:xfrm>
          <a:prstGeom prst="rect">
            <a:avLst/>
          </a:prstGeom>
          <a:blipFill>
            <a:blip r:embed="rId7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latin typeface="Times New Roman" panose="02020603050405020304" charset="0"/>
              </a:rPr>
              <a:t>Charlie took a business trip to Suzhou.He will come back to Beijing today. Discuss with your partner about the time to pick him up at the railway station.</a:t>
            </a:r>
            <a:endParaRPr lang="en-US" altLang="zh-CN" i="1">
              <a:latin typeface="Times New Roman" panose="02020603050405020304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36270" y="342519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25" grpId="0"/>
      <p:bldP spid="24" grpId="0" bldLvl="0" animBg="1"/>
      <p:bldP spid="184" grpId="0" animBg="1"/>
      <p:bldP spid="27" grpId="0"/>
      <p:bldP spid="26" grpId="0"/>
      <p:bldP spid="32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354711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表演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我们去看电影吧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32" name="图片 31" descr="VCG41129283792"/>
          <p:cNvPicPr>
            <a:picLocks noChangeAspect="1"/>
          </p:cNvPicPr>
          <p:nvPr/>
        </p:nvPicPr>
        <p:blipFill>
          <a:blip r:embed="rId1"/>
          <a:srcRect b="22812"/>
          <a:stretch>
            <a:fillRect/>
          </a:stretch>
        </p:blipFill>
        <p:spPr>
          <a:xfrm>
            <a:off x="6111240" y="1398270"/>
            <a:ext cx="5324475" cy="2705100"/>
          </a:xfrm>
          <a:prstGeom prst="rect">
            <a:avLst/>
          </a:prstGeom>
        </p:spPr>
      </p:pic>
      <p:graphicFrame>
        <p:nvGraphicFramePr>
          <p:cNvPr id="33" name="表格 32"/>
          <p:cNvGraphicFramePr/>
          <p:nvPr/>
        </p:nvGraphicFramePr>
        <p:xfrm>
          <a:off x="5553075" y="4303395"/>
          <a:ext cx="6440805" cy="192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810"/>
                <a:gridCol w="1365250"/>
                <a:gridCol w="1349375"/>
                <a:gridCol w="1182370"/>
              </a:tblGrid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2012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160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分钟  英语灾难片</a:t>
                      </a: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15:55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20:30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17:25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22:05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19:00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381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2012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（数字）</a:t>
                      </a: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160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分钟  英语灾难片</a:t>
                      </a: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16:40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19:45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22:50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  <a:tr h="642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2012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（数字）</a:t>
                      </a: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160</a:t>
                      </a:r>
                      <a:r>
                        <a:rPr lang="zh-CN" altLang="en-US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分钟  国语灾难片</a:t>
                      </a: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18:15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黑体" panose="02010609060101010101" charset="-122"/>
                        </a:rPr>
                        <a:t>21:20</a:t>
                      </a:r>
                      <a:endParaRPr lang="en-US" altLang="zh-CN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0">
                        <a:solidFill>
                          <a:schemeClr val="tx1"/>
                        </a:solidFill>
                        <a:latin typeface="Times New Roman" panose="02020603050405020304" charset="0"/>
                        <a:ea typeface="黑体" panose="02010609060101010101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38100">
                      <a:solidFill>
                        <a:schemeClr val="tx1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624205" y="1868805"/>
            <a:ext cx="4544060" cy="1188720"/>
          </a:xfrm>
          <a:prstGeom prst="rect">
            <a:avLst/>
          </a:prstGeom>
          <a:blipFill>
            <a:blip r:embed="rId2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latin typeface="Times New Roman" panose="02020603050405020304" charset="0"/>
              </a:rPr>
              <a:t>Zhang Li and Li Wei will go to see the movie 2012. Zhang Li wants to eat her meal first. Complete the dialogue based on the given information.</a:t>
            </a:r>
            <a:endParaRPr lang="en-US" altLang="zh-CN" i="1">
              <a:latin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4205" y="3281045"/>
            <a:ext cx="4543425" cy="311848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李伟：我们去看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吧！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张丽：好。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多长时间？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李伟：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张丽：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几点开始？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李伟：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张丽：我们先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李伟：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36270" y="319659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32410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表演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他们几点上课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4205" y="1868805"/>
            <a:ext cx="10958195" cy="640080"/>
          </a:xfrm>
          <a:prstGeom prst="rect">
            <a:avLst/>
          </a:prstGeom>
          <a:blipFill>
            <a:blip r:embed="rId1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solidFill>
                  <a:schemeClr val="tx1"/>
                </a:solidFill>
                <a:latin typeface="Times New Roman" panose="02020603050405020304" charset="0"/>
              </a:rPr>
              <a:t>Listen to the recording. Take a note and then play the roles. Edna wants Li Wei to teach her Chinese. They are discussing their class schedule.</a:t>
            </a:r>
            <a:endParaRPr lang="en-US" altLang="zh-CN" i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pic>
        <p:nvPicPr>
          <p:cNvPr id="2" name="图片 1" descr="P70413-1717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542" t="9365" r="31252" b="15947"/>
          <a:stretch>
            <a:fillRect/>
          </a:stretch>
        </p:blipFill>
        <p:spPr>
          <a:xfrm>
            <a:off x="9919335" y="900430"/>
            <a:ext cx="876935" cy="966470"/>
          </a:xfrm>
          <a:prstGeom prst="rect">
            <a:avLst/>
          </a:prstGeom>
        </p:spPr>
      </p:pic>
      <p:pic>
        <p:nvPicPr>
          <p:cNvPr id="3" name="图片 2" descr="P70413-1717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6464" t="22496" r="27497" b="16264"/>
          <a:stretch>
            <a:fillRect/>
          </a:stretch>
        </p:blipFill>
        <p:spPr>
          <a:xfrm>
            <a:off x="10640695" y="936625"/>
            <a:ext cx="1049020" cy="930275"/>
          </a:xfrm>
          <a:prstGeom prst="rect">
            <a:avLst/>
          </a:prstGeom>
        </p:spPr>
      </p:pic>
      <p:sp>
        <p:nvSpPr>
          <p:cNvPr id="165" name=" 165"/>
          <p:cNvSpPr/>
          <p:nvPr/>
        </p:nvSpPr>
        <p:spPr>
          <a:xfrm>
            <a:off x="4630420" y="2767965"/>
            <a:ext cx="3893820" cy="37611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艾娜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àinà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点起床   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吃早饭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上课  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吃午饭   下午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吃晚饭 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睡觉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 165"/>
          <p:cNvSpPr/>
          <p:nvPr/>
        </p:nvSpPr>
        <p:spPr>
          <a:xfrm>
            <a:off x="8606790" y="2767330"/>
            <a:ext cx="2745740" cy="3761740"/>
          </a:xfrm>
          <a:prstGeom prst="rect">
            <a:avLst/>
          </a:prstGeom>
          <a:solidFill>
            <a:srgbClr val="C5A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李伟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lǐwěi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5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起床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点半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上班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下午</a:t>
            </a:r>
            <a:r>
              <a:rPr 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点半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吃晚饭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睡觉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4205" y="3281045"/>
            <a:ext cx="3879215" cy="278638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你几点吃午饭？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我12点下课，你呢？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你下午两点多做什么？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36270" y="319659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16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32410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班级活动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预订饭馆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4205" y="1868805"/>
            <a:ext cx="10442575" cy="365760"/>
          </a:xfrm>
          <a:prstGeom prst="rect">
            <a:avLst/>
          </a:prstGeom>
          <a:blipFill>
            <a:blip r:embed="rId1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solidFill>
                  <a:schemeClr val="tx1"/>
                </a:solidFill>
                <a:latin typeface="Times New Roman" panose="02020603050405020304" charset="0"/>
              </a:rPr>
              <a:t>Tomorrow is one of your classmates' birthday and you are going to make a reservation at a restaurant.</a:t>
            </a:r>
            <a:endParaRPr lang="en-US" altLang="zh-CN" i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3570" y="2739390"/>
            <a:ext cx="3879215" cy="331025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：你好，我想预订。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yùdìng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：你们几个人？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：大概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dàgài</a:t>
            </a:r>
            <a:endParaRPr lang="en-US" alt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：你们几点到？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36270" y="263144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2" name="图片 21" descr="VCG214e0abe2e7"/>
          <p:cNvPicPr>
            <a:picLocks noChangeAspect="1"/>
          </p:cNvPicPr>
          <p:nvPr/>
        </p:nvPicPr>
        <p:blipFill>
          <a:blip r:embed="rId2"/>
          <a:srcRect t="6705" r="6341" b="2750"/>
          <a:stretch>
            <a:fillRect/>
          </a:stretch>
        </p:blipFill>
        <p:spPr>
          <a:xfrm>
            <a:off x="4669790" y="2739390"/>
            <a:ext cx="2279015" cy="3303905"/>
          </a:xfrm>
          <a:prstGeom prst="rect">
            <a:avLst/>
          </a:prstGeom>
        </p:spPr>
      </p:pic>
      <p:pic>
        <p:nvPicPr>
          <p:cNvPr id="23" name="图片 22" descr="VCG41136590128"/>
          <p:cNvPicPr>
            <a:picLocks noChangeAspect="1"/>
          </p:cNvPicPr>
          <p:nvPr/>
        </p:nvPicPr>
        <p:blipFill>
          <a:blip r:embed="rId3"/>
          <a:srcRect t="10398"/>
          <a:stretch>
            <a:fillRect/>
          </a:stretch>
        </p:blipFill>
        <p:spPr>
          <a:xfrm>
            <a:off x="6948805" y="2739390"/>
            <a:ext cx="4923155" cy="3309620"/>
          </a:xfrm>
          <a:prstGeom prst="rect">
            <a:avLst/>
          </a:prstGeom>
        </p:spPr>
      </p:pic>
      <p:pic>
        <p:nvPicPr>
          <p:cNvPr id="2" name="图片 1" descr="无标题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67898" b="76122"/>
          <a:stretch>
            <a:fillRect/>
          </a:stretch>
        </p:blipFill>
        <p:spPr>
          <a:xfrm>
            <a:off x="7520940" y="3067050"/>
            <a:ext cx="4071620" cy="2648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38531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班级活动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设计旅游路线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4205" y="1868805"/>
            <a:ext cx="10442575" cy="640080"/>
          </a:xfrm>
          <a:prstGeom prst="rect">
            <a:avLst/>
          </a:prstGeom>
          <a:blipFill>
            <a:blip r:embed="rId1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solidFill>
                  <a:schemeClr val="tx1"/>
                </a:solidFill>
                <a:latin typeface="Times New Roman" panose="02020603050405020304" charset="0"/>
              </a:rPr>
              <a:t>Your friend will go to Shanghai, Hangzhou and Nanjing from Beijing. Please plan a travel route for him in accordance with the following timetables.</a:t>
            </a:r>
            <a:endParaRPr lang="en-US" altLang="zh-CN" i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3570" y="2739390"/>
            <a:ext cx="3879215" cy="331025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：你想去哪儿？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：我想去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：怎么去？</a:t>
            </a:r>
            <a:endParaRPr lang="en-US" alt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：我想先坐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，然后从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36270" y="263144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5648" b="31724"/>
          <a:stretch>
            <a:fillRect/>
          </a:stretch>
        </p:blipFill>
        <p:spPr>
          <a:xfrm>
            <a:off x="5739130" y="2508885"/>
            <a:ext cx="5018405" cy="3989705"/>
          </a:xfrm>
          <a:prstGeom prst="rect">
            <a:avLst/>
          </a:prstGeom>
        </p:spPr>
      </p:pic>
      <p:sp>
        <p:nvSpPr>
          <p:cNvPr id="290" name=" 290"/>
          <p:cNvSpPr/>
          <p:nvPr/>
        </p:nvSpPr>
        <p:spPr>
          <a:xfrm>
            <a:off x="8580120" y="4046220"/>
            <a:ext cx="171450" cy="3549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3" name=" 290"/>
          <p:cNvSpPr/>
          <p:nvPr/>
        </p:nvSpPr>
        <p:spPr>
          <a:xfrm>
            <a:off x="9471025" y="5299075"/>
            <a:ext cx="171450" cy="3549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9" name=" 290"/>
          <p:cNvSpPr/>
          <p:nvPr/>
        </p:nvSpPr>
        <p:spPr>
          <a:xfrm>
            <a:off x="9299575" y="5507990"/>
            <a:ext cx="171450" cy="3549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" name=" 290"/>
          <p:cNvSpPr/>
          <p:nvPr/>
        </p:nvSpPr>
        <p:spPr>
          <a:xfrm>
            <a:off x="9105265" y="5299075"/>
            <a:ext cx="171450" cy="35496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2" name="图片 21" descr="VCG415205109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0" y="5954395"/>
            <a:ext cx="3121025" cy="801370"/>
          </a:xfrm>
          <a:prstGeom prst="rect">
            <a:avLst/>
          </a:prstGeom>
        </p:spPr>
      </p:pic>
      <p:pic>
        <p:nvPicPr>
          <p:cNvPr id="24" name="图片 23" descr="VCG415698531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815" y="4327525"/>
            <a:ext cx="2204085" cy="1470025"/>
          </a:xfrm>
          <a:prstGeom prst="rect">
            <a:avLst/>
          </a:prstGeom>
        </p:spPr>
      </p:pic>
      <p:pic>
        <p:nvPicPr>
          <p:cNvPr id="25" name="图片 24" descr="VCG21gic54665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4596130"/>
            <a:ext cx="1981835" cy="1322070"/>
          </a:xfrm>
          <a:prstGeom prst="rect">
            <a:avLst/>
          </a:prstGeom>
        </p:spPr>
      </p:pic>
      <p:sp>
        <p:nvSpPr>
          <p:cNvPr id="138" name=" 138"/>
          <p:cNvSpPr/>
          <p:nvPr/>
        </p:nvSpPr>
        <p:spPr>
          <a:xfrm rot="6240000">
            <a:off x="8649970" y="4283710"/>
            <a:ext cx="1153160" cy="930275"/>
          </a:xfrm>
          <a:custGeom>
            <a:avLst/>
            <a:gdLst>
              <a:gd name="connsiteX0" fmla="*/ 3490883 w 6425473"/>
              <a:gd name="connsiteY0" fmla="*/ 0 h 4863270"/>
              <a:gd name="connsiteX1" fmla="*/ 6425473 w 6425473"/>
              <a:gd name="connsiteY1" fmla="*/ 696179 h 4863270"/>
              <a:gd name="connsiteX2" fmla="*/ 4232133 w 6425473"/>
              <a:gd name="connsiteY2" fmla="*/ 2766384 h 4863270"/>
              <a:gd name="connsiteX3" fmla="*/ 4647609 w 6425473"/>
              <a:gd name="connsiteY3" fmla="*/ 1326678 h 4863270"/>
              <a:gd name="connsiteX4" fmla="*/ 4641778 w 6425473"/>
              <a:gd name="connsiteY4" fmla="*/ 1329716 h 4863270"/>
              <a:gd name="connsiteX5" fmla="*/ 4096459 w 6425473"/>
              <a:gd name="connsiteY5" fmla="*/ 1685342 h 4863270"/>
              <a:gd name="connsiteX6" fmla="*/ 2683000 w 6425473"/>
              <a:gd name="connsiteY6" fmla="*/ 4597427 h 4863270"/>
              <a:gd name="connsiteX7" fmla="*/ 2732777 w 6425473"/>
              <a:gd name="connsiteY7" fmla="*/ 4863270 h 4863270"/>
              <a:gd name="connsiteX8" fmla="*/ 0 w 6425473"/>
              <a:gd name="connsiteY8" fmla="*/ 4863270 h 4863270"/>
              <a:gd name="connsiteX9" fmla="*/ 42368 w 6425473"/>
              <a:gd name="connsiteY9" fmla="*/ 4548035 h 4863270"/>
              <a:gd name="connsiteX10" fmla="*/ 128511 w 6425473"/>
              <a:gd name="connsiteY10" fmla="*/ 4203610 h 4863270"/>
              <a:gd name="connsiteX11" fmla="*/ 2025907 w 6425473"/>
              <a:gd name="connsiteY11" fmla="*/ 1990903 h 4863270"/>
              <a:gd name="connsiteX12" fmla="*/ 4366085 w 6425473"/>
              <a:gd name="connsiteY12" fmla="*/ 943894 h 4863270"/>
              <a:gd name="connsiteX13" fmla="*/ 4443493 w 6425473"/>
              <a:gd name="connsiteY13" fmla="*/ 916804 h 486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25473" h="4863270">
                <a:moveTo>
                  <a:pt x="3490883" y="0"/>
                </a:moveTo>
                <a:lnTo>
                  <a:pt x="6425473" y="696179"/>
                </a:lnTo>
                <a:lnTo>
                  <a:pt x="4232133" y="2766384"/>
                </a:lnTo>
                <a:lnTo>
                  <a:pt x="4647609" y="1326678"/>
                </a:lnTo>
                <a:lnTo>
                  <a:pt x="4641778" y="1329716"/>
                </a:lnTo>
                <a:cubicBezTo>
                  <a:pt x="4429768" y="1446313"/>
                  <a:pt x="4246367" y="1566217"/>
                  <a:pt x="4096459" y="1685342"/>
                </a:cubicBezTo>
                <a:cubicBezTo>
                  <a:pt x="2873051" y="2657524"/>
                  <a:pt x="2570763" y="3683103"/>
                  <a:pt x="2683000" y="4597427"/>
                </a:cubicBezTo>
                <a:lnTo>
                  <a:pt x="2732777" y="4863270"/>
                </a:lnTo>
                <a:lnTo>
                  <a:pt x="0" y="4863270"/>
                </a:lnTo>
                <a:lnTo>
                  <a:pt x="42368" y="4548035"/>
                </a:lnTo>
                <a:cubicBezTo>
                  <a:pt x="67414" y="4416026"/>
                  <a:pt x="97314" y="4297282"/>
                  <a:pt x="128511" y="4203610"/>
                </a:cubicBezTo>
                <a:cubicBezTo>
                  <a:pt x="325342" y="3485135"/>
                  <a:pt x="968015" y="2732695"/>
                  <a:pt x="2025907" y="1990903"/>
                </a:cubicBezTo>
                <a:cubicBezTo>
                  <a:pt x="2523774" y="1641794"/>
                  <a:pt x="3383053" y="1293382"/>
                  <a:pt x="4366085" y="943894"/>
                </a:cubicBezTo>
                <a:lnTo>
                  <a:pt x="4443493" y="91680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290" grpId="0" animBg="1"/>
      <p:bldP spid="138" grpId="0" bldLvl="0" animBg="1"/>
      <p:bldP spid="3" grpId="0" animBg="1"/>
      <p:bldP spid="19" grpId="0" bldLvl="0" animBg="1"/>
      <p:bldP spid="2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38531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班级活动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设计旅游路线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4205" y="1868805"/>
            <a:ext cx="10674985" cy="640080"/>
          </a:xfrm>
          <a:prstGeom prst="rect">
            <a:avLst/>
          </a:prstGeom>
          <a:blipFill>
            <a:blip r:embed="rId1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i="1">
                <a:latin typeface="Times New Roman" panose="02020603050405020304" charset="0"/>
                <a:sym typeface="+mn-ea"/>
              </a:rPr>
              <a:t>Your friend will go to Shanghai, Hangzhou and Nanjing from Beijing. Please plan a travel route for him in accordance with the following timetables.</a:t>
            </a:r>
            <a:endParaRPr lang="en-US" altLang="zh-CN" i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3570" y="2739390"/>
            <a:ext cx="3879215" cy="3310255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：你想去哪儿？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：我想去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：怎么去？</a:t>
            </a:r>
            <a:endParaRPr lang="en-US" altLang="zh-CN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B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：我想先坐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，然后从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坐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36270" y="2631440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4682490" y="2739390"/>
          <a:ext cx="6616700" cy="369951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339465"/>
                <a:gridCol w="1656715"/>
                <a:gridCol w="1620520"/>
              </a:tblGrid>
              <a:tr h="3695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飞机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火车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708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/>
                        <a:t>北京          上海 shànghǎi</a:t>
                      </a:r>
                      <a:endParaRPr lang="zh-CN" altLang="en-US"/>
                    </a:p>
                  </a:txBody>
                  <a:tcPr anchor="ctr" anchorCtr="0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08:55~10:50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957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/>
                        <a:t>北京          杭州 hángzhōu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8:15~10:00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957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 </a:t>
                      </a:r>
                      <a:r>
                        <a:rPr lang="zh-CN" altLang="en-US"/>
                        <a:t>北京          南京 nánjīng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13:15~15:45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20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上海           杭州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05:00~07:43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20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杭州          上海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11:40~14:36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957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南京          上海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00:14~03:58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957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上海          南京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05:10~09:05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杭州          南京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07:32~14:56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957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/>
                        <a:t>       </a:t>
                      </a:r>
                      <a:r>
                        <a:rPr lang="zh-CN" altLang="en-US"/>
                        <a:t>南京          杭州</a:t>
                      </a:r>
                      <a:endParaRPr lang="zh-CN" altLang="en-US"/>
                    </a:p>
                  </a:txBody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/>
                        <a:t>01:08~06:35</a:t>
                      </a:r>
                      <a:endParaRPr lang="en-US" altLang="zh-CN" sz="1800"/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本课小结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4205" y="3556635"/>
            <a:ext cx="6392545" cy="2651760"/>
          </a:xfrm>
          <a:prstGeom prst="rect">
            <a:avLst/>
          </a:prstGeom>
          <a:solidFill>
            <a:schemeClr val="lt1"/>
          </a:solidFill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3:00 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三点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4:05 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四点零五（分）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5:15 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五点十五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五点一刻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7:30 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七点半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七点三十（分）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8:45 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八点四十五（分）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差一刻九点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12:50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十二点五十（分）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差十分十点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4205" y="1972945"/>
            <a:ext cx="5160645" cy="1371600"/>
          </a:xfrm>
          <a:prstGeom prst="rect">
            <a:avLst/>
          </a:prstGeom>
          <a:solidFill>
            <a:schemeClr val="lt1"/>
          </a:solidFill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+V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我 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下午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洗衣服。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下午  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        洗衣服。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80630" y="1972945"/>
            <a:ext cx="2663825" cy="4185920"/>
          </a:xfrm>
          <a:prstGeom prst="rect">
            <a:avLst/>
          </a:prstGeom>
          <a:solidFill>
            <a:schemeClr val="lt1"/>
          </a:solidFill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十一点半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一个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一百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个人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八点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25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十二点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不到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五个小时</a:t>
            </a:r>
            <a:endParaRPr lang="zh-CN" altLang="en-US" sz="2800" b="1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4071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我的一天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597650" y="2765425"/>
            <a:ext cx="4849495" cy="1950720"/>
          </a:xfrm>
          <a:prstGeom prst="roundRect">
            <a:avLst/>
          </a:prstGeom>
          <a:solidFill>
            <a:schemeClr val="bg1"/>
          </a:solidFill>
          <a:ln w="127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今天早上我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点起床，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点半和妈妈一起吃早饭。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597650" y="2671445"/>
            <a:ext cx="422910" cy="41148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例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4205" y="1856740"/>
            <a:ext cx="4200525" cy="396240"/>
          </a:xfrm>
          <a:prstGeom prst="rect">
            <a:avLst/>
          </a:prstGeom>
          <a:blipFill>
            <a:blip r:embed="rId1"/>
          </a:blipFill>
          <a:ln w="12700" cmpd="sng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p>
            <a:pPr algn="just"/>
            <a:r>
              <a:rPr lang="en-US" altLang="zh-CN" sz="2000" i="1">
                <a:latin typeface="Times New Roman" panose="02020603050405020304" charset="0"/>
                <a:sym typeface="+mn-ea"/>
              </a:rPr>
              <a:t>Write an essay on “A Day in My Life”.</a:t>
            </a:r>
            <a:endParaRPr lang="en-US" altLang="zh-CN" sz="2000" i="1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6182360" y="2411730"/>
            <a:ext cx="5692140" cy="3276600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bIns="39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2" name="图片 1" descr="VCG411492697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" y="2411730"/>
            <a:ext cx="4942840" cy="335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205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rgbClr val="C000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内容占位符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97805" y="1271270"/>
            <a:ext cx="1290320" cy="1290320"/>
          </a:xfrm>
          <a:prstGeom prst="rect">
            <a:avLst/>
          </a:prstGeom>
        </p:spPr>
      </p:pic>
      <p:pic>
        <p:nvPicPr>
          <p:cNvPr id="19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310" y="1494155"/>
            <a:ext cx="1290320" cy="1290320"/>
          </a:xfrm>
          <a:prstGeom prst="rect">
            <a:avLst/>
          </a:prstGeom>
        </p:spPr>
      </p:pic>
      <p:pic>
        <p:nvPicPr>
          <p:cNvPr id="20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0" y="1986280"/>
            <a:ext cx="1290320" cy="1290320"/>
          </a:xfrm>
          <a:prstGeom prst="rect">
            <a:avLst/>
          </a:prstGeom>
        </p:spPr>
      </p:pic>
      <p:pic>
        <p:nvPicPr>
          <p:cNvPr id="21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5410" y="2561590"/>
            <a:ext cx="1290320" cy="1290320"/>
          </a:xfrm>
          <a:prstGeom prst="rect">
            <a:avLst/>
          </a:prstGeom>
        </p:spPr>
      </p:pic>
      <p:pic>
        <p:nvPicPr>
          <p:cNvPr id="22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0" y="3711575"/>
            <a:ext cx="1290320" cy="1290320"/>
          </a:xfrm>
          <a:prstGeom prst="rect">
            <a:avLst/>
          </a:prstGeom>
        </p:spPr>
      </p:pic>
      <p:pic>
        <p:nvPicPr>
          <p:cNvPr id="23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5310" y="4293870"/>
            <a:ext cx="1290320" cy="1290320"/>
          </a:xfrm>
          <a:prstGeom prst="rect">
            <a:avLst/>
          </a:prstGeom>
        </p:spPr>
      </p:pic>
      <p:pic>
        <p:nvPicPr>
          <p:cNvPr id="24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0670" y="5001895"/>
            <a:ext cx="1290320" cy="1290320"/>
          </a:xfrm>
          <a:prstGeom prst="rect">
            <a:avLst/>
          </a:prstGeom>
        </p:spPr>
      </p:pic>
      <p:pic>
        <p:nvPicPr>
          <p:cNvPr id="25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0305" y="1494155"/>
            <a:ext cx="1290320" cy="1290320"/>
          </a:xfrm>
          <a:prstGeom prst="rect">
            <a:avLst/>
          </a:prstGeom>
        </p:spPr>
      </p:pic>
      <p:pic>
        <p:nvPicPr>
          <p:cNvPr id="26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3605" y="1986280"/>
            <a:ext cx="1290320" cy="1290320"/>
          </a:xfrm>
          <a:prstGeom prst="rect">
            <a:avLst/>
          </a:prstGeom>
        </p:spPr>
      </p:pic>
      <p:pic>
        <p:nvPicPr>
          <p:cNvPr id="27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" y="2421255"/>
            <a:ext cx="1290320" cy="1290320"/>
          </a:xfrm>
          <a:prstGeom prst="rect">
            <a:avLst/>
          </a:prstGeom>
        </p:spPr>
      </p:pic>
      <p:pic>
        <p:nvPicPr>
          <p:cNvPr id="28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370" y="3711575"/>
            <a:ext cx="1290320" cy="1290320"/>
          </a:xfrm>
          <a:prstGeom prst="rect">
            <a:avLst/>
          </a:prstGeom>
        </p:spPr>
      </p:pic>
      <p:pic>
        <p:nvPicPr>
          <p:cNvPr id="29" name="内容占位符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0305" y="4293870"/>
            <a:ext cx="1290320" cy="1290320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 flipH="1" flipV="1">
            <a:off x="5934075" y="1331595"/>
            <a:ext cx="12065" cy="588010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 flipV="1">
            <a:off x="7570470" y="1546860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 flipV="1">
            <a:off x="9156700" y="207835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10906760" y="265366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9153525" y="376237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7578725" y="4373880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6002655" y="508698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 flipV="1">
            <a:off x="4351020" y="4356100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 flipV="1">
            <a:off x="2712720" y="378523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1120775" y="2493010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 flipV="1">
            <a:off x="2814320" y="2053590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 flipV="1">
            <a:off x="4359275" y="1536065"/>
            <a:ext cx="8255" cy="577215"/>
          </a:xfrm>
          <a:prstGeom prst="straightConnector1">
            <a:avLst/>
          </a:prstGeom>
          <a:ln w="31750"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H="1" flipV="1">
            <a:off x="5933440" y="1488440"/>
            <a:ext cx="17780" cy="432435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V="1">
            <a:off x="7578725" y="1692910"/>
            <a:ext cx="156210" cy="42037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flipV="1">
            <a:off x="9164320" y="2357755"/>
            <a:ext cx="248285" cy="283845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V="1">
            <a:off x="10895330" y="3207385"/>
            <a:ext cx="360045" cy="17145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9156700" y="4339590"/>
            <a:ext cx="343535" cy="12319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7592060" y="4910455"/>
            <a:ext cx="119380" cy="408305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6019800" y="5646420"/>
            <a:ext cx="9525" cy="334645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 flipH="1">
            <a:off x="4215765" y="4899025"/>
            <a:ext cx="156210" cy="37338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>
            <a:off x="2482215" y="4339590"/>
            <a:ext cx="238760" cy="25781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 flipV="1">
            <a:off x="780415" y="3074035"/>
            <a:ext cx="365125" cy="635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 flipV="1">
            <a:off x="2498090" y="2388870"/>
            <a:ext cx="324485" cy="20701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 flipH="1" flipV="1">
            <a:off x="4178935" y="1764665"/>
            <a:ext cx="183515" cy="367030"/>
          </a:xfrm>
          <a:prstGeom prst="straightConnector1">
            <a:avLst/>
          </a:prstGeom>
          <a:ln w="31750">
            <a:solidFill>
              <a:srgbClr val="C0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图片 5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8705" y="2682240"/>
            <a:ext cx="2142490" cy="201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rgbClr val="C000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5" name="内容占位符 5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6865" y="1851660"/>
            <a:ext cx="2746375" cy="20542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rcRect r="4029"/>
          <a:stretch>
            <a:fillRect/>
          </a:stretch>
        </p:blipFill>
        <p:spPr>
          <a:xfrm>
            <a:off x="4475480" y="3905885"/>
            <a:ext cx="2798445" cy="194627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5" y="3905885"/>
            <a:ext cx="2991485" cy="192849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40" y="1851660"/>
            <a:ext cx="2940685" cy="207835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925" y="1851660"/>
            <a:ext cx="3000375" cy="205422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865" y="3905885"/>
            <a:ext cx="2889250" cy="1929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1959610"/>
            <a:ext cx="1532890" cy="1532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835" y="1959610"/>
            <a:ext cx="1532890" cy="15328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30" y="1959610"/>
            <a:ext cx="1532890" cy="15328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0" y="4113530"/>
            <a:ext cx="1537970" cy="15379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755" y="4113530"/>
            <a:ext cx="1537970" cy="153797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930" y="4113530"/>
            <a:ext cx="1537970" cy="153797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36270" y="1304290"/>
            <a:ext cx="355727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现在几点   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What time is it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608955" y="3571240"/>
            <a:ext cx="69342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一点</a:t>
            </a:r>
            <a:endParaRPr lang="zh-CN" altLang="en-US" sz="2000" b="1"/>
          </a:p>
        </p:txBody>
      </p:sp>
      <p:sp>
        <p:nvSpPr>
          <p:cNvPr id="26" name="文本框 25"/>
          <p:cNvSpPr txBox="1"/>
          <p:nvPr/>
        </p:nvSpPr>
        <p:spPr>
          <a:xfrm>
            <a:off x="7757160" y="3571240"/>
            <a:ext cx="77470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两点</a:t>
            </a:r>
            <a:endParaRPr lang="zh-CN" altLang="en-US" sz="2000" b="1"/>
          </a:p>
        </p:txBody>
      </p:sp>
      <p:sp>
        <p:nvSpPr>
          <p:cNvPr id="27" name="文本框 26"/>
          <p:cNvSpPr txBox="1"/>
          <p:nvPr/>
        </p:nvSpPr>
        <p:spPr>
          <a:xfrm>
            <a:off x="9362440" y="3571240"/>
            <a:ext cx="196977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两点零五（分）</a:t>
            </a:r>
            <a:endParaRPr lang="zh-CN" altLang="en-US" sz="2000" b="1"/>
          </a:p>
        </p:txBody>
      </p:sp>
      <p:sp>
        <p:nvSpPr>
          <p:cNvPr id="28" name="文本框 27"/>
          <p:cNvSpPr txBox="1"/>
          <p:nvPr/>
        </p:nvSpPr>
        <p:spPr>
          <a:xfrm>
            <a:off x="5573395" y="5689600"/>
            <a:ext cx="948690" cy="3962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三点半</a:t>
            </a:r>
            <a:endParaRPr lang="zh-CN" altLang="en-US" sz="2000" b="1"/>
          </a:p>
        </p:txBody>
      </p:sp>
      <p:sp>
        <p:nvSpPr>
          <p:cNvPr id="29" name="文本框 28"/>
          <p:cNvSpPr txBox="1"/>
          <p:nvPr/>
        </p:nvSpPr>
        <p:spPr>
          <a:xfrm>
            <a:off x="7137400" y="5689600"/>
            <a:ext cx="222504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三点四十五（分）</a:t>
            </a:r>
            <a:endParaRPr lang="zh-CN" altLang="en-US" sz="2000" b="1"/>
          </a:p>
          <a:p>
            <a:r>
              <a:rPr lang="en-US" altLang="zh-CN" sz="2000" b="1"/>
              <a:t>/</a:t>
            </a:r>
            <a:r>
              <a:rPr lang="zh-CN" altLang="en-US" sz="2000" b="1"/>
              <a:t>差一刻四点</a:t>
            </a:r>
            <a:endParaRPr lang="zh-CN" altLang="en-US" sz="2000" b="1"/>
          </a:p>
        </p:txBody>
      </p:sp>
      <p:sp>
        <p:nvSpPr>
          <p:cNvPr id="30" name="文本框 29"/>
          <p:cNvSpPr txBox="1"/>
          <p:nvPr/>
        </p:nvSpPr>
        <p:spPr>
          <a:xfrm>
            <a:off x="9362440" y="5689600"/>
            <a:ext cx="196977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六点五十（分）</a:t>
            </a:r>
            <a:endParaRPr lang="zh-CN" altLang="en-US" sz="2000" b="1"/>
          </a:p>
          <a:p>
            <a:r>
              <a:rPr lang="en-US" altLang="zh-CN" sz="2000" b="1"/>
              <a:t>/</a:t>
            </a:r>
            <a:r>
              <a:rPr lang="zh-CN" altLang="en-US" sz="2000" b="1"/>
              <a:t>差十分七点</a:t>
            </a:r>
            <a:endParaRPr lang="zh-CN" altLang="en-US" sz="2000" b="1"/>
          </a:p>
        </p:txBody>
      </p:sp>
      <p:sp>
        <p:nvSpPr>
          <p:cNvPr id="53" name="TextBox 52"/>
          <p:cNvSpPr txBox="1"/>
          <p:nvPr/>
        </p:nvSpPr>
        <p:spPr>
          <a:xfrm>
            <a:off x="714587" y="1959519"/>
            <a:ext cx="1612349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52"/>
          <p:cNvSpPr txBox="1"/>
          <p:nvPr/>
        </p:nvSpPr>
        <p:spPr>
          <a:xfrm>
            <a:off x="714587" y="2698659"/>
            <a:ext cx="1612349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52"/>
          <p:cNvSpPr txBox="1"/>
          <p:nvPr/>
        </p:nvSpPr>
        <p:spPr>
          <a:xfrm>
            <a:off x="714587" y="3449229"/>
            <a:ext cx="1612349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52"/>
          <p:cNvSpPr txBox="1"/>
          <p:nvPr/>
        </p:nvSpPr>
        <p:spPr>
          <a:xfrm>
            <a:off x="567267" y="4063274"/>
            <a:ext cx="1612349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52"/>
          <p:cNvSpPr txBox="1"/>
          <p:nvPr/>
        </p:nvSpPr>
        <p:spPr>
          <a:xfrm>
            <a:off x="714587" y="4782729"/>
            <a:ext cx="1612349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06830" y="2108200"/>
            <a:ext cx="184975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点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diǎn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304290" y="2827655"/>
            <a:ext cx="194119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fēn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279525" y="3510280"/>
            <a:ext cx="180530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bàn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290955" y="4230370"/>
            <a:ext cx="167576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刻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kè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290955" y="4918710"/>
            <a:ext cx="180530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chà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460" y="3731895"/>
            <a:ext cx="1997710" cy="12852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500" y="2732405"/>
            <a:ext cx="1652905" cy="13931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6405" y="1673860"/>
            <a:ext cx="1703705" cy="16008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2535" y="2517140"/>
            <a:ext cx="1663065" cy="1443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8150" y="3545205"/>
            <a:ext cx="1690370" cy="14719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1575" y="3961130"/>
            <a:ext cx="1606550" cy="127254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06070" y="4639310"/>
            <a:ext cx="23164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早上 zǎoshang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76170" y="4145915"/>
            <a:ext cx="23164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上午 shàngwǔ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48760" y="3274695"/>
            <a:ext cx="23164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中午 zhōngwǔ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77915" y="3961130"/>
            <a:ext cx="20116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下午 xiàwǔ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45095" y="4582795"/>
            <a:ext cx="23164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晚上 wǎnshang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061575" y="5316220"/>
            <a:ext cx="18592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夜里 yèlǐ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1641"/>
          <a:stretch>
            <a:fillRect/>
          </a:stretch>
        </p:blipFill>
        <p:spPr>
          <a:xfrm>
            <a:off x="6071235" y="1705610"/>
            <a:ext cx="3571875" cy="487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8779"/>
          <a:stretch>
            <a:fillRect/>
          </a:stretch>
        </p:blipFill>
        <p:spPr>
          <a:xfrm>
            <a:off x="6080125" y="1155065"/>
            <a:ext cx="3562985" cy="47682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rcRect t="6719" b="10514"/>
          <a:stretch>
            <a:fillRect/>
          </a:stretch>
        </p:blipFill>
        <p:spPr>
          <a:xfrm>
            <a:off x="6080125" y="1155065"/>
            <a:ext cx="3565525" cy="461581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rcRect t="7127" b="3719"/>
          <a:stretch>
            <a:fillRect/>
          </a:stretch>
        </p:blipFill>
        <p:spPr>
          <a:xfrm>
            <a:off x="6071235" y="1705610"/>
            <a:ext cx="3571875" cy="4761230"/>
          </a:xfrm>
          <a:prstGeom prst="rect">
            <a:avLst/>
          </a:prstGeom>
        </p:spPr>
      </p:pic>
      <p:pic>
        <p:nvPicPr>
          <p:cNvPr id="37" name="图片 36" descr="无标题"/>
          <p:cNvPicPr>
            <a:picLocks noChangeAspect="1"/>
          </p:cNvPicPr>
          <p:nvPr/>
        </p:nvPicPr>
        <p:blipFill>
          <a:blip r:embed="rId5"/>
          <a:srcRect r="69217" b="74311"/>
          <a:stretch>
            <a:fillRect/>
          </a:stretch>
        </p:blipFill>
        <p:spPr>
          <a:xfrm>
            <a:off x="6071235" y="2305685"/>
            <a:ext cx="4747895" cy="346519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rcRect l="6277" r="6815"/>
          <a:stretch>
            <a:fillRect/>
          </a:stretch>
        </p:blipFill>
        <p:spPr>
          <a:xfrm>
            <a:off x="6080125" y="1945640"/>
            <a:ext cx="4844415" cy="314007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648335" y="2145030"/>
            <a:ext cx="263588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下午  两点半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47700" y="2773045"/>
            <a:ext cx="29679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晚上  十点零五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24205" y="3366770"/>
            <a:ext cx="29679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夜里  两点五十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4205" y="3958590"/>
            <a:ext cx="296799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上午  九点一刻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48335" y="4567555"/>
            <a:ext cx="373824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早上  差两分七点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54685" y="5133975"/>
            <a:ext cx="386143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中午  十一点二十五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36270" y="1761490"/>
            <a:ext cx="3879850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36270" y="1304290"/>
            <a:ext cx="171069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现在是</a:t>
            </a: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</a:rPr>
              <a:t>……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25  E" pathEditMode="relative" ptsTypes="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25  E" pathEditMode="relative" ptsTypes="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2969 -0.148426 " pathEditMode="relative" rAng="0" ptsTypes="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54583 0.166019 " pathEditMode="relative" ptsTypes="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25  E" pathEditMode="relative" ptsTypes="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25  E" pathEditMode="relative" ptsTypes="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9" grpId="2"/>
      <p:bldP spid="39" grpId="3"/>
      <p:bldP spid="39" grpId="4"/>
      <p:bldP spid="40" grpId="0"/>
      <p:bldP spid="40" grpId="1"/>
      <p:bldP spid="41" grpId="0"/>
      <p:bldP spid="41" grpId="1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705" y="1611630"/>
            <a:ext cx="2177415" cy="14528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3847" b="5404"/>
          <a:stretch>
            <a:fillRect/>
          </a:stretch>
        </p:blipFill>
        <p:spPr>
          <a:xfrm>
            <a:off x="2797175" y="1618615"/>
            <a:ext cx="2270125" cy="1438910"/>
          </a:xfrm>
          <a:prstGeom prst="rect">
            <a:avLst/>
          </a:prstGeom>
        </p:spPr>
      </p:pic>
      <p:pic>
        <p:nvPicPr>
          <p:cNvPr id="23" name="图片 22" descr="无标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930" y="1618615"/>
            <a:ext cx="2208530" cy="1438275"/>
          </a:xfrm>
          <a:prstGeom prst="rect">
            <a:avLst/>
          </a:prstGeom>
        </p:spPr>
      </p:pic>
      <p:pic>
        <p:nvPicPr>
          <p:cNvPr id="26" name="图片 25" descr="无标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3218815"/>
            <a:ext cx="2197100" cy="14077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rcRect t="13900" b="-460"/>
          <a:stretch>
            <a:fillRect/>
          </a:stretch>
        </p:blipFill>
        <p:spPr>
          <a:xfrm>
            <a:off x="7426325" y="3225165"/>
            <a:ext cx="2138045" cy="13893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445" y="1614170"/>
            <a:ext cx="2163445" cy="14427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rcRect b="3992"/>
          <a:stretch>
            <a:fillRect/>
          </a:stretch>
        </p:blipFill>
        <p:spPr>
          <a:xfrm>
            <a:off x="9642475" y="3201035"/>
            <a:ext cx="2177415" cy="1365250"/>
          </a:xfrm>
          <a:prstGeom prst="rect">
            <a:avLst/>
          </a:prstGeom>
        </p:spPr>
      </p:pic>
      <p:pic>
        <p:nvPicPr>
          <p:cNvPr id="31" name="图片 30" descr="无标题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110" y="4785360"/>
            <a:ext cx="2731135" cy="17506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270" y="4760595"/>
            <a:ext cx="2624455" cy="17513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8925" y="4761230"/>
            <a:ext cx="2429510" cy="17506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rcRect b="4834"/>
          <a:stretch>
            <a:fillRect/>
          </a:stretch>
        </p:blipFill>
        <p:spPr>
          <a:xfrm>
            <a:off x="2797175" y="3234055"/>
            <a:ext cx="2232025" cy="141351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323850" y="1445895"/>
            <a:ext cx="3037840" cy="5244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shàngkè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下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xiàkè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</a:t>
            </a:r>
            <a:r>
              <a:rPr lang="zh-CN" altLang="en-US" sz="22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xuéxí</a:t>
            </a:r>
            <a:endParaRPr lang="zh-CN" altLang="en-US" sz="2200"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吃饭 </a:t>
            </a:r>
            <a:r>
              <a:rPr lang="zh-CN" altLang="en-US" sz="22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chīfàn</a:t>
            </a:r>
            <a:endParaRPr lang="zh-CN" altLang="en-US" sz="2200"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睡觉</a:t>
            </a:r>
            <a:r>
              <a:rPr lang="zh-CN" altLang="en-US" sz="22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shuìjiào</a:t>
            </a:r>
            <a:endParaRPr lang="zh-CN" altLang="en-US" sz="2200"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上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班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shàngbān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下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班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xiàbān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见朋友</a:t>
            </a:r>
            <a:r>
              <a:rPr lang="zh-CN" altLang="en-US" sz="22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jiànpéngyou</a:t>
            </a:r>
            <a:endParaRPr lang="zh-CN" altLang="en-US" sz="2200"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起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床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qǐchuáng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扫房间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dásǎofángjiān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洗</a:t>
            </a:r>
            <a:r>
              <a:rPr lang="zh-CN" altLang="en-US" sz="2200" b="1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衣服</a:t>
            </a:r>
            <a:r>
              <a:rPr lang="zh-CN" altLang="en-US" sz="22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xǐyīfu</a:t>
            </a: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五边形 3"/>
          <p:cNvSpPr/>
          <p:nvPr/>
        </p:nvSpPr>
        <p:spPr>
          <a:xfrm>
            <a:off x="624205" y="419735"/>
            <a:ext cx="1549400" cy="636905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燕尾形 4"/>
          <p:cNvSpPr/>
          <p:nvPr/>
        </p:nvSpPr>
        <p:spPr>
          <a:xfrm>
            <a:off x="1867535" y="419735"/>
            <a:ext cx="1416685" cy="636905"/>
          </a:xfrm>
          <a:prstGeom prst="chevron">
            <a:avLst/>
          </a:prstGeom>
          <a:solidFill>
            <a:srgbClr val="C00000"/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302768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415671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529780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6475095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7664450" y="419735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7536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热身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73605" y="47942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词汇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61690" y="49085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课文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02785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语法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8955" y="50990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活动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5610" y="502285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总结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75600" y="509270"/>
            <a:ext cx="7950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作业</a:t>
            </a:r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8848725" y="420370"/>
            <a:ext cx="1416685" cy="636905"/>
          </a:xfrm>
          <a:prstGeom prst="chevron">
            <a:avLst/>
          </a:prstGeom>
          <a:solidFill>
            <a:schemeClr val="accent6">
              <a:lumMod val="50000"/>
            </a:schemeClr>
          </a:solidFill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4290" y="2287270"/>
            <a:ext cx="2177415" cy="14528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3847" b="5404"/>
          <a:stretch>
            <a:fillRect/>
          </a:stretch>
        </p:blipFill>
        <p:spPr>
          <a:xfrm>
            <a:off x="1652270" y="2289810"/>
            <a:ext cx="2270125" cy="1438910"/>
          </a:xfrm>
          <a:prstGeom prst="rect">
            <a:avLst/>
          </a:prstGeom>
        </p:spPr>
      </p:pic>
      <p:pic>
        <p:nvPicPr>
          <p:cNvPr id="23" name="图片 22" descr="无标题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110" y="2289810"/>
            <a:ext cx="2208530" cy="1438275"/>
          </a:xfrm>
          <a:prstGeom prst="rect">
            <a:avLst/>
          </a:prstGeom>
        </p:spPr>
      </p:pic>
      <p:pic>
        <p:nvPicPr>
          <p:cNvPr id="26" name="图片 25" descr="无标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110" y="3825240"/>
            <a:ext cx="2197100" cy="14077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rcRect t="13900" b="-460"/>
          <a:stretch>
            <a:fillRect/>
          </a:stretch>
        </p:blipFill>
        <p:spPr>
          <a:xfrm>
            <a:off x="6403975" y="3843655"/>
            <a:ext cx="2138045" cy="138938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865" y="2311400"/>
            <a:ext cx="2163445" cy="144272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rcRect b="3992"/>
          <a:stretch>
            <a:fillRect/>
          </a:stretch>
        </p:blipFill>
        <p:spPr>
          <a:xfrm>
            <a:off x="8684895" y="3843655"/>
            <a:ext cx="2177415" cy="1365250"/>
          </a:xfrm>
          <a:prstGeom prst="rect">
            <a:avLst/>
          </a:prstGeom>
        </p:spPr>
      </p:pic>
      <p:pic>
        <p:nvPicPr>
          <p:cNvPr id="31" name="图片 30" descr="无标题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790" y="5372735"/>
            <a:ext cx="1988820" cy="127508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750" y="5372100"/>
            <a:ext cx="1911350" cy="127571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7715" y="5350510"/>
            <a:ext cx="1829435" cy="13182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rcRect b="4834"/>
          <a:stretch>
            <a:fillRect/>
          </a:stretch>
        </p:blipFill>
        <p:spPr>
          <a:xfrm>
            <a:off x="1671320" y="3819525"/>
            <a:ext cx="2232025" cy="1413510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545465" y="1826895"/>
            <a:ext cx="11101070" cy="4000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>
                <a:solidFill>
                  <a:srgbClr val="FFFFFF"/>
                </a:solidFill>
              </a:rPr>
              <a:t>10:10      6:45      16:30      22:15      15:05      8:30      9:00      11:40      17:25      22:40</a:t>
            </a:r>
            <a:endParaRPr lang="en-US" altLang="zh-CN" sz="2400">
              <a:solidFill>
                <a:srgbClr val="FFFFFF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36270" y="1304290"/>
            <a:ext cx="293751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我</a:t>
            </a:r>
            <a:r>
              <a:rPr lang="zh-CN" altLang="en-US" sz="2400" b="1" u="sng">
                <a:latin typeface="Times New Roman" panose="02020603050405020304" charset="0"/>
                <a:ea typeface="黑体" panose="02010609060101010101" charset="-122"/>
              </a:rPr>
              <a:t>十点十分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</a:rPr>
              <a:t>洗衣服</a:t>
            </a:r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。</a:t>
            </a:r>
            <a:endParaRPr lang="zh-CN" altLang="en-US" sz="2400" b="1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3345" y="1304290"/>
            <a:ext cx="38557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黑体" panose="02010609060101010101" charset="-122"/>
              </a:rPr>
              <a:t>我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</a:rPr>
              <a:t>先</a:t>
            </a:r>
            <a:r>
              <a:rPr lang="zh-CN" altLang="en-US" sz="2400" b="1" u="sng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洗衣服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，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</a:rPr>
              <a:t>然后</a:t>
            </a:r>
            <a:r>
              <a:rPr lang="zh-CN" altLang="en-US" sz="2400" b="1" u="sng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见朋友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  <p:bldP spid="2" grpId="0"/>
      <p:bldP spid="47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1*a*1"/>
  <p:tag name="KSO_WM_UNIT_CLEAR" val="1"/>
  <p:tag name="KSO_WM_UNIT_LAYERLEVEL" val="1"/>
  <p:tag name="KSO_WM_UNIT_VALUE" val="6"/>
  <p:tag name="KSO_WM_UNIT_ISCONTENTSTITLE" val="0"/>
  <p:tag name="KSO_WM_UNIT_HIGHLIGHT" val="0"/>
  <p:tag name="KSO_WM_UNIT_COMPATIBLE" val="0"/>
  <p:tag name="KSO_WM_UNIT_PRESET_TEXT" val="家有萌宠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b"/>
  <p:tag name="KSO_WM_UNIT_INDEX" val="1"/>
  <p:tag name="KSO_WM_UNIT_ID" val="custom160041_1*b*1"/>
  <p:tag name="KSO_WM_UNIT_CLEAR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PRESET_TEXT_INDEX" val="1"/>
  <p:tag name="KSO_WM_UNIT_PRESET_TEXT_LEN" val="10"/>
</p:tagLst>
</file>

<file path=ppt/tags/tag3.xml><?xml version="1.0" encoding="utf-8"?>
<p:tagLst xmlns:p="http://schemas.openxmlformats.org/presentationml/2006/main">
  <p:tag name="KSO_WM_TEMPLATE_THUMBS_INDEX" val="1、7、11、16、17、21、24、28、33、34"/>
  <p:tag name="KSO_WM_TEMPLATE_CATEGORY" val="custom"/>
  <p:tag name="KSO_WM_TEMPLATE_INDEX" val="160041"/>
  <p:tag name="KSO_WM_TAG_VERSION" val="1.0"/>
  <p:tag name="KSO_WM_SLIDE_ID" val="custom160041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41"/>
  <p:tag name="KSO_WM_UNIT_TYPE" val="a"/>
  <p:tag name="KSO_WM_UNIT_INDEX" val="1"/>
  <p:tag name="KSO_WM_UNIT_ID" val="custom160041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1600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5633</Words>
  <Application>WPS 演示</Application>
  <PresentationFormat>宽屏</PresentationFormat>
  <Paragraphs>1215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黑体</vt:lpstr>
      <vt:lpstr>Times New Roman</vt:lpstr>
      <vt:lpstr>楷体</vt:lpstr>
      <vt:lpstr>Calibri</vt:lpstr>
      <vt:lpstr>Calibri Light</vt:lpstr>
      <vt:lpstr>微软雅黑</vt:lpstr>
      <vt:lpstr>华文楷体</vt:lpstr>
      <vt:lpstr>BatangChe</vt:lpstr>
      <vt:lpstr>Office 主题</vt:lpstr>
      <vt:lpstr>新目标汉语 口语课本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47</cp:revision>
  <dcterms:created xsi:type="dcterms:W3CDTF">2015-05-05T08:02:00Z</dcterms:created>
  <dcterms:modified xsi:type="dcterms:W3CDTF">2017-05-25T05:05:27Z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2052-10.1.0.6479</vt:lpwstr>
  </property>
</Properties>
</file>