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785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 panose="05020102010507070707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50" indent="-228600" algn="l" rtl="0" eaLnBrk="1" latinLnBrk="0" hangingPunct="1">
        <a:spcBef>
          <a:spcPct val="20000"/>
        </a:spcBef>
        <a:buClr>
          <a:schemeClr val="accent3"/>
        </a:buClr>
        <a:buFont typeface="Arial" panose="020B0604020202020204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1" latinLnBrk="0" hangingPunct="1">
        <a:spcBef>
          <a:spcPct val="20000"/>
        </a:spcBef>
        <a:buClr>
          <a:schemeClr val="accent4"/>
        </a:buClr>
        <a:buFont typeface="Arial" panose="020B0604020202020204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210" indent="-182880" algn="l" rtl="0" eaLnBrk="1" latinLnBrk="0" hangingPunct="1">
        <a:spcBef>
          <a:spcPct val="20000"/>
        </a:spcBef>
        <a:buClr>
          <a:schemeClr val="accent5"/>
        </a:buClr>
        <a:buFont typeface="Wingdings 3" panose="05040102010807070707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8077200" cy="1673352"/>
          </a:xfrm>
        </p:spPr>
        <p:txBody>
          <a:bodyPr/>
          <a:lstStyle/>
          <a:p>
            <a:br>
              <a:rPr lang="zh-CN" altLang="en-US" dirty="0" smtClean="0"/>
            </a:br>
            <a:r>
              <a:rPr lang="zh-CN" altLang="en-US" sz="5400" dirty="0" smtClean="0"/>
              <a:t>家人和 朋 友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357166"/>
            <a:ext cx="8077200" cy="1499616"/>
          </a:xfrm>
        </p:spPr>
        <p:txBody>
          <a:bodyPr/>
          <a:lstStyle/>
          <a:p>
            <a:r>
              <a:rPr lang="en-US" altLang="zh-CN" sz="4000" dirty="0" err="1" smtClean="0"/>
              <a:t>jiā</a:t>
            </a:r>
            <a:r>
              <a:rPr lang="en-US" altLang="zh-CN" sz="4000" dirty="0" smtClean="0"/>
              <a:t> </a:t>
            </a:r>
            <a:r>
              <a:rPr lang="en-US" altLang="zh-CN" sz="4000" dirty="0" err="1" smtClean="0"/>
              <a:t>rén</a:t>
            </a:r>
            <a:r>
              <a:rPr lang="en-US" altLang="zh-CN" sz="4000" dirty="0" smtClean="0"/>
              <a:t> </a:t>
            </a:r>
            <a:r>
              <a:rPr lang="en-US" altLang="zh-CN" sz="4000" dirty="0" err="1" smtClean="0"/>
              <a:t>hé</a:t>
            </a:r>
            <a:r>
              <a:rPr lang="en-US" altLang="zh-CN" sz="4000" dirty="0" smtClean="0"/>
              <a:t> </a:t>
            </a:r>
            <a:r>
              <a:rPr lang="en-US" altLang="zh-CN" sz="4000" dirty="0" err="1" smtClean="0"/>
              <a:t>péng</a:t>
            </a:r>
            <a:r>
              <a:rPr lang="en-US" altLang="zh-CN" sz="4000" dirty="0" smtClean="0"/>
              <a:t> you</a:t>
            </a:r>
            <a:endParaRPr lang="zh-CN" altLang="en-US" dirty="0"/>
          </a:p>
        </p:txBody>
      </p:sp>
      <p:pic>
        <p:nvPicPr>
          <p:cNvPr id="2050" name="Picture 2" descr="http://img3.redocn.com/20120324/Redocn_2012032404225926.jpg"/>
          <p:cNvPicPr>
            <a:picLocks noChangeAspect="1" noChangeArrowheads="1"/>
          </p:cNvPicPr>
          <p:nvPr/>
        </p:nvPicPr>
        <p:blipFill>
          <a:blip r:embed="rId1"/>
          <a:srcRect t="5319" b="5584"/>
          <a:stretch>
            <a:fillRect/>
          </a:stretch>
        </p:blipFill>
        <p:spPr bwMode="auto">
          <a:xfrm>
            <a:off x="1785918" y="2857496"/>
            <a:ext cx="580029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http://img.nongshanghang.cn/allimg/160303/1U5121318_1.png"/>
          <p:cNvPicPr>
            <a:picLocks noChangeAspect="1" noChangeArrowheads="1"/>
          </p:cNvPicPr>
          <p:nvPr/>
        </p:nvPicPr>
        <p:blipFill>
          <a:blip r:embed="rId1"/>
          <a:srcRect l="17341" r="7875" b="19006"/>
          <a:stretch>
            <a:fillRect/>
          </a:stretch>
        </p:blipFill>
        <p:spPr bwMode="auto">
          <a:xfrm>
            <a:off x="428596" y="2000240"/>
            <a:ext cx="4643470" cy="3364833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5214910" y="3214686"/>
            <a:ext cx="371480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err="1" smtClean="0">
                <a:solidFill>
                  <a:schemeClr val="tx1"/>
                </a:solidFill>
              </a:rPr>
              <a:t>tāhěnpiàoliang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。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r>
              <a:rPr lang="zh-CN" altLang="en-US" sz="3200" b="1" dirty="0" smtClean="0">
                <a:solidFill>
                  <a:schemeClr val="tx1"/>
                </a:solidFill>
              </a:rPr>
              <a:t>她很 漂  亮   。</a:t>
            </a:r>
            <a:endParaRPr lang="zh-CN" altLang="en-US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http://img1.gtimg.com/ent/pics/hv1/14/55/1845/119985164.jpg"/>
          <p:cNvPicPr>
            <a:picLocks noChangeAspect="1" noChangeArrowheads="1"/>
          </p:cNvPicPr>
          <p:nvPr/>
        </p:nvPicPr>
        <p:blipFill>
          <a:blip r:embed="rId1"/>
          <a:srcRect l="28947" r="35526"/>
          <a:stretch>
            <a:fillRect/>
          </a:stretch>
        </p:blipFill>
        <p:spPr bwMode="auto">
          <a:xfrm>
            <a:off x="1214414" y="1714488"/>
            <a:ext cx="2214578" cy="4571327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3643306" y="3286124"/>
            <a:ext cx="457203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 smtClean="0">
                <a:solidFill>
                  <a:schemeClr val="tx1"/>
                </a:solidFill>
              </a:rPr>
              <a:t>tāhěncōngmíng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。</a:t>
            </a:r>
            <a:endParaRPr lang="zh-CN" alt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他  很   聪  明  。 </a:t>
            </a:r>
            <a:endParaRPr lang="zh-CN" altLang="en-US" sz="4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3554" name="Picture 2" descr="http://sports.tom.com/uimg/2010/1/11/huanglin/1263167774562_4680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596" y="357166"/>
            <a:ext cx="4071966" cy="6049779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2500298" y="4786322"/>
            <a:ext cx="6429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yáomínghěnshuài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，</a:t>
            </a:r>
            <a:r>
              <a:rPr lang="en-US" altLang="zh-CN" sz="2800" b="1" dirty="0" err="1" smtClean="0">
                <a:solidFill>
                  <a:schemeClr val="tx1"/>
                </a:solidFill>
              </a:rPr>
              <a:t>hěngāo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。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姚  明   很  帅   ， 很  高 。</a:t>
            </a:r>
            <a:endParaRPr lang="zh-CN" altLang="en-US" sz="4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 err="1" smtClean="0"/>
              <a:t>wǒdejiārén</a:t>
            </a:r>
            <a:br>
              <a:rPr lang="zh-CN" altLang="en-US" dirty="0" smtClean="0"/>
            </a:br>
            <a:r>
              <a:rPr lang="zh-CN" altLang="en-US" dirty="0" smtClean="0"/>
              <a:t>我的家 人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pic.58pic.com/58pic/13/19/74/48i58PICK4a_102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472" y="1928802"/>
            <a:ext cx="8077200" cy="4343400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642910" y="785794"/>
            <a:ext cx="150019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bàba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爸爸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143108" y="1142984"/>
            <a:ext cx="171451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māma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妈妈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28992" y="2071678"/>
            <a:ext cx="142876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jiějie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姐 姐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20895" y="2766695"/>
            <a:ext cx="1064895" cy="969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wǒ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我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29256" y="1500174"/>
            <a:ext cx="164307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nǎinai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奶 奶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29454" y="785794"/>
            <a:ext cx="164307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yéye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爷爷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429256" y="2571744"/>
            <a:ext cx="342902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bàbahěnmáng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。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爸爸很 忙  。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15364" name="Picture 4" descr="http://goss2.asiacn.vcg.com/creative/vcg/800-bigwater/7427000/15136309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570" y="2143116"/>
            <a:ext cx="470902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http://goss3.asiacn.vcg.com/creative/vcg/800-bigwater/7318000/374eafe3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1714488"/>
            <a:ext cx="3214710" cy="4825080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4429124" y="2500306"/>
            <a:ext cx="385765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 smtClean="0">
                <a:solidFill>
                  <a:schemeClr val="tx1"/>
                </a:solidFill>
              </a:rPr>
              <a:t>māmahěnlèi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。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妈 妈 很 累 。</a:t>
            </a:r>
            <a:endParaRPr lang="zh-CN" altLang="en-US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http://goss4.asiacn.vcg.com/creative/vcg/800-bigwater/15337000/gic1533779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0166" y="1571612"/>
            <a:ext cx="5214974" cy="3474477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1714480" y="5143512"/>
            <a:ext cx="485778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 smtClean="0">
                <a:solidFill>
                  <a:schemeClr val="tx1"/>
                </a:solidFill>
              </a:rPr>
              <a:t>jiějiehěnpiàoliang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。</a:t>
            </a:r>
            <a:endParaRPr lang="zh-CN" alt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姐 姐  很  漂  亮   。</a:t>
            </a:r>
            <a:endParaRPr lang="zh-CN" altLang="en-US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http://goss3.asiacn.vcg.com/creative/vcg/800-bigwater/19726000/gic1972675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34" y="1857364"/>
            <a:ext cx="4401474" cy="4429156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5143504" y="2500306"/>
            <a:ext cx="314327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 smtClean="0">
                <a:solidFill>
                  <a:schemeClr val="tx1"/>
                </a:solidFill>
              </a:rPr>
              <a:t>wǒhěn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 è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。</a:t>
            </a:r>
            <a:endParaRPr lang="zh-CN" alt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我  很 饿。</a:t>
            </a:r>
            <a:endParaRPr lang="zh-CN" altLang="en-US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214414" y="5286388"/>
            <a:ext cx="707236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 smtClean="0">
                <a:solidFill>
                  <a:schemeClr val="tx1"/>
                </a:solidFill>
              </a:rPr>
              <a:t>yéye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、</a:t>
            </a:r>
            <a:r>
              <a:rPr lang="en-US" altLang="zh-CN" sz="3200" b="1" dirty="0" err="1" smtClean="0">
                <a:solidFill>
                  <a:schemeClr val="tx1"/>
                </a:solidFill>
              </a:rPr>
              <a:t>nǎinaihěngāoxìng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。</a:t>
            </a:r>
            <a:endParaRPr lang="zh-CN" alt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爷爷、奶 奶   很    高 兴  。</a:t>
            </a:r>
            <a:endParaRPr lang="zh-CN" altLang="en-US" sz="3600" b="1" dirty="0" smtClean="0">
              <a:solidFill>
                <a:schemeClr val="tx1"/>
              </a:solidFill>
            </a:endParaRPr>
          </a:p>
        </p:txBody>
      </p:sp>
      <p:pic>
        <p:nvPicPr>
          <p:cNvPr id="19462" name="Picture 6" descr="http://goss4.asiacn.vcg.com/creative/vcg/800-bigwater/19721000/gic1972149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28794" y="1643050"/>
            <a:ext cx="5322300" cy="3545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 </a:t>
            </a:r>
            <a:r>
              <a:rPr lang="en-US" altLang="zh-CN" dirty="0" err="1" smtClean="0"/>
              <a:t>wǒdepéngyou</a:t>
            </a:r>
            <a:br>
              <a:rPr lang="zh-CN" altLang="en-US" dirty="0" smtClean="0"/>
            </a:br>
            <a:r>
              <a:rPr lang="zh-CN" altLang="en-US" dirty="0" smtClean="0"/>
              <a:t>我的   朋  友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 descr="http://img1.gtimg.com/ent/pics/hv1/14/55/1845/11998516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28794" y="2000240"/>
            <a:ext cx="5429288" cy="398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 descr="http://s.qdcdn.com/cl/10018733,800,450.jpg"/>
          <p:cNvPicPr>
            <a:picLocks noChangeAspect="1" noChangeArrowheads="1"/>
          </p:cNvPicPr>
          <p:nvPr/>
        </p:nvPicPr>
        <p:blipFill>
          <a:blip r:embed="rId1"/>
          <a:srcRect l="16226" b="-1"/>
          <a:stretch>
            <a:fillRect/>
          </a:stretch>
        </p:blipFill>
        <p:spPr bwMode="auto">
          <a:xfrm>
            <a:off x="428596" y="1928802"/>
            <a:ext cx="5000459" cy="3357586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5643570" y="2857496"/>
            <a:ext cx="314327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 smtClean="0">
                <a:solidFill>
                  <a:schemeClr val="tx1"/>
                </a:solidFill>
              </a:rPr>
              <a:t>tāhěnshuài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。</a:t>
            </a:r>
            <a:endParaRPr lang="zh-CN" alt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他 很  帅   。</a:t>
            </a:r>
            <a:endParaRPr lang="zh-CN" altLang="en-US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块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361</Words>
  <Application>WPS 演示</Application>
  <PresentationFormat>全屏显示(4:3)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Wingdings 2</vt:lpstr>
      <vt:lpstr>Wingdings</vt:lpstr>
      <vt:lpstr>Arial</vt:lpstr>
      <vt:lpstr>Wingdings 3</vt:lpstr>
      <vt:lpstr>Wingdings 2</vt:lpstr>
      <vt:lpstr>Corbel</vt:lpstr>
      <vt:lpstr>华文楷体</vt:lpstr>
      <vt:lpstr>微软雅黑</vt:lpstr>
      <vt:lpstr>Calibri</vt:lpstr>
      <vt:lpstr>模块</vt:lpstr>
      <vt:lpstr> 家人和 朋 友 </vt:lpstr>
      <vt:lpstr>wǒdejiārén 我的家 人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wǒdepéngyou 我的   朋  友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16</cp:revision>
  <dcterms:created xsi:type="dcterms:W3CDTF">2016-11-07T01:06:17Z</dcterms:created>
  <dcterms:modified xsi:type="dcterms:W3CDTF">2016-11-07T01:06:48Z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