
<file path=[Content_Types].xml><?xml version="1.0" encoding="utf-8"?>
<Types xmlns="http://schemas.openxmlformats.org/package/2006/content-types">
  <Default Extension="wdp" ContentType="image/vnd.ms-phot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1" r:id="rId3"/>
    <p:sldMasterId id="2147483683" r:id="rId4"/>
  </p:sldMasterIdLst>
  <p:notesMasterIdLst>
    <p:notesMasterId r:id="rId10"/>
  </p:notesMasterIdLst>
  <p:sldIdLst>
    <p:sldId id="256" r:id="rId5"/>
    <p:sldId id="387" r:id="rId6"/>
    <p:sldId id="257" r:id="rId7"/>
    <p:sldId id="480" r:id="rId8"/>
    <p:sldId id="274" r:id="rId9"/>
    <p:sldId id="421" r:id="rId11"/>
    <p:sldId id="422" r:id="rId12"/>
    <p:sldId id="423" r:id="rId13"/>
    <p:sldId id="424" r:id="rId14"/>
    <p:sldId id="425" r:id="rId15"/>
    <p:sldId id="426" r:id="rId16"/>
    <p:sldId id="460" r:id="rId17"/>
    <p:sldId id="462" r:id="rId18"/>
    <p:sldId id="463" r:id="rId19"/>
    <p:sldId id="461" r:id="rId20"/>
    <p:sldId id="464" r:id="rId21"/>
    <p:sldId id="283" r:id="rId22"/>
    <p:sldId id="282" r:id="rId23"/>
    <p:sldId id="465" r:id="rId24"/>
    <p:sldId id="468" r:id="rId25"/>
    <p:sldId id="469" r:id="rId26"/>
    <p:sldId id="470" r:id="rId27"/>
    <p:sldId id="481" r:id="rId28"/>
    <p:sldId id="484" r:id="rId29"/>
    <p:sldId id="482" r:id="rId30"/>
    <p:sldId id="483" r:id="rId31"/>
    <p:sldId id="485" r:id="rId32"/>
    <p:sldId id="486" r:id="rId33"/>
    <p:sldId id="487" r:id="rId34"/>
    <p:sldId id="488" r:id="rId35"/>
    <p:sldId id="292" r:id="rId36"/>
    <p:sldId id="492" r:id="rId37"/>
    <p:sldId id="259" r:id="rId38"/>
    <p:sldId id="493" r:id="rId39"/>
    <p:sldId id="494" r:id="rId40"/>
    <p:sldId id="496" r:id="rId41"/>
    <p:sldId id="495" r:id="rId42"/>
    <p:sldId id="497" r:id="rId43"/>
    <p:sldId id="498" r:id="rId44"/>
    <p:sldId id="505" r:id="rId45"/>
    <p:sldId id="506" r:id="rId46"/>
    <p:sldId id="509" r:id="rId47"/>
    <p:sldId id="507" r:id="rId48"/>
    <p:sldId id="508" r:id="rId49"/>
    <p:sldId id="499" r:id="rId50"/>
    <p:sldId id="500" r:id="rId51"/>
    <p:sldId id="501" r:id="rId52"/>
    <p:sldId id="294" r:id="rId53"/>
    <p:sldId id="517" r:id="rId54"/>
    <p:sldId id="514" r:id="rId55"/>
    <p:sldId id="512" r:id="rId56"/>
    <p:sldId id="511" r:id="rId57"/>
    <p:sldId id="515" r:id="rId58"/>
    <p:sldId id="516" r:id="rId59"/>
    <p:sldId id="510" r:id="rId60"/>
    <p:sldId id="298" r:id="rId61"/>
    <p:sldId id="299" r:id="rId62"/>
    <p:sldId id="300" r:id="rId63"/>
    <p:sldId id="306" r:id="rId64"/>
    <p:sldId id="261" r:id="rId65"/>
  </p:sldIdLst>
  <p:sldSz cx="9144000" cy="6858000" type="screen4x3"/>
  <p:notesSz cx="6858000" cy="9144000"/>
  <p:embeddedFontLst>
    <p:embeddedFont>
      <p:font typeface="黑体" panose="02010609060101010101" charset="-122"/>
      <p:regular r:id="rId69"/>
    </p:embeddedFont>
    <p:embeddedFont>
      <p:font typeface="华文楷体" panose="02010600040101010101" pitchFamily="2" charset="-122"/>
      <p:regular r:id="rId70"/>
    </p:embeddedFont>
    <p:embeddedFont>
      <p:font typeface="微软雅黑" panose="020B0503020204020204" pitchFamily="2" charset="-122"/>
      <p:regular r:id="rId71"/>
    </p:embeddedFont>
    <p:embeddedFont>
      <p:font typeface="楷体" panose="02010609060101010101" charset="-122"/>
      <p:regular r:id="rId72"/>
    </p:embeddedFont>
    <p:embeddedFont>
      <p:font typeface="Tahoma" panose="020B0604030504040204" charset="0"/>
      <p:regular r:id="rId73"/>
      <p:bold r:id="rId74"/>
    </p:embeddedFont>
    <p:embeddedFont>
      <p:font typeface="Calibri" panose="020F0502020204030204" charset="0"/>
      <p:regular r:id="rId75"/>
      <p:bold r:id="rId76"/>
      <p:italic r:id="rId77"/>
      <p:boldItalic r:id="rId78"/>
    </p:embeddedFont>
    <p:embeddedFont>
      <p:font typeface="Narkisim" panose="020E0502050101010101" charset="0"/>
      <p:regular r:id="rId79"/>
    </p:embeddedFont>
    <p:embeddedFont>
      <p:font typeface="Arial Unicode MS" panose="020B0604020202020204" pitchFamily="34" charset="-122"/>
      <p:regular r:id="rId80"/>
    </p:embeddedFont>
    <p:embeddedFont>
      <p:font typeface="Bradley Hand ITC" panose="03070402050302030203" pitchFamily="66" charset="0"/>
      <p:regular r:id="rId81"/>
    </p:embeddedFont>
    <p:embeddedFont>
      <p:font typeface="隶书" panose="02010509060101010101" pitchFamily="49" charset="-122"/>
      <p:regular r:id="rId82"/>
    </p:embeddedFont>
    <p:embeddedFont>
      <p:font typeface="Century Gothic" panose="020B0502020202020204" charset="0"/>
      <p:regular r:id="rId83"/>
      <p:bold r:id="rId84"/>
      <p:italic r:id="rId85"/>
      <p:boldItalic r:id="rId86"/>
    </p:embeddedFont>
  </p:embeddedFontLst>
  <p:defaultTextStyle>
    <a:defPPr>
      <a:defRPr lang="zh-CN"/>
    </a:defPPr>
    <a:lvl1pPr marL="0" lvl="0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521415D9-36F7-43E2-AB2F-B90AF26B5E84}">
      <p14:sectionLst xmlns:p14="http://schemas.microsoft.com/office/powerpoint/2010/main">
        <p14:section name="默认节" id="{2cfef034-dac0-4c34-990c-22055cbb9205}">
          <p14:sldIdLst>
            <p14:sldId id="256"/>
            <p14:sldId id="387"/>
            <p14:sldId id="257"/>
            <p14:sldId id="480"/>
            <p14:sldId id="274"/>
            <p14:sldId id="421"/>
          </p14:sldIdLst>
        </p14:section>
        <p14:section name="无标题节" id="{36c2d45f-b547-42ec-b929-9c2329eb2f76}">
          <p14:sldIdLst>
            <p14:sldId id="422"/>
            <p14:sldId id="423"/>
            <p14:sldId id="424"/>
            <p14:sldId id="425"/>
            <p14:sldId id="426"/>
            <p14:sldId id="460"/>
            <p14:sldId id="462"/>
            <p14:sldId id="463"/>
            <p14:sldId id="461"/>
            <p14:sldId id="464"/>
            <p14:sldId id="283"/>
            <p14:sldId id="282"/>
            <p14:sldId id="465"/>
            <p14:sldId id="468"/>
            <p14:sldId id="469"/>
            <p14:sldId id="470"/>
            <p14:sldId id="481"/>
            <p14:sldId id="484"/>
            <p14:sldId id="482"/>
            <p14:sldId id="483"/>
            <p14:sldId id="485"/>
            <p14:sldId id="486"/>
            <p14:sldId id="487"/>
            <p14:sldId id="488"/>
            <p14:sldId id="292"/>
            <p14:sldId id="492"/>
            <p14:sldId id="259"/>
            <p14:sldId id="493"/>
            <p14:sldId id="494"/>
            <p14:sldId id="496"/>
            <p14:sldId id="495"/>
            <p14:sldId id="497"/>
            <p14:sldId id="498"/>
            <p14:sldId id="505"/>
            <p14:sldId id="506"/>
            <p14:sldId id="509"/>
            <p14:sldId id="507"/>
            <p14:sldId id="508"/>
            <p14:sldId id="499"/>
            <p14:sldId id="500"/>
            <p14:sldId id="501"/>
            <p14:sldId id="294"/>
            <p14:sldId id="517"/>
            <p14:sldId id="514"/>
            <p14:sldId id="512"/>
            <p14:sldId id="511"/>
            <p14:sldId id="515"/>
            <p14:sldId id="516"/>
            <p14:sldId id="510"/>
            <p14:sldId id="298"/>
            <p14:sldId id="299"/>
            <p14:sldId id="300"/>
            <p14:sldId id="306"/>
            <p14:sldId id="261"/>
          </p14:sldIdLst>
        </p14:section>
      </p14:sectionLst>
    </p:ext>
  </p:extLst>
  <p:modifyVerifier cryptProviderType="rsaFull" cryptAlgorithmClass="hash" cryptAlgorithmType="typeAny" cryptAlgorithmSid="4" spinCount="100000" saltData="xBk/d9EGGaL7yJmy2wi8xg==" hashData="zS7FCpmS9QdBRTak42G6vHErBNQ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58" autoAdjust="0"/>
    <p:restoredTop sz="94660"/>
  </p:normalViewPr>
  <p:slideViewPr>
    <p:cSldViewPr showGuides="1">
      <p:cViewPr>
        <p:scale>
          <a:sx n="80" d="100"/>
          <a:sy n="80" d="100"/>
        </p:scale>
        <p:origin x="-1680" y="-168"/>
      </p:cViewPr>
      <p:guideLst>
        <p:guide orient="horz" pos="2060"/>
        <p:guide pos="29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6" Type="http://schemas.openxmlformats.org/officeDocument/2006/relationships/font" Target="fonts/font18.fntdata"/><Relationship Id="rId85" Type="http://schemas.openxmlformats.org/officeDocument/2006/relationships/font" Target="fonts/font17.fntdata"/><Relationship Id="rId84" Type="http://schemas.openxmlformats.org/officeDocument/2006/relationships/font" Target="fonts/font16.fntdata"/><Relationship Id="rId83" Type="http://schemas.openxmlformats.org/officeDocument/2006/relationships/font" Target="fonts/font15.fntdata"/><Relationship Id="rId82" Type="http://schemas.openxmlformats.org/officeDocument/2006/relationships/font" Target="fonts/font14.fntdata"/><Relationship Id="rId81" Type="http://schemas.openxmlformats.org/officeDocument/2006/relationships/font" Target="fonts/font13.fntdata"/><Relationship Id="rId80" Type="http://schemas.openxmlformats.org/officeDocument/2006/relationships/font" Target="fonts/font12.fntdata"/><Relationship Id="rId8" Type="http://schemas.openxmlformats.org/officeDocument/2006/relationships/slide" Target="slides/slide4.xml"/><Relationship Id="rId79" Type="http://schemas.openxmlformats.org/officeDocument/2006/relationships/font" Target="fonts/font11.fntdata"/><Relationship Id="rId78" Type="http://schemas.openxmlformats.org/officeDocument/2006/relationships/font" Target="fonts/font10.fntdata"/><Relationship Id="rId77" Type="http://schemas.openxmlformats.org/officeDocument/2006/relationships/font" Target="fonts/font9.fntdata"/><Relationship Id="rId76" Type="http://schemas.openxmlformats.org/officeDocument/2006/relationships/font" Target="fonts/font8.fntdata"/><Relationship Id="rId75" Type="http://schemas.openxmlformats.org/officeDocument/2006/relationships/font" Target="fonts/font7.fntdata"/><Relationship Id="rId74" Type="http://schemas.openxmlformats.org/officeDocument/2006/relationships/font" Target="fonts/font6.fntdata"/><Relationship Id="rId73" Type="http://schemas.openxmlformats.org/officeDocument/2006/relationships/font" Target="fonts/font5.fntdata"/><Relationship Id="rId72" Type="http://schemas.openxmlformats.org/officeDocument/2006/relationships/font" Target="fonts/font4.fntdata"/><Relationship Id="rId71" Type="http://schemas.openxmlformats.org/officeDocument/2006/relationships/font" Target="fonts/font3.fntdata"/><Relationship Id="rId70" Type="http://schemas.openxmlformats.org/officeDocument/2006/relationships/font" Target="fonts/font2.fntdata"/><Relationship Id="rId7" Type="http://schemas.openxmlformats.org/officeDocument/2006/relationships/slide" Target="slides/slide3.xml"/><Relationship Id="rId69" Type="http://schemas.openxmlformats.org/officeDocument/2006/relationships/font" Target="fonts/font1.fntdata"/><Relationship Id="rId68" Type="http://schemas.openxmlformats.org/officeDocument/2006/relationships/tableStyles" Target="tableStyles.xml"/><Relationship Id="rId67" Type="http://schemas.openxmlformats.org/officeDocument/2006/relationships/viewProps" Target="viewProps.xml"/><Relationship Id="rId66" Type="http://schemas.openxmlformats.org/officeDocument/2006/relationships/presProps" Target="presProps.xml"/><Relationship Id="rId65" Type="http://schemas.openxmlformats.org/officeDocument/2006/relationships/slide" Target="slides/slide60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0" Type="http://schemas.openxmlformats.org/officeDocument/2006/relationships/slide" Target="slides/slide55.xml"/><Relationship Id="rId6" Type="http://schemas.openxmlformats.org/officeDocument/2006/relationships/slide" Target="slides/slide2.xml"/><Relationship Id="rId59" Type="http://schemas.openxmlformats.org/officeDocument/2006/relationships/slide" Target="slides/slide54.xml"/><Relationship Id="rId58" Type="http://schemas.openxmlformats.org/officeDocument/2006/relationships/slide" Target="slides/slide53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120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charset="0"/>
              </a:rPr>
            </a:fld>
            <a:endParaRPr lang="zh-CN" alt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2049"/>
          <p:cNvSpPr>
            <a:spLocks noGrp="1"/>
          </p:cNvSpPr>
          <p:nvPr>
            <p:ph type="ctrTitle" hasCustomPrompt="1"/>
          </p:nvPr>
        </p:nvSpPr>
        <p:spPr>
          <a:xfrm>
            <a:off x="3419475" y="2493963"/>
            <a:ext cx="5613400" cy="14700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>
              <a:defRPr sz="3600" kern="1200">
                <a:ea typeface="黑体" panose="02010609060101010101" charset="-122"/>
              </a:defRPr>
            </a:lvl1pPr>
          </a:lstStyle>
          <a:p>
            <a:pPr lvl="0"/>
            <a:r>
              <a:rPr lang="zh-CN" altLang="en-US"/>
              <a:t>点击输入标题</a:t>
            </a:r>
            <a:endParaRPr lang="zh-CN" altLang="en-US"/>
          </a:p>
        </p:txBody>
      </p:sp>
      <p:sp>
        <p:nvSpPr>
          <p:cNvPr id="2051" name="副标题 2050"/>
          <p:cNvSpPr>
            <a:spLocks noGrp="1"/>
          </p:cNvSpPr>
          <p:nvPr>
            <p:ph type="subTitle" idx="1" hasCustomPrompt="1"/>
          </p:nvPr>
        </p:nvSpPr>
        <p:spPr>
          <a:xfrm>
            <a:off x="4611688" y="4030663"/>
            <a:ext cx="4352925" cy="838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 algn="ctr">
              <a:buSzPct val="100000"/>
              <a:buFont typeface="Wingdings" panose="05000000000000000000" pitchFamily="2" charset="2"/>
              <a:defRPr sz="2400" kern="1200">
                <a:ea typeface="黑体" panose="02010609060101010101" charset="-122"/>
              </a:defRPr>
            </a:lvl1pPr>
            <a:lvl2pPr marL="457200" lvl="1" indent="-457200" algn="ctr">
              <a:buFont typeface="Wingdings" panose="05000000000000000000" pitchFamily="2" charset="2"/>
              <a:buNone/>
              <a:defRPr sz="2800" kern="1200">
                <a:ea typeface="宋体" panose="02010600030101010101" pitchFamily="2" charset="-122"/>
              </a:defRPr>
            </a:lvl2pPr>
            <a:lvl3pPr marL="914400" lvl="2" indent="-914400" algn="ctr">
              <a:buFont typeface="Wingdings" panose="05000000000000000000" pitchFamily="2" charset="2"/>
              <a:buNone/>
              <a:defRPr sz="2800" kern="1200">
                <a:ea typeface="宋体" panose="02010600030101010101" pitchFamily="2" charset="-122"/>
              </a:defRPr>
            </a:lvl3pPr>
            <a:lvl4pPr marL="1371600" lvl="3" indent="-1371600" algn="ctr">
              <a:buFont typeface="Wingdings" panose="05000000000000000000" pitchFamily="2" charset="2"/>
              <a:buNone/>
              <a:defRPr sz="2800" kern="1200">
                <a:ea typeface="宋体" panose="02010600030101010101" pitchFamily="2" charset="-122"/>
              </a:defRPr>
            </a:lvl4pPr>
            <a:lvl5pPr marL="1828800" lvl="4" indent="-1828800" algn="ctr">
              <a:buFont typeface="Wingdings" panose="05000000000000000000" pitchFamily="2" charset="2"/>
              <a:buNone/>
              <a:defRPr sz="2800" kern="1200"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/>
              <a:t>点击输入副标题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625" y="609600"/>
            <a:ext cx="854075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/>
          <a:p>
            <a:pPr lvl="0"/>
            <a:fld id="{9A0DB2DC-4C9A-4742-B13C-FB6460FD3503}" type="slidenum">
              <a:rPr lang="en-US" altLang="zh-CN" dirty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20986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4076700"/>
            <a:ext cx="7886700" cy="21002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image" Target="../media/image2.jpeg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/>
  <p:txStyles>
    <p:titleStyle>
      <a:lvl1pPr marL="0" lvl="0" indent="0" algn="ctr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307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307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076" name="日期占位符 3075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/>
          </a:p>
        </p:txBody>
      </p:sp>
      <p:sp>
        <p:nvSpPr>
          <p:cNvPr id="3077" name="页脚占位符 3076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/>
          </a:p>
        </p:txBody>
      </p:sp>
      <p:sp>
        <p:nvSpPr>
          <p:cNvPr id="3078" name="灯片编号占位符 3077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 altLang="zh-CN"/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marL="0" lvl="0" indent="0" algn="ctr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 contrast="20000"/>
                    </a14:imgEffect>
                  </a14:imgLayer>
                </a14:imgProps>
              </a:ext>
            </a:extLst>
          </a:blip>
          <a:srcRect t="17276" b="26319"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hyperlink" Target="//upload.wikimedia.org/wikipedia/commons/6/6a/ChinesischeFrau_ausHongkong.jpg" TargetMode="External"/><Relationship Id="rId1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83.pn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8.jpeg"/><Relationship Id="rId1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9.jpeg"/><Relationship Id="rId1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0.jpeg"/><Relationship Id="rId1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2.xml"/><Relationship Id="rId4" Type="http://schemas.openxmlformats.org/officeDocument/2006/relationships/image" Target="../media/image102.jpeg"/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5.jpeg"/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6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8.jpeg"/><Relationship Id="rId1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7.jpeg"/><Relationship Id="rId1" Type="http://schemas.openxmlformats.org/officeDocument/2006/relationships/image" Target="../media/image11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0.png"/><Relationship Id="rId1" Type="http://schemas.openxmlformats.org/officeDocument/2006/relationships/image" Target="../media/image3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1.jpeg"/><Relationship Id="rId1" Type="http://schemas.openxmlformats.org/officeDocument/2006/relationships/image" Target="../media/image35.jpeg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image" Target="../media/image35.jpeg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7.jpeg"/><Relationship Id="rId3" Type="http://schemas.openxmlformats.org/officeDocument/2006/relationships/image" Target="../media/image121.jpeg"/><Relationship Id="rId2" Type="http://schemas.openxmlformats.org/officeDocument/2006/relationships/image" Target="../media/image126.jpeg"/><Relationship Id="rId1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59.xml"/><Relationship Id="rId1" Type="http://schemas.openxmlformats.org/officeDocument/2006/relationships/slide" Target="slide5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5121"/>
          <p:cNvSpPr>
            <a:spLocks noGrp="1"/>
          </p:cNvSpPr>
          <p:nvPr>
            <p:ph type="ctrTitle"/>
          </p:nvPr>
        </p:nvSpPr>
        <p:spPr>
          <a:xfrm>
            <a:off x="3530600" y="3429000"/>
            <a:ext cx="5613400" cy="1470025"/>
          </a:xfrm>
        </p:spPr>
        <p:txBody>
          <a:bodyPr anchor="ctr"/>
          <a:lstStyle/>
          <a:p>
            <a:pPr defTabSz="914400">
              <a:buNone/>
            </a:pPr>
            <a:r>
              <a:rPr lang="zh-CN" altLang="en-US" sz="5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中国服饰</a:t>
            </a:r>
            <a:endParaRPr lang="zh-CN" altLang="en-US" sz="5400" kern="1200" baseline="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123" name="副标题 5122"/>
          <p:cNvSpPr>
            <a:spLocks noGrp="1"/>
          </p:cNvSpPr>
          <p:nvPr>
            <p:ph type="subTitle" idx="1"/>
          </p:nvPr>
        </p:nvSpPr>
        <p:spPr>
          <a:xfrm>
            <a:off x="3643306" y="1142984"/>
            <a:ext cx="5357850" cy="838200"/>
          </a:xfrm>
        </p:spPr>
        <p:txBody>
          <a:bodyPr anchor="t"/>
          <a:lstStyle/>
          <a:p>
            <a:pPr>
              <a:buNone/>
            </a:pPr>
            <a:r>
              <a:rPr lang="en-US" altLang="zh-CN" sz="6000" dirty="0" smtClean="0">
                <a:latin typeface="Times New Roman" panose="02020603050405020304" pitchFamily="2" charset="0"/>
              </a:rPr>
              <a:t>Chinese Style Clothing</a:t>
            </a:r>
            <a:endParaRPr lang="en-US" altLang="zh-CN" sz="6000" dirty="0" smtClean="0">
              <a:latin typeface="Times New Roman" panose="02020603050405020304" pitchFamily="2" charset="0"/>
            </a:endParaRPr>
          </a:p>
          <a:p>
            <a:pPr defTabSz="914400">
              <a:buSzPct val="100000"/>
              <a:buFont typeface="Wingdings" panose="05000000000000000000" pitchFamily="2" charset="2"/>
              <a:buNone/>
            </a:pPr>
            <a:endParaRPr lang="en-US" altLang="zh-CN" sz="6000" kern="1200" baseline="0" dirty="0"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文本占位符 12289"/>
          <p:cNvSpPr>
            <a:spLocks noGrp="1"/>
          </p:cNvSpPr>
          <p:nvPr>
            <p:ph type="body" sz="half" idx="1"/>
          </p:nvPr>
        </p:nvSpPr>
        <p:spPr>
          <a:xfrm>
            <a:off x="-43180" y="1587500"/>
            <a:ext cx="8229600" cy="2289175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zh-CN" altLang="en-US" sz="3600" b="1" kern="1200" dirty="0">
                <a:latin typeface="Tahoma" panose="020B0604030504040204" charset="0"/>
              </a:rPr>
              <a:t> </a:t>
            </a:r>
            <a:r>
              <a:rPr lang="zh-CN" altLang="en-US" sz="2800" b="1" kern="1200" dirty="0"/>
              <a:t>  </a:t>
            </a:r>
            <a:r>
              <a:rPr lang="zh-CN" altLang="en-US" b="1" kern="1200" dirty="0">
                <a:latin typeface="Times New Roman" panose="02020603050405020304" pitchFamily="2" charset="0"/>
              </a:rPr>
              <a:t>Song Dynasty(960—1279)</a:t>
            </a:r>
            <a:endParaRPr lang="zh-CN" altLang="en-US" b="1" kern="1200" dirty="0">
              <a:latin typeface="Times New Roman" panose="02020603050405020304" pitchFamily="2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800" kern="1200" dirty="0">
                <a:latin typeface="Times New Roman" panose="02020603050405020304" pitchFamily="2" charset="0"/>
              </a:rPr>
              <a:t>Court costumes: red with black leather shoes and hats</a:t>
            </a:r>
            <a:endParaRPr lang="zh-CN" altLang="en-US" sz="2800" kern="1200" dirty="0">
              <a:latin typeface="Times New Roman" panose="02020603050405020304" pitchFamily="2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800" kern="1200" dirty="0">
                <a:latin typeface="Times New Roman" panose="02020603050405020304" pitchFamily="2" charset="0"/>
              </a:rPr>
              <a:t>Collar edges and sleeve edges were decorated with laces or embroidered patterns</a:t>
            </a:r>
            <a:endParaRPr lang="zh-CN" altLang="en-US" sz="2800" kern="1200" dirty="0">
              <a:latin typeface="Times New Roman" panose="02020603050405020304" pitchFamily="2" charset="0"/>
            </a:endParaRPr>
          </a:p>
        </p:txBody>
      </p:sp>
      <p:pic>
        <p:nvPicPr>
          <p:cNvPr id="12291" name="内容占位符 12290" descr="C:\Users\k\Desktop\song chaofu.jpgsong chaofu"/>
          <p:cNvPicPr>
            <a:picLocks noGrp="1" noChangeAspect="1"/>
          </p:cNvPicPr>
          <p:nvPr>
            <p:ph sz="quarter" idx="2"/>
          </p:nvPr>
        </p:nvPicPr>
        <p:blipFill>
          <a:blip r:embed="rId1"/>
          <a:stretch>
            <a:fillRect/>
          </a:stretch>
        </p:blipFill>
        <p:spPr>
          <a:xfrm>
            <a:off x="288925" y="3633470"/>
            <a:ext cx="5402263" cy="3117850"/>
          </a:xfrm>
        </p:spPr>
      </p:pic>
      <p:pic>
        <p:nvPicPr>
          <p:cNvPr id="12293" name="内容占位符 12292" descr="song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5691505" y="3251200"/>
            <a:ext cx="2819400" cy="3500120"/>
          </a:xfrm>
        </p:spPr>
      </p:pic>
      <p:sp>
        <p:nvSpPr>
          <p:cNvPr id="7170" name="圆角矩形标注 7169"/>
          <p:cNvSpPr/>
          <p:nvPr/>
        </p:nvSpPr>
        <p:spPr>
          <a:xfrm>
            <a:off x="-32" y="262890"/>
            <a:ext cx="3465187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Han Chinese Clothing</a:t>
            </a:r>
            <a:endParaRPr lang="zh-CN" altLang="en-US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占位符 13313"/>
          <p:cNvSpPr>
            <a:spLocks noGrp="1"/>
          </p:cNvSpPr>
          <p:nvPr>
            <p:ph type="body" sz="half" idx="1"/>
          </p:nvPr>
        </p:nvSpPr>
        <p:spPr>
          <a:xfrm>
            <a:off x="-29210" y="348933"/>
            <a:ext cx="8229600" cy="2592387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zh-CN" altLang="en-US" sz="3600" b="1" kern="1200" dirty="0">
                <a:latin typeface="Narkisim" panose="020E0502050101010101" charset="0"/>
              </a:rPr>
              <a:t> </a:t>
            </a:r>
            <a:r>
              <a:rPr lang="zh-CN" altLang="en-US" sz="2800" b="1" kern="1200" dirty="0"/>
              <a:t> </a:t>
            </a:r>
            <a:r>
              <a:rPr lang="zh-CN" altLang="en-US" b="1" kern="1200" dirty="0">
                <a:latin typeface="Times New Roman" panose="02020603050405020304" pitchFamily="2" charset="0"/>
              </a:rPr>
              <a:t>Ming Dynasty</a:t>
            </a:r>
            <a:endParaRPr lang="zh-CN" altLang="en-US" b="1" kern="1200" dirty="0">
              <a:latin typeface="Times New Roman" panose="02020603050405020304" pitchFamily="2" charset="0"/>
            </a:endParaRPr>
          </a:p>
          <a:p>
            <a:pPr>
              <a:lnSpc>
                <a:spcPct val="90000"/>
              </a:lnSpc>
              <a:buNone/>
            </a:pPr>
            <a:r>
              <a:rPr lang="zh-CN" altLang="en-US" b="1" kern="1200" dirty="0">
                <a:latin typeface="Times New Roman" panose="02020603050405020304" pitchFamily="2" charset="0"/>
              </a:rPr>
              <a:t>   (1368—1644)</a:t>
            </a:r>
            <a:endParaRPr lang="zh-CN" altLang="en-US" b="1" kern="1200" dirty="0">
              <a:latin typeface="Times New Roman" panose="02020603050405020304" pitchFamily="2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800" kern="1200" dirty="0">
                <a:latin typeface="Times New Roman" panose="02020603050405020304" pitchFamily="2" charset="0"/>
              </a:rPr>
              <a:t>Metal buttons</a:t>
            </a:r>
            <a:endParaRPr lang="zh-CN" altLang="en-US" sz="2800" kern="1200" dirty="0">
              <a:latin typeface="Times New Roman" panose="02020603050405020304" pitchFamily="2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800" kern="1200" dirty="0">
                <a:latin typeface="Times New Roman" panose="02020603050405020304" pitchFamily="2" charset="0"/>
              </a:rPr>
              <a:t>Collar shape: the circular type</a:t>
            </a:r>
            <a:endParaRPr lang="zh-CN" altLang="en-US" sz="2800" kern="1200" dirty="0">
              <a:latin typeface="Times New Roman" panose="02020603050405020304" pitchFamily="2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800" kern="1200" dirty="0">
                <a:latin typeface="Times New Roman" panose="02020603050405020304" pitchFamily="2" charset="0"/>
              </a:rPr>
              <a:t>The upper outer garment was shorter and the lower garment was longer</a:t>
            </a:r>
            <a:r>
              <a:rPr lang="en-US" altLang="zh-CN" sz="2800" kern="1200" dirty="0">
                <a:latin typeface="Times New Roman" panose="02020603050405020304" pitchFamily="2" charset="0"/>
              </a:rPr>
              <a:t>.</a:t>
            </a:r>
            <a:endParaRPr lang="en-US" altLang="zh-CN" sz="2800" kern="1200" dirty="0">
              <a:latin typeface="Times New Roman" panose="02020603050405020304" pitchFamily="2" charset="0"/>
            </a:endParaRPr>
          </a:p>
        </p:txBody>
      </p:sp>
      <p:pic>
        <p:nvPicPr>
          <p:cNvPr id="13315" name="内容占位符 13314" descr="C:\Users\k\Desktop\xin_4405041815495722518222.jpgxin_4405041815495722518222"/>
          <p:cNvPicPr>
            <a:picLocks noGrp="1" noChangeAspect="1"/>
          </p:cNvPicPr>
          <p:nvPr>
            <p:ph sz="quarter" idx="2"/>
          </p:nvPr>
        </p:nvPicPr>
        <p:blipFill>
          <a:blip r:embed="rId1"/>
          <a:stretch>
            <a:fillRect/>
          </a:stretch>
        </p:blipFill>
        <p:spPr>
          <a:xfrm>
            <a:off x="128905" y="3415665"/>
            <a:ext cx="4295775" cy="3298825"/>
          </a:xfrm>
        </p:spPr>
      </p:pic>
      <p:pic>
        <p:nvPicPr>
          <p:cNvPr id="13317" name="内容占位符 13316" descr="C:\Users\k\Pictures\新建文件夹\明 (2).jpg明 (2)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4424680" y="2941320"/>
            <a:ext cx="3944620" cy="3829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标题 96259"/>
          <p:cNvSpPr>
            <a:spLocks noGrp="1" noRot="1"/>
          </p:cNvSpPr>
          <p:nvPr>
            <p:ph type="title"/>
          </p:nvPr>
        </p:nvSpPr>
        <p:spPr>
          <a:xfrm>
            <a:off x="-32" y="1681480"/>
            <a:ext cx="8540750" cy="1143000"/>
          </a:xfrm>
        </p:spPr>
        <p:txBody>
          <a:bodyPr anchor="ctr"/>
          <a:lstStyle/>
          <a:p>
            <a:pPr algn="l"/>
            <a:r>
              <a:rPr lang="en-US" altLang="zh-CN" sz="3200" b="1" dirty="0">
                <a:latin typeface="Times New Roman" panose="02020603050405020304" pitchFamily="2" charset="0"/>
              </a:rPr>
              <a:t>The main features of Han Fu</a:t>
            </a:r>
            <a:r>
              <a:rPr lang="zh-CN" altLang="en-US" sz="3200" b="1" dirty="0">
                <a:latin typeface="Times New Roman" panose="02020603050405020304" pitchFamily="2" charset="0"/>
              </a:rPr>
              <a:t>：</a:t>
            </a:r>
            <a:endParaRPr lang="zh-CN" altLang="en-US" sz="3200" b="1" dirty="0">
              <a:latin typeface="Times New Roman" panose="02020603050405020304" pitchFamily="2" charset="0"/>
            </a:endParaRPr>
          </a:p>
        </p:txBody>
      </p:sp>
      <p:sp>
        <p:nvSpPr>
          <p:cNvPr id="96261" name="文本占位符 96260"/>
          <p:cNvSpPr>
            <a:spLocks noGrp="1" noRot="1"/>
          </p:cNvSpPr>
          <p:nvPr>
            <p:ph type="body" sz="half" idx="1"/>
          </p:nvPr>
        </p:nvSpPr>
        <p:spPr>
          <a:xfrm>
            <a:off x="384810" y="2824480"/>
            <a:ext cx="4194175" cy="4194175"/>
          </a:xfrm>
        </p:spPr>
        <p:txBody>
          <a:bodyPr/>
          <a:lstStyle/>
          <a:p>
            <a:r>
              <a:rPr lang="en-US" altLang="zh-CN" sz="2800" kern="1200" dirty="0">
                <a:latin typeface="Times New Roman" panose="02020603050405020304" pitchFamily="2" charset="0"/>
              </a:rPr>
              <a:t>Usually overlap the right collar to the left one </a:t>
            </a:r>
            <a:r>
              <a:rPr lang="zh-CN" altLang="en-US" sz="2800" kern="1200" dirty="0">
                <a:latin typeface="Times New Roman" panose="02020603050405020304" pitchFamily="2" charset="0"/>
              </a:rPr>
              <a:t>交领右衽 </a:t>
            </a:r>
            <a:endParaRPr lang="zh-CN" altLang="en-US" sz="2800" kern="1200" dirty="0">
              <a:latin typeface="Times New Roman" panose="02020603050405020304" pitchFamily="2" charset="0"/>
            </a:endParaRPr>
          </a:p>
          <a:p>
            <a:r>
              <a:rPr lang="en-US" altLang="zh-CN" sz="2800" kern="1200" dirty="0">
                <a:latin typeface="Times New Roman" panose="02020603050405020304" pitchFamily="2" charset="0"/>
              </a:rPr>
              <a:t>Grid the band and hide the buttons </a:t>
            </a:r>
            <a:r>
              <a:rPr lang="zh-CN" altLang="en-US" sz="2800" kern="1200" dirty="0">
                <a:latin typeface="Times New Roman" panose="02020603050405020304" pitchFamily="2" charset="0"/>
              </a:rPr>
              <a:t>隐扣束带 </a:t>
            </a:r>
            <a:endParaRPr lang="zh-CN" altLang="en-US" sz="2800" kern="1200" dirty="0">
              <a:latin typeface="Times New Roman" panose="02020603050405020304" pitchFamily="2" charset="0"/>
            </a:endParaRPr>
          </a:p>
          <a:p>
            <a:r>
              <a:rPr lang="en-US" altLang="zh-CN" sz="2800" kern="1200" dirty="0">
                <a:latin typeface="Times New Roman" panose="02020603050405020304" pitchFamily="2" charset="0"/>
              </a:rPr>
              <a:t>Big robe and sleeves</a:t>
            </a:r>
            <a:r>
              <a:rPr lang="zh-CN" altLang="en-US" sz="2800" kern="1200" dirty="0">
                <a:latin typeface="Times New Roman" panose="02020603050405020304" pitchFamily="2" charset="0"/>
              </a:rPr>
              <a:t>宽袍大袖 </a:t>
            </a:r>
            <a:endParaRPr lang="zh-CN" altLang="en-US" sz="2800" kern="1200" dirty="0">
              <a:latin typeface="Times New Roman" panose="02020603050405020304" pitchFamily="2" charset="0"/>
            </a:endParaRPr>
          </a:p>
        </p:txBody>
      </p:sp>
      <p:pic>
        <p:nvPicPr>
          <p:cNvPr id="96263" name="内容占位符 96262" descr="20071014_1abc83fcc524c55b5b3bH6D8fWU8KmuM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385435" y="2222500"/>
            <a:ext cx="3488690" cy="4102735"/>
          </a:xfrm>
        </p:spPr>
      </p:pic>
      <p:sp>
        <p:nvSpPr>
          <p:cNvPr id="7170" name="圆角矩形标注 7169"/>
          <p:cNvSpPr/>
          <p:nvPr/>
        </p:nvSpPr>
        <p:spPr>
          <a:xfrm>
            <a:off x="-32" y="262890"/>
            <a:ext cx="3465187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Han Chinese Clothing</a:t>
            </a:r>
            <a:endParaRPr lang="zh-CN" altLang="en-US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6" name="Picture 8" descr="http://cdnq.duitang.com/uploads/item/201410/05/20141005115621_rkfN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5435" y="2222500"/>
            <a:ext cx="3488690" cy="4358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96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96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4337"/>
          <p:cNvSpPr>
            <a:spLocks noGrp="1"/>
          </p:cNvSpPr>
          <p:nvPr>
            <p:ph type="title"/>
          </p:nvPr>
        </p:nvSpPr>
        <p:spPr>
          <a:xfrm>
            <a:off x="457200" y="905828"/>
            <a:ext cx="8229600" cy="633412"/>
          </a:xfrm>
        </p:spPr>
        <p:txBody>
          <a:bodyPr anchor="ctr"/>
          <a:lstStyle/>
          <a:p>
            <a:pPr algn="l"/>
            <a:r>
              <a:rPr lang="zh-CN" altLang="en-US" sz="3200" b="1" dirty="0">
                <a:latin typeface="Times New Roman" panose="02020603050405020304" pitchFamily="2" charset="0"/>
              </a:rPr>
              <a:t>Garment </a:t>
            </a:r>
            <a:br>
              <a:rPr lang="zh-CN" altLang="en-US" sz="3200" b="1" dirty="0">
                <a:latin typeface="Times New Roman" panose="02020603050405020304" pitchFamily="2" charset="0"/>
              </a:rPr>
            </a:br>
            <a:r>
              <a:rPr lang="zh-CN" altLang="en-US" sz="3200" b="1" dirty="0">
                <a:latin typeface="Times New Roman" panose="02020603050405020304" pitchFamily="2" charset="0"/>
              </a:rPr>
              <a:t>Components</a:t>
            </a:r>
            <a:endParaRPr lang="zh-CN" altLang="en-US" sz="3200" b="1" dirty="0">
              <a:latin typeface="Times New Roman" panose="02020603050405020304" pitchFamily="2" charset="0"/>
            </a:endParaRPr>
          </a:p>
        </p:txBody>
      </p:sp>
      <p:graphicFrame>
        <p:nvGraphicFramePr>
          <p:cNvPr id="14339" name="表格占位符 14338"/>
          <p:cNvGraphicFramePr>
            <a:graphicFrameLocks noGrp="1"/>
          </p:cNvGraphicFramePr>
          <p:nvPr>
            <p:ph type="tbl" idx="1"/>
          </p:nvPr>
        </p:nvGraphicFramePr>
        <p:xfrm>
          <a:off x="457200" y="1881188"/>
          <a:ext cx="8229600" cy="4813300"/>
        </p:xfrm>
        <a:graphic>
          <a:graphicData uri="http://schemas.openxmlformats.org/drawingml/2006/table">
            <a:tbl>
              <a:tblPr/>
              <a:tblGrid>
                <a:gridCol w="2374900"/>
                <a:gridCol w="5854700"/>
              </a:tblGrid>
              <a:tr h="58674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FFFFFF"/>
                          </a:solidFill>
                          <a:latin typeface="Calibri" panose="020F0502020204030204" charset="0"/>
                        </a:rPr>
                        <a:t>Component</a:t>
                      </a:r>
                      <a:endParaRPr lang="zh-CN" altLang="en-US" sz="2800" b="1" dirty="0">
                        <a:solidFill>
                          <a:srgbClr val="FFFFFF"/>
                        </a:solidFill>
                        <a:latin typeface="Calibri" panose="020F0502020204030204" charset="0"/>
                      </a:endParaRPr>
                    </a:p>
                  </a:txBody>
                  <a:tcPr marL="36195" marR="36195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rgbClr val="FFFFFF"/>
                          </a:solidFill>
                          <a:latin typeface="Calibri" panose="020F0502020204030204" charset="0"/>
                        </a:rPr>
                        <a:t>Feature</a:t>
                      </a:r>
                      <a:endParaRPr lang="zh-CN" altLang="en-US" sz="2800" b="1" dirty="0">
                        <a:solidFill>
                          <a:srgbClr val="FFFFFF"/>
                        </a:solidFill>
                        <a:latin typeface="Calibri" panose="020F0502020204030204" charset="0"/>
                      </a:endParaRPr>
                    </a:p>
                  </a:txBody>
                  <a:tcPr marL="36195" marR="36195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100000"/>
                      </a:srgbClr>
                    </a:solidFill>
                  </a:tcPr>
                </a:tc>
              </a:tr>
              <a:tr h="85407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  <a:ea typeface="Arial" panose="020B0604020202020204" pitchFamily="34" charset="0"/>
                        </a:rPr>
                        <a:t>Yi(</a:t>
                      </a:r>
                      <a:r>
                        <a:rPr lang="zh-CN" altLang="en-US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  <a:ea typeface="楷体" panose="02010609060101010101" charset="-122"/>
                        </a:rPr>
                        <a:t>衣</a:t>
                      </a:r>
                      <a:r>
                        <a:rPr lang="zh-CN" altLang="en-US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  <a:ea typeface="Arial" panose="020B0604020202020204" pitchFamily="34" charset="0"/>
                        </a:rPr>
                        <a:t>)</a:t>
                      </a:r>
                      <a:endParaRPr lang="zh-CN" altLang="en-US" sz="2400" dirty="0">
                        <a:solidFill>
                          <a:srgbClr val="000000"/>
                        </a:solidFill>
                        <a:latin typeface="Times New Roman" panose="02020603050405020304" pitchFamily="2" charset="0"/>
                        <a:ea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</a:rPr>
                        <a:t>Upper garment which is open at the front and has loose lapel</a:t>
                      </a:r>
                      <a:endParaRPr lang="zh-CN" altLang="en-US" sz="2400" dirty="0">
                        <a:solidFill>
                          <a:srgbClr val="000000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marL="36195" marR="36195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</a:tr>
              <a:tr h="61595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  <a:ea typeface="Arial" panose="020B0604020202020204" pitchFamily="34" charset="0"/>
                        </a:rPr>
                        <a:t>Chang(</a:t>
                      </a:r>
                      <a:r>
                        <a:rPr lang="zh-CN" altLang="en-US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  <a:ea typeface="楷体" panose="02010609060101010101" charset="-122"/>
                        </a:rPr>
                        <a:t>裳</a:t>
                      </a:r>
                      <a:r>
                        <a:rPr lang="zh-CN" altLang="en-US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  <a:ea typeface="Arial" panose="020B0604020202020204" pitchFamily="34" charset="0"/>
                        </a:rPr>
                        <a:t>)</a:t>
                      </a:r>
                      <a:endParaRPr lang="zh-CN" altLang="en-US" sz="2400" dirty="0">
                        <a:solidFill>
                          <a:srgbClr val="000000"/>
                        </a:solidFill>
                        <a:latin typeface="Times New Roman" panose="02020603050405020304" pitchFamily="2" charset="0"/>
                        <a:ea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</a:rPr>
                        <a:t>Lower garment which is an ankle-length skirt</a:t>
                      </a:r>
                      <a:endParaRPr lang="zh-CN" altLang="en-US" sz="2400" dirty="0">
                        <a:solidFill>
                          <a:srgbClr val="000000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marL="36195" marR="36195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</a:tr>
              <a:tr h="85407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</a:rPr>
                        <a:t>Collar</a:t>
                      </a:r>
                      <a:endParaRPr lang="zh-CN" altLang="en-US" sz="2400" dirty="0">
                        <a:solidFill>
                          <a:srgbClr val="000000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marL="36195" marR="36195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</a:rPr>
                        <a:t>Diagonally crossed each other, with the left being crossed over the right</a:t>
                      </a:r>
                      <a:endParaRPr lang="zh-CN" altLang="en-US" sz="2400" dirty="0">
                        <a:solidFill>
                          <a:srgbClr val="000000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marL="36195" marR="36195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</a:tr>
              <a:tr h="54102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</a:rPr>
                        <a:t>Sleeves</a:t>
                      </a:r>
                      <a:endParaRPr lang="zh-CN" altLang="en-US" sz="2400" dirty="0">
                        <a:solidFill>
                          <a:srgbClr val="000000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marL="36195" marR="36195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</a:rPr>
                        <a:t>Long and loose</a:t>
                      </a:r>
                      <a:endParaRPr lang="en-US" altLang="zh-CN" sz="2400" dirty="0">
                        <a:solidFill>
                          <a:srgbClr val="000000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marL="36195" marR="36195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</a:tr>
              <a:tr h="50736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</a:rPr>
                        <a:t>Buttons</a:t>
                      </a:r>
                      <a:endParaRPr lang="zh-CN" altLang="en-US" sz="2400" dirty="0">
                        <a:solidFill>
                          <a:srgbClr val="000000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marL="36195" marR="36195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</a:rPr>
                        <a:t>Concealed inside the garment</a:t>
                      </a:r>
                      <a:endParaRPr lang="zh-CN" altLang="en-US" sz="2400" dirty="0">
                        <a:solidFill>
                          <a:srgbClr val="000000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marL="36195" marR="36195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</a:tr>
              <a:tr h="85407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</a:rPr>
                        <a:t>Fittings</a:t>
                      </a:r>
                      <a:endParaRPr lang="zh-CN" altLang="en-US" sz="2400" dirty="0">
                        <a:solidFill>
                          <a:srgbClr val="000000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marL="36195" marR="36195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400" dirty="0">
                          <a:solidFill>
                            <a:srgbClr val="000000"/>
                          </a:solidFill>
                          <a:latin typeface="Times New Roman" panose="02020603050405020304" pitchFamily="2" charset="0"/>
                        </a:rPr>
                        <a:t>Belts and sashes are used to close and fit the garment around the waist</a:t>
                      </a:r>
                      <a:endParaRPr lang="zh-CN" altLang="en-US" sz="2400" dirty="0">
                        <a:solidFill>
                          <a:srgbClr val="000000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marL="36195" marR="36195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内容占位符 15362" descr="C:\Users\k\Desktop\20111017045552633.jpg20111017045552633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2387600" y="72390"/>
            <a:ext cx="4192905" cy="3404870"/>
          </a:xfrm>
        </p:spPr>
      </p:pic>
      <p:pic>
        <p:nvPicPr>
          <p:cNvPr id="15364" name="内容占位符 15363" descr="650px-Ruqun.sv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625" y="3548380"/>
            <a:ext cx="8794750" cy="2932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本占位符 16385"/>
          <p:cNvSpPr>
            <a:spLocks noGrp="1"/>
          </p:cNvSpPr>
          <p:nvPr>
            <p:ph type="body" sz="half" idx="2"/>
          </p:nvPr>
        </p:nvSpPr>
        <p:spPr>
          <a:xfrm>
            <a:off x="326390" y="1739583"/>
            <a:ext cx="4329113" cy="5794375"/>
          </a:xfrm>
        </p:spPr>
        <p:txBody>
          <a:bodyPr/>
          <a:lstStyle/>
          <a:p>
            <a:r>
              <a:rPr lang="zh-CN" altLang="en-US" b="1" kern="1200" dirty="0">
                <a:latin typeface="Times New Roman" panose="02020603050405020304" pitchFamily="2" charset="0"/>
              </a:rPr>
              <a:t>Two or three layers： </a:t>
            </a:r>
            <a:endParaRPr lang="zh-CN" altLang="en-US" b="1" kern="1200" dirty="0">
              <a:latin typeface="Times New Roman" panose="02020603050405020304" pitchFamily="2" charset="0"/>
            </a:endParaRPr>
          </a:p>
          <a:p>
            <a:r>
              <a:rPr lang="zh-CN" altLang="en-US" sz="2800" kern="1200" dirty="0">
                <a:latin typeface="Times New Roman" panose="02020603050405020304" pitchFamily="2" charset="0"/>
              </a:rPr>
              <a:t>The first layer : zhongyi (</a:t>
            </a:r>
            <a:r>
              <a:rPr lang="zh-CN" altLang="en-US" sz="2800" kern="1200" dirty="0">
                <a:latin typeface="Times New Roman" panose="02020603050405020304" pitchFamily="2" charset="0"/>
                <a:ea typeface="楷体" panose="02010609060101010101" charset="-122"/>
              </a:rPr>
              <a:t>中衣</a:t>
            </a:r>
            <a:r>
              <a:rPr lang="zh-CN" altLang="en-US" sz="2800" kern="1200" dirty="0">
                <a:latin typeface="Times New Roman" panose="02020603050405020304" pitchFamily="2" charset="0"/>
              </a:rPr>
              <a:t>)</a:t>
            </a:r>
            <a:endParaRPr lang="zh-CN" altLang="en-US" sz="2800" kern="1200" dirty="0">
              <a:latin typeface="Times New Roman" panose="02020603050405020304" pitchFamily="2" charset="0"/>
            </a:endParaRPr>
          </a:p>
          <a:p>
            <a:r>
              <a:rPr lang="zh-CN" altLang="en-US" sz="2800" kern="1200" dirty="0">
                <a:latin typeface="Times New Roman" panose="02020603050405020304" pitchFamily="2" charset="0"/>
              </a:rPr>
              <a:t>The next layer: the main layer</a:t>
            </a:r>
            <a:endParaRPr lang="zh-CN" altLang="en-US" sz="2800" kern="1200" dirty="0">
              <a:latin typeface="Times New Roman" panose="02020603050405020304" pitchFamily="2" charset="0"/>
            </a:endParaRPr>
          </a:p>
          <a:p>
            <a:r>
              <a:rPr lang="zh-CN" altLang="en-US" sz="2800" kern="1200" dirty="0">
                <a:latin typeface="Times New Roman" panose="02020603050405020304" pitchFamily="2" charset="0"/>
              </a:rPr>
              <a:t>An optional third layer: an overcoat called  zhaoshan(</a:t>
            </a:r>
            <a:r>
              <a:rPr lang="zh-CN" altLang="en-US" sz="2800" kern="1200" dirty="0">
                <a:latin typeface="Times New Roman" panose="02020603050405020304" pitchFamily="2" charset="0"/>
                <a:ea typeface="楷体" panose="02010609060101010101" charset="-122"/>
              </a:rPr>
              <a:t>罩衫</a:t>
            </a:r>
            <a:r>
              <a:rPr lang="zh-CN" altLang="en-US" sz="2800" kern="1200" dirty="0">
                <a:latin typeface="Times New Roman" panose="02020603050405020304" pitchFamily="2" charset="0"/>
              </a:rPr>
              <a:t>)</a:t>
            </a:r>
            <a:endParaRPr lang="zh-CN" altLang="en-US" sz="2800" kern="1200" dirty="0">
              <a:latin typeface="Times New Roman" panose="02020603050405020304" pitchFamily="2" charset="0"/>
            </a:endParaRPr>
          </a:p>
        </p:txBody>
      </p:sp>
      <p:pic>
        <p:nvPicPr>
          <p:cNvPr id="16388" name="内容占位符 16387" descr="C:\Users\k\Pictures\新建文件夹\20130220073011766.jpg20130220073011766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027295" y="1825943"/>
            <a:ext cx="3752850" cy="4484687"/>
          </a:xfrm>
        </p:spPr>
      </p:pic>
      <p:sp>
        <p:nvSpPr>
          <p:cNvPr id="7170" name="圆角矩形标注 7169"/>
          <p:cNvSpPr/>
          <p:nvPr/>
        </p:nvSpPr>
        <p:spPr>
          <a:xfrm>
            <a:off x="-32" y="262890"/>
            <a:ext cx="3465187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Han Chinese Clothing</a:t>
            </a:r>
            <a:endParaRPr lang="zh-CN" altLang="en-US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标题 110593"/>
          <p:cNvSpPr>
            <a:spLocks noGrp="1" noRot="1"/>
          </p:cNvSpPr>
          <p:nvPr>
            <p:ph type="title"/>
          </p:nvPr>
        </p:nvSpPr>
        <p:spPr>
          <a:xfrm>
            <a:off x="171450" y="1275715"/>
            <a:ext cx="8229600" cy="1143000"/>
          </a:xfrm>
        </p:spPr>
        <p:txBody>
          <a:bodyPr anchor="ctr"/>
          <a:lstStyle/>
          <a:p>
            <a:pPr algn="l"/>
            <a:r>
              <a:rPr lang="en-US" altLang="zh-CN" sz="3200" b="1" dirty="0">
                <a:latin typeface="Times New Roman" panose="02020603050405020304" pitchFamily="2" charset="0"/>
              </a:rPr>
              <a:t>Han Fu campaign</a:t>
            </a:r>
            <a:r>
              <a:rPr lang="zh-CN" altLang="en-US" sz="3200" b="1" dirty="0">
                <a:latin typeface="Times New Roman" panose="02020603050405020304" pitchFamily="2" charset="0"/>
              </a:rPr>
              <a:t>：</a:t>
            </a:r>
            <a:endParaRPr lang="zh-CN" altLang="en-US" sz="3200" b="1" dirty="0">
              <a:latin typeface="Times New Roman" panose="02020603050405020304" pitchFamily="2" charset="0"/>
            </a:endParaRPr>
          </a:p>
        </p:txBody>
      </p:sp>
      <p:sp>
        <p:nvSpPr>
          <p:cNvPr id="110595" name="文本占位符 110594"/>
          <p:cNvSpPr>
            <a:spLocks noGrp="1" noRot="1"/>
          </p:cNvSpPr>
          <p:nvPr>
            <p:ph type="body" idx="1"/>
          </p:nvPr>
        </p:nvSpPr>
        <p:spPr>
          <a:xfrm>
            <a:off x="381000" y="2326640"/>
            <a:ext cx="8229600" cy="452628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dirty="0">
                <a:latin typeface="Times New Roman" panose="02020603050405020304" pitchFamily="2" charset="0"/>
              </a:rPr>
              <a:t>Aim</a:t>
            </a:r>
            <a:r>
              <a:rPr lang="zh-CN" altLang="en-US" sz="2800" dirty="0">
                <a:latin typeface="Times New Roman" panose="02020603050405020304" pitchFamily="2" charset="0"/>
              </a:rPr>
              <a:t>：</a:t>
            </a:r>
            <a:endParaRPr lang="zh-CN" altLang="en-US" sz="2800" dirty="0">
              <a:latin typeface="Times New Roman" panose="02020603050405020304" pitchFamily="2" charset="0"/>
            </a:endParaRPr>
          </a:p>
          <a:p>
            <a:pPr marL="514350" indent="-514350">
              <a:buAutoNum type="arabicPeriod"/>
            </a:pPr>
            <a:r>
              <a:rPr lang="zh-CN" altLang="en-US" sz="2800" dirty="0">
                <a:latin typeface="Times New Roman" panose="02020603050405020304" pitchFamily="2" charset="0"/>
              </a:rPr>
              <a:t> </a:t>
            </a:r>
            <a:r>
              <a:rPr lang="en-US" altLang="zh-CN" sz="2800" dirty="0">
                <a:latin typeface="Times New Roman" panose="02020603050405020304" pitchFamily="2" charset="0"/>
              </a:rPr>
              <a:t>Achieve revitalization </a:t>
            </a:r>
            <a:r>
              <a:rPr lang="en-US" altLang="zh-CN" sz="2800" dirty="0" smtClean="0">
                <a:latin typeface="Times New Roman" panose="02020603050405020304" pitchFamily="2" charset="0"/>
              </a:rPr>
              <a:t>of </a:t>
            </a:r>
            <a:r>
              <a:rPr lang="en-US" altLang="zh-CN" sz="2800" dirty="0">
                <a:latin typeface="Times New Roman" panose="02020603050405020304" pitchFamily="2" charset="0"/>
              </a:rPr>
              <a:t>Han Fu.              </a:t>
            </a:r>
            <a:endParaRPr lang="en-US" altLang="zh-CN" sz="2800" dirty="0">
              <a:latin typeface="Times New Roman" panose="02020603050405020304" pitchFamily="2" charset="0"/>
            </a:endParaRPr>
          </a:p>
          <a:p>
            <a:pPr marL="514350" indent="-514350">
              <a:buAutoNum type="arabicPeriod"/>
            </a:pPr>
            <a:r>
              <a:rPr lang="en-US" altLang="zh-CN" sz="2800" dirty="0">
                <a:latin typeface="Times New Roman" panose="02020603050405020304" pitchFamily="2" charset="0"/>
              </a:rPr>
              <a:t> Protect the traditional culture.</a:t>
            </a:r>
            <a:endParaRPr lang="en-US" altLang="zh-CN" sz="2800" dirty="0">
              <a:latin typeface="Times New Roman" panose="02020603050405020304" pitchFamily="2" charset="0"/>
            </a:endParaRPr>
          </a:p>
          <a:p>
            <a:pPr marL="0" indent="0" algn="just">
              <a:buNone/>
            </a:pPr>
            <a:r>
              <a:rPr lang="en-US" altLang="zh-CN" sz="2800" dirty="0">
                <a:latin typeface="Times New Roman" panose="02020603050405020304" pitchFamily="2" charset="0"/>
              </a:rPr>
              <a:t>The campaigns in China and overseas Chinese communities appeal to revive Han Fu in daily life, especially Chinese festivals or celebrations.</a:t>
            </a:r>
            <a:endParaRPr lang="en-US" altLang="zh-CN" sz="2800" dirty="0">
              <a:latin typeface="Times New Roman" panose="02020603050405020304" pitchFamily="2" charset="0"/>
            </a:endParaRPr>
          </a:p>
        </p:txBody>
      </p:sp>
      <p:sp>
        <p:nvSpPr>
          <p:cNvPr id="7170" name="圆角矩形标注 7169"/>
          <p:cNvSpPr/>
          <p:nvPr/>
        </p:nvSpPr>
        <p:spPr>
          <a:xfrm>
            <a:off x="-32" y="262890"/>
            <a:ext cx="3465187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Han Chinese Clothing</a:t>
            </a:r>
            <a:endParaRPr lang="zh-CN" altLang="en-US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4" name="图片 79883" descr="200905131925058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55" y="1617980"/>
            <a:ext cx="7467600" cy="4991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882" name="标题 79881"/>
          <p:cNvSpPr>
            <a:spLocks noGrp="1" noRot="1"/>
          </p:cNvSpPr>
          <p:nvPr/>
        </p:nvSpPr>
        <p:spPr>
          <a:xfrm>
            <a:off x="-624840" y="672465"/>
            <a:ext cx="8229600" cy="1143000"/>
          </a:xfrm>
          <a:prstGeom prst="rect">
            <a:avLst/>
          </a:prstGeom>
        </p:spPr>
        <p:txBody>
          <a:bodyPr anchor="ctr"/>
          <a:lstStyle>
            <a:lvl1pPr marL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Times New Roman" panose="02020603050405020304" pitchFamily="2" charset="0"/>
              </a:rPr>
              <a:t>The traditional graduation ceremony </a:t>
            </a:r>
            <a:endParaRPr lang="en-US" altLang="zh-CN" sz="3200" dirty="0">
              <a:latin typeface="Times New Roman" panose="020206030504050203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5265" y="828675"/>
            <a:ext cx="5894562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dirty="0">
                <a:latin typeface="Times New Roman" panose="02020603050405020304" pitchFamily="2" charset="0"/>
                <a:sym typeface="+mn-ea"/>
              </a:rPr>
              <a:t>The traditional Sinology </a:t>
            </a:r>
            <a:r>
              <a:rPr lang="en-US" altLang="zh-CN" sz="3200" dirty="0" smtClean="0">
                <a:latin typeface="Times New Roman" panose="02020603050405020304" pitchFamily="2" charset="0"/>
                <a:sym typeface="+mn-ea"/>
              </a:rPr>
              <a:t>education</a:t>
            </a:r>
            <a:endParaRPr lang="zh-CN" altLang="en-US" sz="3200" dirty="0">
              <a:latin typeface="Times New Roman" panose="02020603050405020304" pitchFamily="2" charset="0"/>
              <a:sym typeface="+mn-ea"/>
            </a:endParaRPr>
          </a:p>
        </p:txBody>
      </p:sp>
      <p:pic>
        <p:nvPicPr>
          <p:cNvPr id="50178" name="Picture 2" descr="http://photocdn.sohu.com/20160211/mp58533241_1455154725178_1_t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714488"/>
            <a:ext cx="6215106" cy="4664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占位符 7170"/>
          <p:cNvSpPr>
            <a:spLocks noGrp="1"/>
          </p:cNvSpPr>
          <p:nvPr>
            <p:ph type="body" sz="half" idx="2"/>
          </p:nvPr>
        </p:nvSpPr>
        <p:spPr>
          <a:xfrm>
            <a:off x="244475" y="1599565"/>
            <a:ext cx="6346825" cy="1255713"/>
          </a:xfrm>
        </p:spPr>
        <p:txBody>
          <a:bodyPr/>
          <a:lstStyle/>
          <a:p>
            <a:pPr>
              <a:buNone/>
            </a:pPr>
            <a:r>
              <a:rPr lang="zh-CN" altLang="en-US" sz="2800" kern="1200" dirty="0"/>
              <a:t>   </a:t>
            </a:r>
            <a:r>
              <a:rPr lang="zh-CN" altLang="en-US" kern="1200" dirty="0">
                <a:latin typeface="Times New Roman" panose="02020603050405020304" pitchFamily="2" charset="0"/>
              </a:rPr>
              <a:t>A ceremony in Tomb-Sweeping day</a:t>
            </a:r>
            <a:endParaRPr lang="zh-CN" altLang="en-US" kern="1200" dirty="0">
              <a:latin typeface="Times New Roman" panose="02020603050405020304" pitchFamily="2" charset="0"/>
            </a:endParaRPr>
          </a:p>
        </p:txBody>
      </p:sp>
      <p:pic>
        <p:nvPicPr>
          <p:cNvPr id="7172" name="内容占位符 7171" descr="002564ab85ff0d24cd060b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48970" y="2170430"/>
            <a:ext cx="6562725" cy="4594225"/>
          </a:xfrm>
        </p:spPr>
      </p:pic>
      <p:pic>
        <p:nvPicPr>
          <p:cNvPr id="49154" name="Picture 2" descr="http://www.fansimg.com/forum/201604/07/175435z8ityzr1187d2dn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970" y="2170430"/>
            <a:ext cx="6783070" cy="4528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北京人雕像"/>
          <p:cNvPicPr>
            <a:picLocks noChangeAspect="1" noChangeArrowheads="1"/>
          </p:cNvPicPr>
          <p:nvPr/>
        </p:nvPicPr>
        <p:blipFill>
          <a:blip r:embed="rId1"/>
          <a:srcRect b="3577"/>
          <a:stretch>
            <a:fillRect/>
          </a:stretch>
        </p:blipFill>
        <p:spPr bwMode="auto">
          <a:xfrm>
            <a:off x="517474" y="1401804"/>
            <a:ext cx="2457295" cy="4736495"/>
          </a:xfrm>
          <a:prstGeom prst="rect">
            <a:avLst/>
          </a:prstGeom>
          <a:noFill/>
        </p:spPr>
      </p:pic>
      <p:pic>
        <p:nvPicPr>
          <p:cNvPr id="51208" name="Picture 8" descr="http://aixinwu.sjtu.edu.cn/uploads/product/5458/201306.jpg"/>
          <p:cNvPicPr>
            <a:picLocks noChangeAspect="1" noChangeArrowheads="1"/>
          </p:cNvPicPr>
          <p:nvPr/>
        </p:nvPicPr>
        <p:blipFill>
          <a:blip r:embed="rId2"/>
          <a:srcRect b="13306"/>
          <a:stretch>
            <a:fillRect/>
          </a:stretch>
        </p:blipFill>
        <p:spPr bwMode="auto">
          <a:xfrm>
            <a:off x="1497190" y="1396876"/>
            <a:ext cx="2798742" cy="4766417"/>
          </a:xfrm>
          <a:prstGeom prst="rect">
            <a:avLst/>
          </a:prstGeom>
          <a:noFill/>
        </p:spPr>
      </p:pic>
      <p:pic>
        <p:nvPicPr>
          <p:cNvPr id="51210" name="Picture 10" descr="http://www.xslwedding.com/images/201302/goods_img/581_P_1359873874294.jpg"/>
          <p:cNvPicPr>
            <a:picLocks noChangeAspect="1" noChangeArrowheads="1"/>
          </p:cNvPicPr>
          <p:nvPr/>
        </p:nvPicPr>
        <p:blipFill>
          <a:blip r:embed="rId3"/>
          <a:srcRect b="20333"/>
          <a:stretch>
            <a:fillRect/>
          </a:stretch>
        </p:blipFill>
        <p:spPr bwMode="auto">
          <a:xfrm>
            <a:off x="2753004" y="1501794"/>
            <a:ext cx="2928890" cy="4685250"/>
          </a:xfrm>
          <a:prstGeom prst="rect">
            <a:avLst/>
          </a:prstGeom>
          <a:noFill/>
        </p:spPr>
      </p:pic>
      <p:pic>
        <p:nvPicPr>
          <p:cNvPr id="51212" name="Picture 12" descr="http://g.hiphotos.baidu.com/baike/c0%3Dbaike92%2C5%2C5%2C92%2C30/sign=3d9fc9a330d12f2eda08a6322eabbe07/0eb30f2442a7d9338ee64c07ab4bd11373f001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9375" y="1500174"/>
            <a:ext cx="3485531" cy="4730500"/>
          </a:xfrm>
          <a:prstGeom prst="rect">
            <a:avLst/>
          </a:prstGeom>
          <a:noFill/>
        </p:spPr>
      </p:pic>
      <p:pic>
        <p:nvPicPr>
          <p:cNvPr id="1026" name="Picture 2" descr="E:\中国文化教学\课件\服饰文化\Qipao_woma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1500174"/>
            <a:ext cx="2350321" cy="4761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24" y="1832589"/>
            <a:ext cx="9144000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 smtClean="0">
                <a:solidFill>
                  <a:schemeClr val="tx2"/>
                </a:solidFill>
                <a:latin typeface="Times New Roman" panose="02020603050405020304" pitchFamily="2" charset="0"/>
                <a:ea typeface="+mj-ea"/>
                <a:cs typeface="+mj-cs"/>
              </a:rPr>
              <a:t>Wearing </a:t>
            </a:r>
            <a:r>
              <a:rPr lang="en-US" altLang="zh-CN" sz="3200" dirty="0" err="1" smtClean="0">
                <a:solidFill>
                  <a:schemeClr val="tx2"/>
                </a:solidFill>
                <a:latin typeface="Times New Roman" panose="02020603050405020304" pitchFamily="2" charset="0"/>
                <a:ea typeface="+mj-ea"/>
                <a:cs typeface="+mj-cs"/>
              </a:rPr>
              <a:t>Hanfu</a:t>
            </a:r>
            <a:r>
              <a:rPr lang="en-US" altLang="zh-CN" sz="3200" dirty="0" smtClean="0">
                <a:solidFill>
                  <a:schemeClr val="tx2"/>
                </a:solidFill>
                <a:latin typeface="Times New Roman" panose="02020603050405020304" pitchFamily="2" charset="0"/>
                <a:ea typeface="+mj-ea"/>
                <a:cs typeface="+mj-cs"/>
              </a:rPr>
              <a:t> to celebrate to be an adult</a:t>
            </a:r>
            <a:endParaRPr lang="en-US" altLang="en-US" sz="3200" dirty="0" smtClean="0">
              <a:solidFill>
                <a:schemeClr val="tx2"/>
              </a:solidFill>
              <a:latin typeface="Times New Roman" panose="02020603050405020304" pitchFamily="2" charset="0"/>
              <a:ea typeface="+mj-ea"/>
              <a:cs typeface="+mj-cs"/>
            </a:endParaRPr>
          </a:p>
        </p:txBody>
      </p:sp>
      <p:pic>
        <p:nvPicPr>
          <p:cNvPr id="3" name="图片 2" descr="成人礼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0562" y="2857496"/>
            <a:ext cx="4401849" cy="37950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图片 3" descr="成人礼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15" y="3250232"/>
            <a:ext cx="4286065" cy="2860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http://img1.fynews.net/forum/201210/30/133940qynxoqa9a929qoao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5786" y="2571744"/>
            <a:ext cx="6929486" cy="373126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6044" y="1749723"/>
            <a:ext cx="4786346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3200" dirty="0" smtClean="0">
                <a:solidFill>
                  <a:schemeClr val="tx2"/>
                </a:solidFill>
                <a:latin typeface="Times New Roman" panose="02020603050405020304" pitchFamily="2" charset="0"/>
                <a:ea typeface="+mj-ea"/>
                <a:cs typeface="+mj-cs"/>
              </a:rPr>
              <a:t>Holding </a:t>
            </a:r>
            <a:r>
              <a:rPr lang="en-US" altLang="zh-CN" sz="3200" dirty="0" err="1" smtClean="0">
                <a:solidFill>
                  <a:schemeClr val="tx2"/>
                </a:solidFill>
                <a:latin typeface="Times New Roman" panose="02020603050405020304" pitchFamily="2" charset="0"/>
                <a:ea typeface="+mj-ea"/>
                <a:cs typeface="+mj-cs"/>
              </a:rPr>
              <a:t>Hanfu</a:t>
            </a:r>
            <a:r>
              <a:rPr lang="en-US" altLang="zh-CN" sz="3200" dirty="0" smtClean="0">
                <a:solidFill>
                  <a:schemeClr val="tx2"/>
                </a:solidFill>
                <a:latin typeface="Times New Roman" panose="02020603050405020304" pitchFamily="2" charset="0"/>
                <a:ea typeface="+mj-ea"/>
                <a:cs typeface="+mj-cs"/>
              </a:rPr>
              <a:t> wedding  </a:t>
            </a:r>
            <a:endParaRPr lang="en-US" altLang="en-US" sz="3200" dirty="0" smtClean="0">
              <a:solidFill>
                <a:schemeClr val="tx2"/>
              </a:solidFill>
              <a:latin typeface="Times New Roman" panose="02020603050405020304" pitchFamily="2" charset="0"/>
              <a:ea typeface="+mj-ea"/>
              <a:cs typeface="+mj-cs"/>
            </a:endParaRPr>
          </a:p>
        </p:txBody>
      </p:sp>
      <p:pic>
        <p:nvPicPr>
          <p:cNvPr id="47106" name="Picture 2" descr="http://rmsz.wanhufc.com/d/file/shuziyaowen/fuchengdongtai/2015-06-30/2b5f52fc36a9c84855f636525d1140d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500306"/>
            <a:ext cx="7929618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标题 112641"/>
          <p:cNvSpPr>
            <a:spLocks noGrp="1" noRot="1"/>
          </p:cNvSpPr>
          <p:nvPr>
            <p:ph type="title"/>
          </p:nvPr>
        </p:nvSpPr>
        <p:spPr>
          <a:xfrm>
            <a:off x="266065" y="1285860"/>
            <a:ext cx="8229600" cy="1143000"/>
          </a:xfrm>
        </p:spPr>
        <p:txBody>
          <a:bodyPr anchor="ctr"/>
          <a:lstStyle/>
          <a:p>
            <a:pPr algn="l"/>
            <a:r>
              <a:rPr lang="en-US" altLang="zh-CN" sz="3200" dirty="0">
                <a:latin typeface="Times New Roman" panose="02020603050405020304" pitchFamily="2" charset="0"/>
              </a:rPr>
              <a:t>Tourists in </a:t>
            </a:r>
            <a:r>
              <a:rPr lang="en-US" altLang="zh-CN" sz="3200" dirty="0" smtClean="0">
                <a:latin typeface="Times New Roman" panose="02020603050405020304" pitchFamily="2" charset="0"/>
              </a:rPr>
              <a:t>Hangzhou and some other countries</a:t>
            </a:r>
            <a:endParaRPr lang="en-US" altLang="zh-CN" sz="3200" dirty="0">
              <a:latin typeface="Times New Roman" panose="02020603050405020304" pitchFamily="2" charset="0"/>
            </a:endParaRPr>
          </a:p>
        </p:txBody>
      </p:sp>
      <p:pic>
        <p:nvPicPr>
          <p:cNvPr id="112643" name="图片 112642" descr="201102181028024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2018665"/>
            <a:ext cx="7311390" cy="4512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2" name="Picture 2" descr="http://file28.mafengwo.net/M00/34/CF/wKgB6lQq092Aa1OkAAkDRTLnA6E8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1" y="2285992"/>
            <a:ext cx="6430989" cy="4286280"/>
          </a:xfrm>
          <a:prstGeom prst="rect">
            <a:avLst/>
          </a:prstGeom>
          <a:noFill/>
        </p:spPr>
      </p:pic>
      <p:pic>
        <p:nvPicPr>
          <p:cNvPr id="46086" name="Picture 6" descr="http://cdn.duitang.com/uploads/item/201510/11/20151011200211_XrmnL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2285992"/>
            <a:ext cx="5786478" cy="4286280"/>
          </a:xfrm>
          <a:prstGeom prst="rect">
            <a:avLst/>
          </a:prstGeom>
          <a:noFill/>
        </p:spPr>
      </p:pic>
      <p:pic>
        <p:nvPicPr>
          <p:cNvPr id="46084" name="Picture 4" descr="http://file28.mafengwo.net/M00/36/43/wKgB6lQq1YyAf8vPAAbwq_koInM8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285992"/>
            <a:ext cx="5857916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>
          <a:xfrm>
            <a:off x="346710" y="1055688"/>
            <a:ext cx="7200900" cy="1143000"/>
          </a:xfrm>
        </p:spPr>
        <p:txBody>
          <a:bodyPr vert="horz" wrap="square" lIns="91440" tIns="45720" rIns="91440" bIns="45720" anchor="ctr"/>
          <a:lstStyle/>
          <a:p>
            <a:pPr algn="l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2" charset="0"/>
              </a:rPr>
              <a:t>The definition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2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243" y="2269808"/>
            <a:ext cx="5256213" cy="48958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The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Qi </a:t>
            </a:r>
            <a:r>
              <a:rPr kumimoji="1" lang="en-US" altLang="zh-CN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Pao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or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Chi-</a:t>
            </a:r>
            <a:r>
              <a:rPr kumimoji="1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Pao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, also known as the cheongsam or mandarin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gown</a:t>
            </a:r>
            <a:r>
              <a:rPr kumimoji="1" lang="zh-CN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；</a:t>
            </a:r>
            <a:endParaRPr kumimoji="1" lang="zh-CN" alt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A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body-hugging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one-piece Chinese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dress </a:t>
            </a:r>
            <a:r>
              <a:rPr kumimoji="1" lang="zh-CN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；</a:t>
            </a:r>
            <a:endParaRPr kumimoji="1" lang="zh-CN" alt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The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English vocabulary cheongsam comes from the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Cantonese.</a:t>
            </a:r>
            <a:endParaRPr kumimoji="1" lang="en-US" altLang="zh-CN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It is known in Mandarin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Chinese as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the </a:t>
            </a:r>
            <a:r>
              <a:rPr kumimoji="1" lang="en-US" altLang="zh-CN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qípáo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 in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Beijing and Shanghai .</a:t>
            </a:r>
            <a:endParaRPr kumimoji="1" lang="en-US" altLang="zh-CN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1" lang="en-US" altLang="zh-CN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n-cs"/>
            </a:endParaRPr>
          </a:p>
        </p:txBody>
      </p:sp>
      <p:pic>
        <p:nvPicPr>
          <p:cNvPr id="39938" name="Picture 2" descr="http://d.hiphotos.baidu.com/baike/c0%3Dbaike80%2C5%2C5%2C80%2C26/sign=c06a2819a964034f1bc0ca54ceaa1254/3b87e950352ac65c9ba980b7f9f2b21192138a4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612765" y="2032635"/>
            <a:ext cx="2991485" cy="4098290"/>
          </a:xfrm>
          <a:prstGeom prst="rect">
            <a:avLst/>
          </a:prstGeom>
          <a:noFill/>
        </p:spPr>
      </p:pic>
      <p:sp>
        <p:nvSpPr>
          <p:cNvPr id="8194" name="圆角矩形标注 8193"/>
          <p:cNvSpPr/>
          <p:nvPr/>
        </p:nvSpPr>
        <p:spPr>
          <a:xfrm>
            <a:off x="35560" y="273050"/>
            <a:ext cx="2428240" cy="647700"/>
          </a:xfrm>
          <a:prstGeom prst="wedgeRoundRectCallout">
            <a:avLst>
              <a:gd name="adj1" fmla="val -21391"/>
              <a:gd name="adj2" fmla="val -97941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endParaRPr kumimoji="1" lang="en-US" altLang="zh-CN" sz="2800" b="1" kern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kumimoji="1" lang="en-US" altLang="zh-CN" sz="28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Cheongsam </a:t>
            </a:r>
            <a:endParaRPr kumimoji="1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lang="zh-CN" altLang="en-US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 bwMode="auto">
          <a:xfrm>
            <a:off x="35560" y="2032318"/>
            <a:ext cx="8713788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:\Users\chenlina\Desktop\旗袍图片\20110627111747441-227863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786446" y="2071678"/>
            <a:ext cx="3069800" cy="45796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标题 1"/>
          <p:cNvSpPr>
            <a:spLocks noGrp="1"/>
          </p:cNvSpPr>
          <p:nvPr>
            <p:ph type="title"/>
          </p:nvPr>
        </p:nvSpPr>
        <p:spPr>
          <a:xfrm>
            <a:off x="142844" y="1285860"/>
            <a:ext cx="7772400" cy="792162"/>
          </a:xfrm>
        </p:spPr>
        <p:txBody>
          <a:bodyPr vert="horz" wrap="square" lIns="91440" tIns="45720" rIns="91440" bIns="45720" anchor="ctr"/>
          <a:lstStyle/>
          <a:p>
            <a:pPr algn="l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2" charset="0"/>
              </a:rPr>
              <a:t>Why call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2" charset="0"/>
              </a:rPr>
              <a:t>Qipao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2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2" charset="0"/>
              </a:rPr>
              <a:t>Chinese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2" charset="0"/>
              </a:rPr>
              <a:t>dress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2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2033587"/>
            <a:ext cx="5400675" cy="48244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Qipao, which is famous with its harmony and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unity, is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known as the representative of the Chinese dress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culture. </a:t>
            </a:r>
            <a:endParaRPr kumimoji="1" lang="en-US" altLang="zh-CN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It shows the elegant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temperament</a:t>
            </a:r>
            <a:r>
              <a:rPr kumimoji="1" lang="zh-CN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of  Chinese women, demonstrates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the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culture and virtues</a:t>
            </a:r>
            <a:r>
              <a:rPr kumimoji="1" lang="zh-CN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of our nation.</a:t>
            </a:r>
            <a:endParaRPr kumimoji="1" lang="en-US" altLang="zh-CN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It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creates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an impression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of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simplicity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and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quiet, charm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, elegance and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neatness.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n-cs"/>
              </a:rPr>
              <a:t>It’s a magnificent rainbow of the human culture.</a:t>
            </a:r>
            <a:endParaRPr kumimoji="1" lang="en-US" altLang="zh-CN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1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 bwMode="auto">
          <a:xfrm>
            <a:off x="214282" y="2000240"/>
            <a:ext cx="8713788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47" name="Picture 3" descr="C:\Users\chenlina\Desktop\旗袍图片\31967113105048934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8" y="2101674"/>
            <a:ext cx="3143272" cy="454203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内容占位符 2"/>
          <p:cNvSpPr>
            <a:spLocks noGrp="1"/>
          </p:cNvSpPr>
          <p:nvPr>
            <p:ph idx="1"/>
          </p:nvPr>
        </p:nvSpPr>
        <p:spPr>
          <a:xfrm>
            <a:off x="214630" y="2000240"/>
            <a:ext cx="8642350" cy="5111750"/>
          </a:xfrm>
        </p:spPr>
        <p:txBody>
          <a:bodyPr vert="horz" wrap="square" lIns="91440" tIns="45720" rIns="91440" bIns="45720" anchor="t"/>
          <a:lstStyle/>
          <a:p>
            <a:pPr>
              <a:spcBef>
                <a:spcPts val="800"/>
              </a:spcBef>
              <a:buBlip>
                <a:blip r:embed="rId1"/>
              </a:buBlip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2" charset="0"/>
              </a:rPr>
              <a:t>The Cheongsam </a:t>
            </a:r>
            <a:r>
              <a:rPr lang="zh-CN" altLang="en-US" sz="2400" dirty="0" smtClean="0">
                <a:solidFill>
                  <a:schemeClr val="tx1"/>
                </a:solidFill>
                <a:latin typeface="Times New Roman" panose="02020603050405020304" pitchFamily="2" charset="0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2" charset="0"/>
              </a:rPr>
              <a:t>came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2" charset="0"/>
              </a:rPr>
              <a:t>from the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anose="02020603050405020304" pitchFamily="2" charset="0"/>
              </a:rPr>
              <a:t>Manchus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2" charset="0"/>
              </a:rPr>
              <a:t> </a:t>
            </a:r>
            <a:r>
              <a:rPr lang="zh-CN" altLang="en-US" sz="2400" dirty="0" smtClean="0">
                <a:solidFill>
                  <a:schemeClr val="tx1"/>
                </a:solidFill>
                <a:latin typeface="Times New Roman" panose="02020603050405020304" pitchFamily="2" charset="0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2" charset="0"/>
              </a:rPr>
              <a:t>who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2" charset="0"/>
              </a:rPr>
              <a:t>grew out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2" charset="0"/>
              </a:rPr>
              <a:t>of ancient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anose="02020603050405020304" pitchFamily="2" charset="0"/>
              </a:rPr>
              <a:t>Nuzhen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2" charset="0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2" charset="0"/>
              </a:rPr>
              <a:t>tribes.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2" charset="0"/>
            </a:endParaRPr>
          </a:p>
          <a:p>
            <a:pPr>
              <a:spcBef>
                <a:spcPts val="800"/>
              </a:spcBef>
              <a:buBlip>
                <a:blip r:embed="rId1"/>
              </a:buBlip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2" charset="0"/>
              </a:rPr>
              <a:t>In the early 17th century, </a:t>
            </a:r>
            <a:r>
              <a:rPr lang="en-US" altLang="zh-CN" sz="2400" dirty="0" err="1" smtClean="0">
                <a:solidFill>
                  <a:schemeClr val="tx1"/>
                </a:solidFill>
                <a:latin typeface="Times New Roman" panose="02020603050405020304" pitchFamily="2" charset="0"/>
              </a:rPr>
              <a:t>Nurhachi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2" charset="0"/>
              </a:rPr>
              <a:t>,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2" charset="0"/>
              </a:rPr>
              <a:t>a great political and military strategist, unified the various Nuzhen tribes and set up the Eight Banners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2" charset="0"/>
              </a:rPr>
              <a:t>System.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2" charset="0"/>
            </a:endParaRPr>
          </a:p>
          <a:p>
            <a:pPr>
              <a:spcBef>
                <a:spcPts val="800"/>
              </a:spcBef>
              <a:buBlip>
                <a:blip r:embed="rId1"/>
              </a:buBlip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2" charset="0"/>
              </a:rPr>
              <a:t>Over the years, a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2" charset="0"/>
              </a:rPr>
              <a:t>collarless,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2" charset="0"/>
              </a:rPr>
              <a:t>tube</a:t>
            </a:r>
            <a:r>
              <a:rPr lang="zh-CN" altLang="zh-CN" sz="2400" dirty="0">
                <a:solidFill>
                  <a:schemeClr val="tx1"/>
                </a:solidFill>
                <a:latin typeface="Times New Roman" panose="02020603050405020304" pitchFamily="2" charset="0"/>
              </a:rPr>
              <a:t>－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2" charset="0"/>
              </a:rPr>
              <a:t>shaped gown was developed, which was worn by both men and women. That is the embryo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2" charset="0"/>
              </a:rPr>
              <a:t>of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2" charset="0"/>
              </a:rPr>
              <a:t>the Qipao.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2" charset="0"/>
            </a:endParaRPr>
          </a:p>
          <a:p>
            <a:pPr>
              <a:spcBef>
                <a:spcPts val="800"/>
              </a:spcBef>
              <a:buBlip>
                <a:blip r:embed="rId1"/>
              </a:buBlip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2" charset="0"/>
              </a:rPr>
              <a:t>The dress is called Qipao in Chinese or translated as “banner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2" charset="0"/>
              </a:rPr>
              <a:t>gown</a:t>
            </a:r>
            <a:r>
              <a:rPr lang="en-US" altLang="zh-CN" sz="2400" dirty="0" smtClean="0">
                <a:latin typeface="Times New Roman" panose="02020603050405020304" pitchFamily="2" charset="0"/>
              </a:rPr>
              <a:t>”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2" charset="0"/>
              </a:rPr>
              <a:t>,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2" charset="0"/>
              </a:rPr>
              <a:t>for it came from the people who lived under the Banner System.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2" charset="0"/>
            </a:endParaRPr>
          </a:p>
        </p:txBody>
      </p:sp>
      <p:sp>
        <p:nvSpPr>
          <p:cNvPr id="18435" name="标题 1"/>
          <p:cNvSpPr txBox="1"/>
          <p:nvPr/>
        </p:nvSpPr>
        <p:spPr>
          <a:xfrm>
            <a:off x="214313" y="1071546"/>
            <a:ext cx="7772400" cy="936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algn="l" eaLnBrk="0" hangingPunct="0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The origin: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 bwMode="auto">
          <a:xfrm>
            <a:off x="215265" y="1928802"/>
            <a:ext cx="8713788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94" name="圆角矩形标注 8193"/>
          <p:cNvSpPr/>
          <p:nvPr/>
        </p:nvSpPr>
        <p:spPr>
          <a:xfrm>
            <a:off x="35560" y="273050"/>
            <a:ext cx="2428240" cy="647700"/>
          </a:xfrm>
          <a:prstGeom prst="wedgeRoundRectCallout">
            <a:avLst>
              <a:gd name="adj1" fmla="val -21391"/>
              <a:gd name="adj2" fmla="val -97941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endParaRPr kumimoji="1" lang="en-US" altLang="zh-CN" sz="2800" b="1" kern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kumimoji="1" lang="en-US" altLang="zh-CN" sz="28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Cheongsam </a:t>
            </a:r>
            <a:endParaRPr kumimoji="1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lang="zh-CN" altLang="en-US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6" descr="003220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125538"/>
            <a:ext cx="4752975" cy="4348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37" descr="File:ChinesischeFrau ausHongkong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0" y="692150"/>
            <a:ext cx="3575050" cy="5451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8" descr="2e6fa738f29149a1d46225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00" y="266700"/>
            <a:ext cx="4140200" cy="6330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684213" y="5510213"/>
            <a:ext cx="5424487" cy="10144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lvl="0" indent="-342900" eaLnBrk="1" hangingPunct="1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Wide and loose   </a:t>
            </a:r>
            <a:endParaRPr lang="en-US" altLang="zh-CN" sz="2000" b="1" dirty="0">
              <a:solidFill>
                <a:schemeClr val="tx1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marL="342900" lvl="0" indent="-342900" eaLnBrk="1" hangingPunct="1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Cover body</a:t>
            </a:r>
            <a:endParaRPr lang="en-US" altLang="zh-CN" sz="2000" b="1" dirty="0">
              <a:solidFill>
                <a:schemeClr val="tx1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marL="342900" lvl="0" indent="-342900" eaLnBrk="1" hangingPunct="1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A - line</a:t>
            </a:r>
            <a:endParaRPr lang="en-US" altLang="zh-CN" sz="2000" b="1" dirty="0">
              <a:solidFill>
                <a:schemeClr val="tx1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857224" y="6048397"/>
            <a:ext cx="15478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lvl="0" eaLnBrk="1" hangingPunct="1"/>
            <a:r>
              <a:rPr lang="en-US" altLang="zh-CN" sz="2800" b="1" dirty="0">
                <a:solidFill>
                  <a:schemeClr val="tx1"/>
                </a:solidFill>
                <a:ea typeface="Arial Unicode MS" panose="020B0604020202020204" pitchFamily="34" charset="-122"/>
              </a:rPr>
              <a:t>1920s</a:t>
            </a:r>
            <a:endParaRPr lang="en-US" altLang="zh-CN" sz="2800" b="1" dirty="0">
              <a:solidFill>
                <a:schemeClr val="tx1"/>
              </a:solidFill>
              <a:ea typeface="Arial Unicode MS" panose="020B0604020202020204" pitchFamily="34" charset="-122"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4106545" y="6050280"/>
            <a:ext cx="3009265" cy="5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1930s      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6812280" y="5960428"/>
            <a:ext cx="2051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radley Hand ITC" panose="03070402050302030203" pitchFamily="66" charset="0"/>
                <a:ea typeface="宋体" panose="02010600030101010101" pitchFamily="2" charset="-122"/>
                <a:cs typeface="+mn-cs"/>
              </a:rPr>
              <a:t>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1940s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3557" name="Picture 22" descr="20年代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291" y="1887220"/>
            <a:ext cx="2497760" cy="3950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23" descr="30年代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50" y="1801495"/>
            <a:ext cx="2020570" cy="4077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24" descr="40年代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230" y="1801495"/>
            <a:ext cx="1837055" cy="4036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4" name="圆角矩形标注 8193"/>
          <p:cNvSpPr/>
          <p:nvPr/>
        </p:nvSpPr>
        <p:spPr>
          <a:xfrm>
            <a:off x="35560" y="273050"/>
            <a:ext cx="2428240" cy="647700"/>
          </a:xfrm>
          <a:prstGeom prst="wedgeRoundRectCallout">
            <a:avLst>
              <a:gd name="adj1" fmla="val -21391"/>
              <a:gd name="adj2" fmla="val -97941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endParaRPr kumimoji="1" lang="en-US" altLang="zh-CN" sz="2800" b="1" kern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kumimoji="1" lang="en-US" altLang="zh-CN" sz="28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Cheongsam </a:t>
            </a:r>
            <a:endParaRPr kumimoji="1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lang="zh-CN" altLang="en-US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60033" y="2252345"/>
            <a:ext cx="3240088" cy="518160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Frog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盘扣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3562" name="Picture 10" descr="215_386844_b971215d73a66f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60975" y="1628458"/>
            <a:ext cx="3559175" cy="5164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8" name="标题 1"/>
          <p:cNvSpPr>
            <a:spLocks noGrp="1"/>
          </p:cNvSpPr>
          <p:nvPr>
            <p:ph type="title"/>
          </p:nvPr>
        </p:nvSpPr>
        <p:spPr>
          <a:xfrm>
            <a:off x="260033" y="825183"/>
            <a:ext cx="7772400" cy="803275"/>
          </a:xfrm>
        </p:spPr>
        <p:txBody>
          <a:bodyPr vert="horz" wrap="square" lIns="91440" tIns="45720" rIns="91440" bIns="45720" anchor="ctr"/>
          <a:lstStyle/>
          <a:p>
            <a:pPr algn="l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2" charset="0"/>
              </a:rPr>
              <a:t>The structure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2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211763" y="1628458"/>
            <a:ext cx="3457575" cy="5076825"/>
            <a:chOff x="2555776" y="908720"/>
            <a:chExt cx="3458057" cy="5078114"/>
          </a:xfrm>
        </p:grpSpPr>
        <p:pic>
          <p:nvPicPr>
            <p:cNvPr id="26644" name="Picture 14" descr="95_P_130258914238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5776" y="908720"/>
              <a:ext cx="3458057" cy="507811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45" name="云形标注 1"/>
            <p:cNvSpPr/>
            <p:nvPr/>
          </p:nvSpPr>
          <p:spPr>
            <a:xfrm>
              <a:off x="4544106" y="1628800"/>
              <a:ext cx="1152128" cy="576064"/>
            </a:xfrm>
            <a:prstGeom prst="cloudCallout">
              <a:avLst>
                <a:gd name="adj1" fmla="val -67019"/>
                <a:gd name="adj2" fmla="val 110671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lvl="0" eaLnBrk="1" hangingPunct="1"/>
              <a:r>
                <a:rPr lang="zh-CN" altLang="en-US" sz="2000" b="1" dirty="0">
                  <a:solidFill>
                    <a:srgbClr val="FF0000"/>
                  </a:solidFill>
                  <a:latin typeface="Times New Roman" panose="02020603050405020304" pitchFamily="2" charset="0"/>
                  <a:ea typeface="宋体" panose="02010600030101010101" pitchFamily="2" charset="-122"/>
                </a:rPr>
                <a:t>立领</a:t>
              </a:r>
              <a:endParaRPr lang="zh-CN" altLang="en-US" sz="2000" b="1" dirty="0">
                <a:solidFill>
                  <a:srgbClr val="FF0000"/>
                </a:solidFill>
                <a:latin typeface="Times New Roman" panose="02020603050405020304" pitchFamily="2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219700" y="1694815"/>
            <a:ext cx="3462338" cy="4902200"/>
            <a:chOff x="6222231" y="-246236"/>
            <a:chExt cx="3462337" cy="4902200"/>
          </a:xfrm>
        </p:grpSpPr>
        <p:pic>
          <p:nvPicPr>
            <p:cNvPr id="26642" name="Picture 16" descr="193000013438961313569422455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2231" y="-246236"/>
              <a:ext cx="3462337" cy="49022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43" name="云形标注 2"/>
            <p:cNvSpPr/>
            <p:nvPr/>
          </p:nvSpPr>
          <p:spPr>
            <a:xfrm>
              <a:off x="8666173" y="2687567"/>
              <a:ext cx="955654" cy="576064"/>
            </a:xfrm>
            <a:prstGeom prst="cloudCallout">
              <a:avLst>
                <a:gd name="adj1" fmla="val -101921"/>
                <a:gd name="adj2" fmla="val 11384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lvl="0" eaLnBrk="1" hangingPunct="1"/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pitchFamily="2" charset="0"/>
                  <a:ea typeface="宋体" panose="02010600030101010101" pitchFamily="2" charset="-122"/>
                </a:rPr>
                <a:t>襟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2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287963" y="1730375"/>
            <a:ext cx="3421062" cy="5133975"/>
            <a:chOff x="6265229" y="2547284"/>
            <a:chExt cx="3422458" cy="5134404"/>
          </a:xfrm>
        </p:grpSpPr>
        <p:pic>
          <p:nvPicPr>
            <p:cNvPr id="26640" name="Picture 20" descr="12596005207802001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5229" y="2547284"/>
              <a:ext cx="3422458" cy="51344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41" name="云形标注 3"/>
            <p:cNvSpPr/>
            <p:nvPr/>
          </p:nvSpPr>
          <p:spPr>
            <a:xfrm>
              <a:off x="6725231" y="4600487"/>
              <a:ext cx="771344" cy="513999"/>
            </a:xfrm>
            <a:prstGeom prst="cloudCallout">
              <a:avLst>
                <a:gd name="adj1" fmla="val 69583"/>
                <a:gd name="adj2" fmla="val 237384"/>
              </a:avLst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lvl="0" eaLnBrk="1" hangingPunct="1"/>
              <a:r>
                <a:rPr lang="zh-CN" altLang="en-US" sz="2400" b="1" dirty="0">
                  <a:solidFill>
                    <a:schemeClr val="bg1"/>
                  </a:solidFill>
                  <a:latin typeface="Times New Roman" panose="02020603050405020304" pitchFamily="2" charset="0"/>
                  <a:ea typeface="宋体" panose="02010600030101010101" pitchFamily="2" charset="-122"/>
                </a:rPr>
                <a:t>衩</a:t>
              </a:r>
              <a:endParaRPr lang="zh-CN" altLang="en-US" sz="2400" b="1" dirty="0">
                <a:solidFill>
                  <a:schemeClr val="bg1"/>
                </a:solidFill>
                <a:latin typeface="Times New Roman" panose="02020603050405020304" pitchFamily="2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294630" y="1694815"/>
            <a:ext cx="3408680" cy="5122545"/>
            <a:chOff x="9878993" y="375401"/>
            <a:chExt cx="2684008" cy="4853838"/>
          </a:xfrm>
        </p:grpSpPr>
        <p:pic>
          <p:nvPicPr>
            <p:cNvPr id="26638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78993" y="375401"/>
              <a:ext cx="2684008" cy="48538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39" name="椭圆形标注 7"/>
            <p:cNvSpPr/>
            <p:nvPr/>
          </p:nvSpPr>
          <p:spPr>
            <a:xfrm>
              <a:off x="10592104" y="2975599"/>
              <a:ext cx="1036680" cy="472178"/>
            </a:xfrm>
            <a:prstGeom prst="wedgeEllipseCallout">
              <a:avLst>
                <a:gd name="adj1" fmla="val -55644"/>
                <a:gd name="adj2" fmla="val 108611"/>
              </a:avLst>
            </a:prstGeom>
            <a:solidFill>
              <a:srgbClr val="7030A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lvl="0" eaLnBrk="1" hangingPunct="1"/>
              <a:r>
                <a:rPr lang="zh-CN" altLang="en-US" sz="2000" b="1" dirty="0">
                  <a:solidFill>
                    <a:schemeClr val="bg1"/>
                  </a:solidFill>
                  <a:latin typeface="Times New Roman" panose="02020603050405020304" pitchFamily="2" charset="0"/>
                  <a:ea typeface="宋体" panose="02010600030101010101" pitchFamily="2" charset="-122"/>
                </a:rPr>
                <a:t>刺绣</a:t>
              </a:r>
              <a:endParaRPr lang="zh-CN" altLang="en-US" sz="2000" b="1" dirty="0">
                <a:solidFill>
                  <a:schemeClr val="bg1"/>
                </a:solidFill>
                <a:latin typeface="Times New Roman" panose="02020603050405020304" pitchFamily="2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21" name="直接连接符 20"/>
          <p:cNvCxnSpPr/>
          <p:nvPr/>
        </p:nvCxnSpPr>
        <p:spPr bwMode="auto">
          <a:xfrm>
            <a:off x="252413" y="1628458"/>
            <a:ext cx="8713788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0033" y="3048635"/>
            <a:ext cx="4324350" cy="944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Mandarin collar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立领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0033" y="3824923"/>
            <a:ext cx="5111750" cy="944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楷体_GB2312" panose="02010609030101010101" charset="-122"/>
                <a:cs typeface="+mn-cs"/>
              </a:rPr>
              <a:t>Lapel / front of a garment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楷体_GB2312" panose="02010609030101010101" charset="-122"/>
                <a:cs typeface="+mn-cs"/>
              </a:rPr>
              <a:t>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楷体_GB2312" panose="02010609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楷体_GB2312" panose="02010609030101010101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2413" y="4550093"/>
            <a:ext cx="5111750" cy="944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Openings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衩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0033" y="5340350"/>
            <a:ext cx="3248025" cy="518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lvl="0" indent="-457200" eaLnBrk="1" hangingPunct="1">
              <a:spcBef>
                <a:spcPct val="50000"/>
              </a:spcBef>
              <a:buChar char="•"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Embroidery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刺绣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bldLvl="0" animBg="1"/>
      <p:bldP spid="10" grpId="0"/>
      <p:bldP spid="22" grpId="0"/>
      <p:bldP spid="23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705" y="520065"/>
            <a:ext cx="77724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The style</a:t>
            </a:r>
            <a:endParaRPr kumimoji="1" lang="en-US" altLang="zh-CN" sz="4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j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705" y="1662748"/>
            <a:ext cx="8713788" cy="4827588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Chi-</a:t>
            </a:r>
            <a:r>
              <a:rPr kumimoji="1" lang="en-US" altLang="zh-CN" sz="2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pao</a:t>
            </a:r>
            <a:r>
              <a:rPr kumimoji="1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 has many styles, and the change is mainly based on </a:t>
            </a:r>
            <a:r>
              <a:rPr kumimoji="1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sleeves, Jin, collar, openings, </a:t>
            </a:r>
            <a:r>
              <a:rPr kumimoji="1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and the length </a:t>
            </a:r>
            <a:r>
              <a:rPr kumimoji="1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of </a:t>
            </a:r>
            <a:r>
              <a:rPr kumimoji="1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Cheongsam.</a:t>
            </a:r>
            <a:endParaRPr kumimoji="1" lang="en-US" altLang="zh-CN" sz="2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j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Sleeves </a:t>
            </a:r>
            <a:r>
              <a:rPr kumimoji="1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（袖子）</a:t>
            </a:r>
            <a:r>
              <a:rPr kumimoji="1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: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wide sleeves, narrow and long sleeves,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middle sleeves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, short sleeves or sleeveless.</a:t>
            </a:r>
            <a:endParaRPr kumimoji="1" lang="en-US" altLang="zh-CN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j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Jin</a:t>
            </a:r>
            <a:r>
              <a:rPr kumimoji="1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（襟）</a:t>
            </a:r>
            <a:r>
              <a:rPr kumimoji="1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: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round Jin, straight Jin,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slanting Jin(</a:t>
            </a:r>
            <a:r>
              <a:rPr kumimoji="1" lang="zh-CN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斜襟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),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double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Jin</a:t>
            </a:r>
            <a:r>
              <a:rPr kumimoji="1" lang="zh-CN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（双襟）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, </a:t>
            </a:r>
            <a:r>
              <a:rPr kumimoji="1" lang="en-US" altLang="zh-CN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Pipa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 Jin</a:t>
            </a:r>
            <a:r>
              <a:rPr kumimoji="1" lang="zh-CN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（琵琶襟）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,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and so on.</a:t>
            </a:r>
            <a:endParaRPr kumimoji="1" lang="en-US" altLang="zh-CN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j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Collar</a:t>
            </a:r>
            <a:r>
              <a:rPr kumimoji="1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（领</a:t>
            </a:r>
            <a:r>
              <a:rPr kumimoji="1" lang="zh-CN" altLang="en-US" sz="2800" kern="0" dirty="0" smtClean="0">
                <a:latin typeface="Times New Roman" panose="02020603050405020304" pitchFamily="2" charset="0"/>
                <a:cs typeface="+mj-cs"/>
              </a:rPr>
              <a:t>）</a:t>
            </a:r>
            <a:r>
              <a:rPr kumimoji="1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: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high collar, low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collar</a:t>
            </a:r>
            <a:r>
              <a:rPr kumimoji="1" lang="en-US" altLang="zh-CN" sz="2400" kern="0" dirty="0" smtClean="0">
                <a:latin typeface="Times New Roman" panose="02020603050405020304" pitchFamily="2" charset="0"/>
                <a:cs typeface="+mj-cs"/>
              </a:rPr>
              <a:t>,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or collarless.</a:t>
            </a:r>
            <a:endParaRPr kumimoji="1" lang="en-US" altLang="zh-CN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j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Openings</a:t>
            </a:r>
            <a:r>
              <a:rPr kumimoji="1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（开衩）</a:t>
            </a:r>
            <a:r>
              <a:rPr kumimoji="1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: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high openings, low openings, no </a:t>
            </a:r>
            <a:r>
              <a:rPr kumimoji="1" lang="en-US" altLang="zh-CN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2" charset="0"/>
                <a:ea typeface="+mn-ea"/>
                <a:cs typeface="+mj-cs"/>
              </a:rPr>
              <a:t>opening.</a:t>
            </a:r>
            <a:endParaRPr kumimoji="1" lang="en-US" altLang="zh-CN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j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1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2" charset="0"/>
              <a:ea typeface="+mn-ea"/>
              <a:cs typeface="+mj-cs"/>
            </a:endParaRPr>
          </a:p>
        </p:txBody>
      </p:sp>
      <p:cxnSp>
        <p:nvCxnSpPr>
          <p:cNvPr id="4" name="直接连接符 3"/>
          <p:cNvCxnSpPr/>
          <p:nvPr/>
        </p:nvCxnSpPr>
        <p:spPr bwMode="auto">
          <a:xfrm>
            <a:off x="179388" y="1662748"/>
            <a:ext cx="8713788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折角形 6145"/>
          <p:cNvSpPr/>
          <p:nvPr/>
        </p:nvSpPr>
        <p:spPr>
          <a:xfrm>
            <a:off x="1476375" y="2349500"/>
            <a:ext cx="6192838" cy="3671888"/>
          </a:xfrm>
          <a:prstGeom prst="foldedCorner">
            <a:avLst>
              <a:gd name="adj" fmla="val 12500"/>
            </a:avLst>
          </a:prstGeom>
          <a:solidFill>
            <a:schemeClr val="accent2">
              <a:alpha val="9999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7" name="文本框 6146"/>
          <p:cNvSpPr txBox="1"/>
          <p:nvPr/>
        </p:nvSpPr>
        <p:spPr>
          <a:xfrm>
            <a:off x="2989580" y="3006866"/>
            <a:ext cx="3939874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ea typeface="黑体" panose="02010609060101010101" charset="-122"/>
              </a:rPr>
              <a:t>汉服</a:t>
            </a:r>
            <a:r>
              <a:rPr lang="en-US" altLang="zh-CN" sz="2000" b="1" dirty="0" smtClean="0">
                <a:latin typeface="Arial" panose="020B0604020202020204" pitchFamily="34" charset="0"/>
                <a:ea typeface="黑体" panose="02010609060101010101" charset="-122"/>
              </a:rPr>
              <a:t>---</a:t>
            </a:r>
            <a:r>
              <a:rPr lang="en-US" altLang="zh-CN" sz="2000" b="1" dirty="0" smtClean="0">
                <a:ea typeface="黑体" panose="02010609060101010101" charset="-122"/>
              </a:rPr>
              <a:t>Han Chinese Clothing</a:t>
            </a:r>
            <a:endParaRPr lang="en-US" altLang="zh-CN" sz="2000" b="1" dirty="0" smtClean="0">
              <a:ea typeface="黑体" panose="02010609060101010101" charset="-122"/>
            </a:endParaRPr>
          </a:p>
          <a:p>
            <a:pPr lvl="0" algn="ctr" eaLnBrk="1" latinLnBrk="0" hangingPunct="1"/>
            <a:endParaRPr lang="en-US" altLang="zh-CN" sz="2000" b="1" dirty="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6148" name="文本框 6147"/>
          <p:cNvSpPr txBox="1"/>
          <p:nvPr/>
        </p:nvSpPr>
        <p:spPr>
          <a:xfrm>
            <a:off x="3332173" y="3600394"/>
            <a:ext cx="2668587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pPr lvl="0" algn="ctr"/>
            <a:r>
              <a:rPr lang="zh-CN" altLang="en-US" sz="2000" b="1" dirty="0" smtClean="0">
                <a:ea typeface="黑体" panose="02010609060101010101" charset="-122"/>
              </a:rPr>
              <a:t>旗袍</a:t>
            </a:r>
            <a:r>
              <a:rPr lang="en-US" altLang="zh-CN" sz="2000" b="1" dirty="0" smtClean="0">
                <a:latin typeface="Arial" panose="020B0604020202020204" pitchFamily="34" charset="0"/>
                <a:ea typeface="黑体" panose="02010609060101010101" charset="-122"/>
              </a:rPr>
              <a:t>---</a:t>
            </a:r>
            <a:r>
              <a:rPr lang="en-US" altLang="zh-CN" sz="2000" b="1" dirty="0" smtClean="0">
                <a:ea typeface="黑体" panose="02010609060101010101" charset="-122"/>
              </a:rPr>
              <a:t>Cheongsam</a:t>
            </a:r>
            <a:endParaRPr lang="en-US" altLang="zh-CN" sz="2000" b="1" dirty="0">
              <a:ea typeface="黑体" panose="02010609060101010101" charset="-122"/>
            </a:endParaRPr>
          </a:p>
        </p:txBody>
      </p:sp>
      <p:sp>
        <p:nvSpPr>
          <p:cNvPr id="6149" name="文本框 6148"/>
          <p:cNvSpPr txBox="1"/>
          <p:nvPr/>
        </p:nvSpPr>
        <p:spPr>
          <a:xfrm>
            <a:off x="2786050" y="4214818"/>
            <a:ext cx="3607435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pPr algn="ctr"/>
            <a:r>
              <a:rPr lang="zh-CN" altLang="en-US" sz="2000" b="1" dirty="0" smtClean="0">
                <a:ea typeface="黑体" panose="02010609060101010101" charset="-122"/>
              </a:rPr>
              <a:t>唐装</a:t>
            </a:r>
            <a:r>
              <a:rPr lang="en-US" altLang="zh-CN" sz="2000" b="1" dirty="0" smtClean="0">
                <a:latin typeface="Arial" panose="020B0604020202020204" pitchFamily="34" charset="0"/>
                <a:ea typeface="黑体" panose="02010609060101010101" charset="-122"/>
              </a:rPr>
              <a:t>---</a:t>
            </a:r>
            <a:r>
              <a:rPr lang="en-US" altLang="zh-CN" sz="2000" b="1" dirty="0" smtClean="0">
                <a:ea typeface="黑体" panose="02010609060101010101" charset="-122"/>
              </a:rPr>
              <a:t>Tang Suit</a:t>
            </a:r>
            <a:endParaRPr lang="en-US" altLang="zh-CN" sz="2000" b="1" dirty="0" smtClean="0">
              <a:ea typeface="黑体" panose="02010609060101010101" charset="-122"/>
            </a:endParaRPr>
          </a:p>
          <a:p>
            <a:pPr lvl="0" algn="ctr" eaLnBrk="1" latinLnBrk="0" hangingPunct="1"/>
            <a:endParaRPr lang="en-US" altLang="zh-CN" sz="2000" b="1" dirty="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6151" name="文本框 6150"/>
          <p:cNvSpPr txBox="1"/>
          <p:nvPr/>
        </p:nvSpPr>
        <p:spPr>
          <a:xfrm>
            <a:off x="3357554" y="4857760"/>
            <a:ext cx="2668588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pPr algn="ctr"/>
            <a:r>
              <a:rPr lang="zh-CN" altLang="en-US" sz="2000" b="1" dirty="0" smtClean="0">
                <a:ea typeface="黑体" panose="02010609060101010101" charset="-122"/>
              </a:rPr>
              <a:t>布鞋</a:t>
            </a:r>
            <a:r>
              <a:rPr lang="en-US" altLang="zh-CN" sz="2000" b="1" dirty="0" smtClean="0">
                <a:latin typeface="Arial" panose="020B0604020202020204" pitchFamily="34" charset="0"/>
                <a:ea typeface="黑体" panose="02010609060101010101" charset="-122"/>
              </a:rPr>
              <a:t>---</a:t>
            </a:r>
            <a:r>
              <a:rPr lang="en-US" altLang="zh-CN" sz="2000" b="1" dirty="0" smtClean="0">
                <a:ea typeface="黑体" panose="02010609060101010101" charset="-122"/>
              </a:rPr>
              <a:t>Cloth Shoes</a:t>
            </a:r>
            <a:endParaRPr lang="en-US" altLang="zh-CN" sz="2000" b="1" dirty="0" smtClean="0">
              <a:ea typeface="黑体" panose="02010609060101010101" charset="-122"/>
            </a:endParaRPr>
          </a:p>
          <a:p>
            <a:pPr lvl="0" algn="ctr" eaLnBrk="1" latinLnBrk="0" hangingPunct="1"/>
            <a:endParaRPr lang="en-US" altLang="zh-CN" sz="2000" b="1" dirty="0">
              <a:latin typeface="Arial" panose="020B0604020202020204" pitchFamily="34" charset="0"/>
              <a:ea typeface="黑体" panose="02010609060101010101" charset="-122"/>
            </a:endParaRPr>
          </a:p>
        </p:txBody>
      </p:sp>
      <p:grpSp>
        <p:nvGrpSpPr>
          <p:cNvPr id="6152" name="组合 6151"/>
          <p:cNvGrpSpPr>
            <a:grpSpLocks noChangeAspect="1"/>
          </p:cNvGrpSpPr>
          <p:nvPr/>
        </p:nvGrpSpPr>
        <p:grpSpPr>
          <a:xfrm>
            <a:off x="1370013" y="1973263"/>
            <a:ext cx="6442075" cy="590550"/>
            <a:chOff x="0" y="0"/>
            <a:chExt cx="10146" cy="930"/>
          </a:xfrm>
        </p:grpSpPr>
        <p:pic>
          <p:nvPicPr>
            <p:cNvPr id="6153" name="内容占位符 6152" descr="PPT1花纹"/>
            <p:cNvPicPr>
              <a:picLocks noGrp="1" noChangeAspect="1"/>
            </p:cNvPicPr>
            <p:nvPr>
              <p:ph/>
            </p:nvPr>
          </p:nvPicPr>
          <p:blipFill>
            <a:blip r:embed="rId1"/>
            <a:srcRect l="19411" t="39259" r="18085" b="45555"/>
            <a:stretch>
              <a:fillRect/>
            </a:stretch>
          </p:blipFill>
          <p:spPr>
            <a:xfrm>
              <a:off x="0" y="0"/>
              <a:ext cx="5103" cy="930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pic>
          <p:nvPicPr>
            <p:cNvPr id="6154" name="图片 6153" descr="PPT1花纹"/>
            <p:cNvPicPr>
              <a:picLocks noChangeAspect="1"/>
            </p:cNvPicPr>
            <p:nvPr/>
          </p:nvPicPr>
          <p:blipFill>
            <a:blip r:embed="rId1"/>
            <a:srcRect l="19411" t="39259" r="18085" b="45555"/>
            <a:stretch>
              <a:fillRect/>
            </a:stretch>
          </p:blipFill>
          <p:spPr>
            <a:xfrm>
              <a:off x="5044" y="0"/>
              <a:ext cx="5103" cy="930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/>
      <p:bldP spid="6148" grpId="0" bldLvl="0"/>
      <p:bldP spid="6149" grpId="0" bldLvl="0"/>
      <p:bldP spid="6151" grpId="0" bldLvl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endParaRPr lang="zh-CN" altLang="en-US" dirty="0"/>
          </a:p>
        </p:txBody>
      </p:sp>
      <p:pic>
        <p:nvPicPr>
          <p:cNvPr id="7" name="Picture 7" descr="7ea9db3517ef9d165ab5f5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3025" y="900113"/>
            <a:ext cx="3990975" cy="5957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6" descr="4d6419fec4297dca9f5146e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3" y="981075"/>
            <a:ext cx="4248150" cy="587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41-3-5808_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050"/>
            <a:ext cx="2795588" cy="5949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8" name="矩形 9"/>
          <p:cNvSpPr/>
          <p:nvPr/>
        </p:nvSpPr>
        <p:spPr>
          <a:xfrm>
            <a:off x="539750" y="333375"/>
            <a:ext cx="1966913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long sleeves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28679" name="矩形 10"/>
          <p:cNvSpPr/>
          <p:nvPr/>
        </p:nvSpPr>
        <p:spPr>
          <a:xfrm>
            <a:off x="4286248" y="1071546"/>
            <a:ext cx="219710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short sleeves 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28680" name="矩形 11"/>
          <p:cNvSpPr/>
          <p:nvPr/>
        </p:nvSpPr>
        <p:spPr>
          <a:xfrm>
            <a:off x="6875463" y="333375"/>
            <a:ext cx="1706562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sleeveless.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6" descr="捕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98550"/>
            <a:ext cx="2773363" cy="2738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Picture 7" descr="pipaji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1027430"/>
            <a:ext cx="2876550" cy="262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8" descr="斜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276725"/>
            <a:ext cx="2971800" cy="2562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4" name="Picture 9" descr="suangji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700" y="4303713"/>
            <a:ext cx="2808288" cy="2535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195070" y="593090"/>
            <a:ext cx="7076440" cy="3611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b="1" dirty="0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      </a:t>
            </a:r>
            <a:r>
              <a:rPr lang="zh-CN" altLang="en-US" b="1" dirty="0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如意襟</a:t>
            </a:r>
            <a:r>
              <a:rPr lang="en-US" altLang="zh-CN" b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(</a:t>
            </a:r>
            <a:r>
              <a:rPr lang="en-US" altLang="zh-CN" b="1" err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Ruyi</a:t>
            </a:r>
            <a:r>
              <a:rPr lang="en-US" altLang="zh-CN" b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 </a:t>
            </a:r>
            <a:r>
              <a:rPr lang="en-US" altLang="zh-CN" b="1" err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jin</a:t>
            </a:r>
            <a:r>
              <a:rPr lang="en-US" altLang="zh-CN" b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)                                              </a:t>
            </a:r>
            <a:r>
              <a:rPr lang="zh-CN" altLang="en-US" b="1" dirty="0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琵琶襟</a:t>
            </a:r>
            <a:r>
              <a:rPr lang="en-US" altLang="zh-CN" b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(</a:t>
            </a:r>
            <a:r>
              <a:rPr lang="en-US" altLang="zh-CN" b="1" err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Pipa</a:t>
            </a:r>
            <a:r>
              <a:rPr lang="en-US" altLang="zh-CN" b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 </a:t>
            </a:r>
            <a:r>
              <a:rPr lang="en-US" altLang="zh-CN" b="1" err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jin</a:t>
            </a:r>
            <a:r>
              <a:rPr lang="en-US" altLang="zh-CN" b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)</a:t>
            </a:r>
            <a:endParaRPr lang="en-US" altLang="zh-CN" b="1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endParaRPr lang="en-US" altLang="zh-CN" b="1" dirty="0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endParaRPr lang="en-US" altLang="zh-CN" b="1" dirty="0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endParaRPr lang="en-US" altLang="zh-CN" b="1" dirty="0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endParaRPr lang="en-US" altLang="zh-CN" b="1" dirty="0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endParaRPr lang="en-US" altLang="zh-CN" b="1" dirty="0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endParaRPr lang="en-US" altLang="zh-CN" b="1" dirty="0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endParaRPr lang="en-US" altLang="zh-CN" b="1" dirty="0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endParaRPr lang="en-US" altLang="zh-CN" b="1" dirty="0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endParaRPr lang="en-US" altLang="zh-CN" b="1" dirty="0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endParaRPr lang="en-US" altLang="zh-CN" b="1" dirty="0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</a:endParaRPr>
          </a:p>
          <a:p>
            <a:pPr lvl="0" eaLnBrk="1" hangingPunct="1">
              <a:lnSpc>
                <a:spcPct val="100000"/>
              </a:lnSpc>
              <a:spcBef>
                <a:spcPts val="1800"/>
              </a:spcBef>
            </a:pPr>
            <a:r>
              <a:rPr lang="zh-CN" altLang="en-US" b="1" dirty="0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         斜襟</a:t>
            </a:r>
            <a:r>
              <a:rPr lang="en-US" altLang="zh-CN" b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(</a:t>
            </a:r>
            <a:r>
              <a:rPr lang="en-US" altLang="x-none" b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slanting Jin</a:t>
            </a:r>
            <a:r>
              <a:rPr lang="en-US" altLang="zh-CN" b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)                                             </a:t>
            </a:r>
            <a:r>
              <a:rPr lang="zh-CN" altLang="en-US" b="1" dirty="0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双襟</a:t>
            </a:r>
            <a:r>
              <a:rPr lang="en-US" altLang="zh-CN" b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(</a:t>
            </a:r>
            <a:r>
              <a:rPr lang="en-US" altLang="x-none" b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double Jin</a:t>
            </a:r>
            <a:r>
              <a:rPr lang="en-US" altLang="zh-CN" b="1"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)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6" name="组合 14345"/>
          <p:cNvGrpSpPr/>
          <p:nvPr/>
        </p:nvGrpSpPr>
        <p:grpSpPr>
          <a:xfrm>
            <a:off x="6164263" y="642918"/>
            <a:ext cx="2979737" cy="4445318"/>
            <a:chOff x="0" y="-106687"/>
            <a:chExt cx="2979012" cy="4445609"/>
          </a:xfrm>
        </p:grpSpPr>
        <p:pic>
          <p:nvPicPr>
            <p:cNvPr id="14347" name="Picture 10" descr="捕获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738922"/>
              <a:ext cx="2979012" cy="3600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348" name="矩形 9"/>
            <p:cNvSpPr/>
            <p:nvPr/>
          </p:nvSpPr>
          <p:spPr>
            <a:xfrm>
              <a:off x="908781" y="-106687"/>
              <a:ext cx="1672818" cy="946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800" b="1" dirty="0">
                  <a:solidFill>
                    <a:srgbClr val="FF0000"/>
                  </a:solidFill>
                  <a:latin typeface="Times New Roman" panose="02020603050405020304" pitchFamily="2" charset="0"/>
                  <a:ea typeface="楷体" panose="02010609060101010101" charset="-122"/>
                </a:rPr>
                <a:t>   </a:t>
              </a:r>
              <a:r>
                <a:rPr lang="zh-CN" altLang="en-US" sz="2800" b="1" dirty="0">
                  <a:solidFill>
                    <a:schemeClr val="tx1"/>
                  </a:solidFill>
                  <a:latin typeface="Times New Roman" panose="02020603050405020304" pitchFamily="2" charset="0"/>
                  <a:ea typeface="楷体" panose="02010609060101010101" charset="-122"/>
                </a:rPr>
                <a:t>低领 </a:t>
              </a:r>
              <a:endParaRPr lang="zh-CN" altLang="en-US" sz="2800" b="1" dirty="0">
                <a:solidFill>
                  <a:schemeClr val="tx1"/>
                </a:solidFill>
                <a:latin typeface="Times New Roman" panose="02020603050405020304" pitchFamily="2" charset="0"/>
                <a:ea typeface="楷体" panose="02010609060101010101" charset="-122"/>
              </a:endParaRPr>
            </a:p>
            <a:p>
              <a:pPr lvl="0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x-none" sz="2800" b="1">
                  <a:solidFill>
                    <a:schemeClr val="tx1"/>
                  </a:solidFill>
                  <a:latin typeface="Times New Roman" panose="02020603050405020304" pitchFamily="2" charset="0"/>
                  <a:ea typeface="楷体" panose="02010609060101010101" charset="-122"/>
                </a:rPr>
                <a:t>low collar</a:t>
              </a:r>
              <a:endParaRPr lang="en-US" altLang="x-none" sz="2800" b="1" dirty="0">
                <a:solidFill>
                  <a:schemeClr val="tx1"/>
                </a:solidFill>
                <a:latin typeface="Times New Roman" panose="02020603050405020304" pitchFamily="2" charset="0"/>
                <a:ea typeface="楷体" panose="02010609060101010101" charset="-122"/>
              </a:endParaRPr>
            </a:p>
          </p:txBody>
        </p:sp>
      </p:grpSp>
      <p:sp>
        <p:nvSpPr>
          <p:cNvPr id="14351" name="矩形 11"/>
          <p:cNvSpPr/>
          <p:nvPr/>
        </p:nvSpPr>
        <p:spPr>
          <a:xfrm>
            <a:off x="3857620" y="2357430"/>
            <a:ext cx="1582737" cy="946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2" charset="0"/>
                <a:ea typeface="楷体" panose="02010609060101010101" charset="-122"/>
              </a:rPr>
              <a:t>无领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x-none" sz="2800" b="1" dirty="0">
                <a:solidFill>
                  <a:schemeClr val="tx1"/>
                </a:solidFill>
                <a:latin typeface="Times New Roman" panose="02020603050405020304" pitchFamily="2" charset="0"/>
                <a:ea typeface="楷体" panose="02010609060101010101" charset="-122"/>
              </a:rPr>
              <a:t>collarless</a:t>
            </a:r>
            <a:endParaRPr lang="en-US" altLang="x-none" sz="2800" b="1" dirty="0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</a:endParaRPr>
          </a:p>
        </p:txBody>
      </p:sp>
      <p:grpSp>
        <p:nvGrpSpPr>
          <p:cNvPr id="14343" name="组合 14342"/>
          <p:cNvGrpSpPr/>
          <p:nvPr/>
        </p:nvGrpSpPr>
        <p:grpSpPr>
          <a:xfrm>
            <a:off x="0" y="690880"/>
            <a:ext cx="3143240" cy="4340225"/>
            <a:chOff x="0" y="0"/>
            <a:chExt cx="3176478" cy="4339372"/>
          </a:xfrm>
        </p:grpSpPr>
        <p:sp>
          <p:nvSpPr>
            <p:cNvPr id="14344" name="Text Box 7"/>
            <p:cNvSpPr txBox="1"/>
            <p:nvPr/>
          </p:nvSpPr>
          <p:spPr>
            <a:xfrm>
              <a:off x="1135023" y="0"/>
              <a:ext cx="541001" cy="5180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800" b="1" dirty="0">
                  <a:solidFill>
                    <a:schemeClr val="tx1"/>
                  </a:solidFill>
                  <a:latin typeface="Times New Roman" panose="02020603050405020304" pitchFamily="2" charset="0"/>
                  <a:ea typeface="楷体" panose="02010609060101010101" charset="-122"/>
                </a:rPr>
                <a:t>    </a:t>
              </a:r>
              <a:endParaRPr lang="zh-CN" altLang="en-US" sz="2800" b="1" dirty="0">
                <a:solidFill>
                  <a:schemeClr val="tx1"/>
                </a:solidFill>
                <a:latin typeface="Times New Roman" panose="02020603050405020304" pitchFamily="2" charset="0"/>
                <a:ea typeface="楷体" panose="02010609060101010101" charset="-122"/>
              </a:endParaRPr>
            </a:p>
          </p:txBody>
        </p:sp>
        <p:pic>
          <p:nvPicPr>
            <p:cNvPr id="14345" name="Picture 8" descr="b8defa03a133164a352e56cd98e202b8"/>
            <p:cNvPicPr>
              <a:picLocks noChangeAspect="1"/>
            </p:cNvPicPr>
            <p:nvPr/>
          </p:nvPicPr>
          <p:blipFill>
            <a:blip r:embed="rId2"/>
            <a:srcRect l="8965"/>
            <a:stretch>
              <a:fillRect/>
            </a:stretch>
          </p:blipFill>
          <p:spPr>
            <a:xfrm>
              <a:off x="0" y="738922"/>
              <a:ext cx="3176478" cy="360045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636905" y="568960"/>
            <a:ext cx="2540000" cy="822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高领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  <a:sym typeface="+mn-ea"/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x-none" sz="2400" b="1">
                <a:solidFill>
                  <a:schemeClr val="tx1"/>
                </a:solidFill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high</a:t>
            </a:r>
            <a:r>
              <a:rPr lang="en-US" altLang="x-none" sz="2400" b="1">
                <a:solidFill>
                  <a:schemeClr val="tx1"/>
                </a:solidFill>
                <a:latin typeface="Times New Roman" panose="02020603050405020304" pitchFamily="2" charset="0"/>
                <a:sym typeface="+mn-ea"/>
              </a:rPr>
              <a:t> </a:t>
            </a:r>
            <a:r>
              <a:rPr lang="en-US" altLang="x-none" sz="2400" b="1">
                <a:solidFill>
                  <a:schemeClr val="tx1"/>
                </a:solidFill>
                <a:latin typeface="Times New Roman" panose="02020603050405020304" pitchFamily="2" charset="0"/>
                <a:ea typeface="楷体" panose="02010609060101010101" charset="-122"/>
                <a:sym typeface="+mn-ea"/>
              </a:rPr>
              <a:t>collar</a:t>
            </a:r>
            <a:endParaRPr lang="en-US" altLang="x-none" sz="2400" b="1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  <a:sym typeface="+mn-ea"/>
            </a:endParaRPr>
          </a:p>
        </p:txBody>
      </p:sp>
      <p:pic>
        <p:nvPicPr>
          <p:cNvPr id="30722" name="Picture 2" descr="http://img.eelly.com/G02/M00/00/42/ooYBAFNVzsKIROYcAAHrlnLNHG0AAAZ4gPy_H0AAeuu7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3357562"/>
            <a:ext cx="2928958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67f3085d19a607f66096eed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3121025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c7f9b21c8d5bcd89a68669e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357298"/>
            <a:ext cx="314327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785786" y="6072206"/>
            <a:ext cx="3071834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x-none" sz="2800" b="1" dirty="0" smtClean="0">
                <a:solidFill>
                  <a:schemeClr val="tx1"/>
                </a:solidFill>
                <a:latin typeface="Times New Roman" panose="02020603050405020304" pitchFamily="2" charset="0"/>
                <a:ea typeface="楷体" panose="02010609060101010101" charset="-122"/>
              </a:rPr>
              <a:t>high-slit</a:t>
            </a:r>
            <a:endParaRPr lang="en-US" altLang="x-none" sz="2800" b="1" dirty="0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72066" y="6072206"/>
            <a:ext cx="3071834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x-none" sz="2800" b="1" dirty="0" smtClean="0">
                <a:latin typeface="Times New Roman" panose="02020603050405020304" pitchFamily="2" charset="0"/>
                <a:ea typeface="楷体" panose="02010609060101010101" charset="-122"/>
              </a:rPr>
              <a:t>low</a:t>
            </a:r>
            <a:r>
              <a:rPr lang="en-US" altLang="x-none" sz="2800" b="1" dirty="0" smtClean="0">
                <a:solidFill>
                  <a:schemeClr val="tx1"/>
                </a:solidFill>
                <a:latin typeface="Times New Roman" panose="02020603050405020304" pitchFamily="2" charset="0"/>
                <a:ea typeface="楷体" panose="02010609060101010101" charset="-122"/>
              </a:rPr>
              <a:t>-slit</a:t>
            </a:r>
            <a:endParaRPr lang="en-US" altLang="x-none" sz="2800" b="1" dirty="0">
              <a:solidFill>
                <a:schemeClr val="tx1"/>
              </a:solidFill>
              <a:latin typeface="Times New Roman" panose="02020603050405020304" pitchFamily="2" charset="0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48038" y="1700213"/>
            <a:ext cx="45720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 dirty="0">
              <a:solidFill>
                <a:schemeClr val="bg1"/>
              </a:solidFill>
              <a:latin typeface="+mj-lt"/>
              <a:ea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86182" y="2857496"/>
            <a:ext cx="53578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400" b="1" dirty="0">
                <a:latin typeface="+mj-lt"/>
                <a:ea typeface="+mj-ea"/>
              </a:rPr>
              <a:t>张爱玲</a:t>
            </a:r>
            <a:endParaRPr lang="zh-CN" altLang="en-US" sz="2400" b="1" dirty="0">
              <a:latin typeface="+mj-lt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+mj-lt"/>
                <a:ea typeface="+mj-ea"/>
              </a:rPr>
              <a:t>     Eileen Chang (1920-1995)     </a:t>
            </a:r>
            <a:endParaRPr lang="en-US" altLang="zh-CN" sz="2400" b="1" dirty="0">
              <a:latin typeface="+mj-lt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+mj-lt"/>
                <a:ea typeface="+mj-ea"/>
              </a:rPr>
              <a:t>     A well-known writer</a:t>
            </a:r>
            <a:r>
              <a:rPr lang="zh-CN" altLang="en-US" sz="2400" b="1" dirty="0" smtClean="0">
                <a:latin typeface="+mj-lt"/>
                <a:ea typeface="+mj-ea"/>
              </a:rPr>
              <a:t>，</a:t>
            </a:r>
            <a:endParaRPr lang="en-US" altLang="zh-CN" sz="2400" b="1" dirty="0" smtClean="0">
              <a:latin typeface="+mj-lt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smtClean="0">
                <a:latin typeface="+mj-lt"/>
                <a:ea typeface="+mj-ea"/>
              </a:rPr>
              <a:t>     be addicted </a:t>
            </a:r>
            <a:r>
              <a:rPr lang="en-US" altLang="zh-CN" sz="2400" b="1" dirty="0">
                <a:latin typeface="+mj-lt"/>
                <a:ea typeface="+mj-ea"/>
              </a:rPr>
              <a:t>to </a:t>
            </a:r>
            <a:r>
              <a:rPr lang="en-US" altLang="zh-CN" sz="2400" b="1" dirty="0" smtClean="0">
                <a:latin typeface="+mj-lt"/>
                <a:ea typeface="+mj-ea"/>
              </a:rPr>
              <a:t>cheongsam.</a:t>
            </a:r>
            <a:endParaRPr lang="en-US" altLang="zh-CN" sz="2400" b="1" dirty="0">
              <a:latin typeface="+mj-lt"/>
              <a:ea typeface="+mj-ea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>
            <a:off x="285720" y="1928802"/>
            <a:ext cx="8713787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27391" y="1405582"/>
            <a:ext cx="3589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2" charset="0"/>
              </a:rPr>
              <a:t>The culture of </a:t>
            </a:r>
            <a:r>
              <a:rPr lang="en-US" altLang="zh-CN" sz="2800" b="1" dirty="0" err="1" smtClean="0">
                <a:latin typeface="Times New Roman" panose="02020603050405020304" pitchFamily="2" charset="0"/>
              </a:rPr>
              <a:t>Qipao</a:t>
            </a:r>
            <a:r>
              <a:rPr lang="en-US" altLang="zh-CN" sz="2800" b="1" dirty="0" smtClean="0">
                <a:latin typeface="Times New Roman" panose="02020603050405020304" pitchFamily="2" charset="0"/>
              </a:rPr>
              <a:t>: </a:t>
            </a:r>
            <a:endParaRPr lang="en-US" altLang="zh-CN" sz="2800" b="1" dirty="0" smtClean="0">
              <a:latin typeface="Times New Roman" panose="02020603050405020304" pitchFamily="2" charset="0"/>
            </a:endParaRPr>
          </a:p>
        </p:txBody>
      </p:sp>
      <p:pic>
        <p:nvPicPr>
          <p:cNvPr id="13" name="Picture 4" descr="http://a.hiphotos.baidu.com/baike/c0%3Dbaike80%2C5%2C5%2C80%2C26/sign=99f87f2585025aafc73f76999a84c001/14ce36d3d539b60072183652ee50352ac75cb704.jpg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428596" y="2071678"/>
            <a:ext cx="316817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48038" y="1700213"/>
            <a:ext cx="45720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 dirty="0">
              <a:solidFill>
                <a:schemeClr val="bg1"/>
              </a:solidFill>
              <a:latin typeface="+mj-lt"/>
              <a:ea typeface="+mn-ea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>
            <a:off x="285720" y="1928802"/>
            <a:ext cx="8713787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27391" y="1405582"/>
            <a:ext cx="3589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2" charset="0"/>
              </a:rPr>
              <a:t>The culture of </a:t>
            </a:r>
            <a:r>
              <a:rPr lang="en-US" altLang="zh-CN" sz="2800" b="1" dirty="0" err="1" smtClean="0">
                <a:latin typeface="Times New Roman" panose="02020603050405020304" pitchFamily="2" charset="0"/>
              </a:rPr>
              <a:t>Qipao</a:t>
            </a:r>
            <a:r>
              <a:rPr lang="en-US" altLang="zh-CN" sz="2800" b="1" dirty="0" smtClean="0">
                <a:latin typeface="Times New Roman" panose="02020603050405020304" pitchFamily="2" charset="0"/>
              </a:rPr>
              <a:t>: </a:t>
            </a:r>
            <a:endParaRPr lang="en-US" altLang="zh-CN" sz="2800" b="1" dirty="0" smtClean="0">
              <a:latin typeface="Times New Roman" panose="02020603050405020304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4282" y="2357430"/>
            <a:ext cx="4071966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300"/>
              </a:lnSpc>
              <a:defRPr/>
            </a:pPr>
            <a:r>
              <a:rPr lang="en-US" altLang="zh-CN" sz="2400" dirty="0" smtClean="0">
                <a:latin typeface="Times New Roman" panose="02020603050405020304" pitchFamily="2" charset="0"/>
                <a:ea typeface="宋体" panose="02010600030101010101" pitchFamily="2" charset="-122"/>
                <a:cs typeface="Times New Roman" panose="02020603050405020304" pitchFamily="2" charset="0"/>
              </a:rPr>
              <a:t>    Where there are Chinese there is her voice, she really made the beauty of the cheongsam, cheongsam accomplished her legend.</a:t>
            </a:r>
            <a:endParaRPr lang="en-US" altLang="zh-CN" sz="2400" dirty="0">
              <a:latin typeface="Times New Roman" panose="02020603050405020304" pitchFamily="2" charset="0"/>
              <a:ea typeface="宋体" panose="02010600030101010101" pitchFamily="2" charset="-122"/>
              <a:cs typeface="Times New Roman" panose="02020603050405020304" pitchFamily="2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rcRect b="9634"/>
          <a:stretch>
            <a:fillRect/>
          </a:stretch>
        </p:blipFill>
        <p:spPr>
          <a:xfrm>
            <a:off x="4857752" y="2357430"/>
            <a:ext cx="3286148" cy="4071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48038" y="1700213"/>
            <a:ext cx="45720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 dirty="0">
              <a:solidFill>
                <a:schemeClr val="bg1"/>
              </a:solidFill>
              <a:latin typeface="+mj-lt"/>
              <a:ea typeface="+mn-ea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>
            <a:off x="285720" y="1928802"/>
            <a:ext cx="8713787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27391" y="1405582"/>
            <a:ext cx="3589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2" charset="0"/>
              </a:rPr>
              <a:t>The culture of </a:t>
            </a:r>
            <a:r>
              <a:rPr lang="en-US" altLang="zh-CN" sz="2800" b="1" dirty="0" err="1" smtClean="0">
                <a:latin typeface="Times New Roman" panose="02020603050405020304" pitchFamily="2" charset="0"/>
              </a:rPr>
              <a:t>Qipao</a:t>
            </a:r>
            <a:r>
              <a:rPr lang="en-US" altLang="zh-CN" sz="2800" b="1" dirty="0" smtClean="0">
                <a:latin typeface="Times New Roman" panose="02020603050405020304" pitchFamily="2" charset="0"/>
              </a:rPr>
              <a:t>: </a:t>
            </a:r>
            <a:endParaRPr lang="en-US" altLang="zh-CN" sz="2800" b="1" dirty="0" smtClean="0">
              <a:latin typeface="Times New Roman" panose="02020603050405020304" pitchFamily="2" charset="0"/>
            </a:endParaRPr>
          </a:p>
        </p:txBody>
      </p:sp>
      <p:pic>
        <p:nvPicPr>
          <p:cNvPr id="7" name="Picture 2" descr="http://www.people.com.cn/mediafile/pic/20150518/81/1000466374511959208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7158" y="2643182"/>
            <a:ext cx="3987062" cy="3000396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643182"/>
            <a:ext cx="387340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48038" y="1700213"/>
            <a:ext cx="45720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 dirty="0">
              <a:solidFill>
                <a:schemeClr val="bg1"/>
              </a:solidFill>
              <a:latin typeface="+mj-lt"/>
              <a:ea typeface="+mn-ea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>
            <a:off x="285720" y="1928802"/>
            <a:ext cx="8713787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27391" y="1405582"/>
            <a:ext cx="3589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2" charset="0"/>
              </a:rPr>
              <a:t>The culture of </a:t>
            </a:r>
            <a:r>
              <a:rPr lang="en-US" altLang="zh-CN" sz="2800" b="1" dirty="0" err="1" smtClean="0">
                <a:latin typeface="Times New Roman" panose="02020603050405020304" pitchFamily="2" charset="0"/>
              </a:rPr>
              <a:t>Qipao</a:t>
            </a:r>
            <a:r>
              <a:rPr lang="en-US" altLang="zh-CN" sz="2800" b="1" dirty="0" smtClean="0">
                <a:latin typeface="Times New Roman" panose="02020603050405020304" pitchFamily="2" charset="0"/>
              </a:rPr>
              <a:t>: </a:t>
            </a:r>
            <a:endParaRPr lang="en-US" altLang="zh-CN" sz="2800" b="1" dirty="0" smtClean="0">
              <a:latin typeface="Times New Roman" panose="02020603050405020304" pitchFamily="2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8596" y="2357430"/>
            <a:ext cx="4000528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In the film 《In the Mood for Love》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（似水年华）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，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Maggie Cheung 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（张曼玉）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change more than 23 sets of </a:t>
            </a:r>
            <a:r>
              <a:rPr lang="en-US" altLang="zh-CN" sz="2400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qipao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, after the movie release, It set off a rush of “cheongsam hot(</a:t>
            </a:r>
            <a:r>
              <a:rPr lang="zh-CN" alt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旗袍热</a:t>
            </a: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)." </a:t>
            </a:r>
            <a:endParaRPr lang="en-US" altLang="zh-CN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>
              <a:spcBef>
                <a:spcPts val="800"/>
              </a:spcBef>
            </a:pPr>
            <a:r>
              <a:rPr lang="en-US" altLang="zh-CN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Can’t it arouse our deeply thinking about the cultural change of cheongsam?</a:t>
            </a:r>
            <a:endParaRPr lang="en-US" altLang="zh-CN" sz="24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9" name="Picture 2" descr="http://e.hiphotos.baidu.com/baike/c0%3Dbaike92%2C5%2C5%2C92%2C30/sign=b9f3a59c0ff41bd5ce5ee0a630b3eaae/4e4a20a4462309f754bfefa5730e0cf3d6cad6b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929190" y="2214554"/>
            <a:ext cx="2825088" cy="4012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13@|17FFC:16777215|FBC:16777215|LFC:16777215|LBC:16777215"/>
          <p:cNvSpPr txBox="1"/>
          <p:nvPr/>
        </p:nvSpPr>
        <p:spPr>
          <a:xfrm>
            <a:off x="5591955" y="5101458"/>
            <a:ext cx="2715101" cy="8309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World leaders wearing tangzhuang at the 2001 APEC summi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t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6816" y="1251586"/>
            <a:ext cx="3813810" cy="3380105"/>
          </a:xfrm>
          <a:prstGeom prst="rect">
            <a:avLst/>
          </a:prstGeom>
        </p:spPr>
      </p:pic>
      <p:pic>
        <p:nvPicPr>
          <p:cNvPr id="30722" name="Picture 2" descr="http://img1.ph.126.net/ADXCyzJr6dLYn-16VsUp_Q==/12978811176308753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" y="1237616"/>
            <a:ext cx="4259580" cy="3394075"/>
          </a:xfrm>
          <a:prstGeom prst="rect">
            <a:avLst/>
          </a:prstGeom>
          <a:noFill/>
        </p:spPr>
      </p:pic>
      <p:pic>
        <p:nvPicPr>
          <p:cNvPr id="30724" name="Picture 4" descr="http://picture.youth.cn/qtdb/201411/W020141110782584753208.jpg"/>
          <p:cNvPicPr>
            <a:picLocks noChangeAspect="1" noChangeArrowheads="1"/>
          </p:cNvPicPr>
          <p:nvPr/>
        </p:nvPicPr>
        <p:blipFill>
          <a:blip r:embed="rId3"/>
          <a:srcRect b="2804"/>
          <a:stretch>
            <a:fillRect/>
          </a:stretch>
        </p:blipFill>
        <p:spPr bwMode="auto">
          <a:xfrm>
            <a:off x="284798" y="1856741"/>
            <a:ext cx="4287202" cy="3333115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26" y="2672080"/>
            <a:ext cx="4285774" cy="3147060"/>
          </a:xfrm>
          <a:prstGeom prst="rect">
            <a:avLst/>
          </a:prstGeom>
        </p:spPr>
      </p:pic>
      <p:sp>
        <p:nvSpPr>
          <p:cNvPr id="11" name="圆角矩形标注 10"/>
          <p:cNvSpPr/>
          <p:nvPr/>
        </p:nvSpPr>
        <p:spPr>
          <a:xfrm>
            <a:off x="35560" y="273050"/>
            <a:ext cx="2428240" cy="647700"/>
          </a:xfrm>
          <a:prstGeom prst="wedgeRoundRectCallout">
            <a:avLst>
              <a:gd name="adj1" fmla="val -21391"/>
              <a:gd name="adj2" fmla="val -97941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algn="ctr"/>
            <a:endParaRPr kumimoji="1" lang="en-US" altLang="zh-CN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algn="ctr"/>
            <a:endParaRPr kumimoji="1" lang="en-US" altLang="zh-CN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algn="ctr"/>
            <a:r>
              <a:rPr kumimoji="1" lang="en-US" altLang="zh-CN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T</a:t>
            </a:r>
            <a:r>
              <a:rPr kumimoji="1" lang="zh-CN" altLang="en-US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angzhuang</a:t>
            </a:r>
            <a:endParaRPr kumimoji="1" lang="zh-CN" altLang="en-US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kumimoji="1" lang="en-US" altLang="zh-CN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 </a:t>
            </a:r>
            <a:endParaRPr kumimoji="1" lang="en-US" altLang="zh-CN" sz="2800" b="1" kern="0" dirty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lang="zh-CN" altLang="en-US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63365" y="1417985"/>
            <a:ext cx="807529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2" charset="0"/>
              </a:rPr>
              <a:t>T</a:t>
            </a:r>
            <a:r>
              <a:rPr lang="zh-CN" altLang="en-US" sz="2400" dirty="0" smtClean="0">
                <a:latin typeface="Times New Roman" panose="02020603050405020304" pitchFamily="2" charset="0"/>
              </a:rPr>
              <a:t>angzhuang</a:t>
            </a:r>
            <a:r>
              <a:rPr lang="en-US" altLang="zh-CN" sz="2400" dirty="0" smtClean="0">
                <a:latin typeface="Times New Roman" panose="02020603050405020304" pitchFamily="2" charset="0"/>
              </a:rPr>
              <a:t>:</a:t>
            </a:r>
            <a:r>
              <a:rPr lang="zh-CN" altLang="en-US" sz="2400" dirty="0" smtClean="0">
                <a:latin typeface="Times New Roman" panose="02020603050405020304" pitchFamily="2" charset="0"/>
              </a:rPr>
              <a:t> </a:t>
            </a:r>
            <a:endParaRPr lang="zh-CN" altLang="en-US" sz="2400" dirty="0">
              <a:latin typeface="Times New Roman" panose="02020603050405020304" pitchFamily="2" charset="0"/>
            </a:endParaRPr>
          </a:p>
          <a:p>
            <a:r>
              <a:rPr lang="zh-CN" altLang="en-US" sz="2400" dirty="0">
                <a:latin typeface="Times New Roman" panose="02020603050405020304" pitchFamily="2" charset="0"/>
              </a:rPr>
              <a:t>(Chinese: 唐装; pinyin: tángzhuāng; literally: "Chinese suit"  is a Chinese jacket that originated at the end of the Qing dynasty (1644–1911). </a:t>
            </a:r>
            <a:endParaRPr lang="zh-CN" altLang="en-US" sz="2400" dirty="0">
              <a:latin typeface="Times New Roman" panose="02020603050405020304" pitchFamily="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20" y="3349158"/>
            <a:ext cx="2571768" cy="2723048"/>
          </a:xfrm>
          <a:prstGeom prst="rect">
            <a:avLst/>
          </a:prstGeom>
        </p:spPr>
      </p:pic>
      <p:pic>
        <p:nvPicPr>
          <p:cNvPr id="9218" name="Picture 2" descr="http://d05.res.meilishuo.net/pic/_o/f7/8d/bb2a2d5f4917c63da1a8f99fe6cb_963_963.c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3352476"/>
            <a:ext cx="2500330" cy="2719730"/>
          </a:xfrm>
          <a:prstGeom prst="rect">
            <a:avLst/>
          </a:prstGeom>
          <a:noFill/>
        </p:spPr>
      </p:pic>
      <p:pic>
        <p:nvPicPr>
          <p:cNvPr id="9220" name="Picture 4" descr="http://img.china.alibaba.com/img/ibank/2015/023/341/2612143320_78533005.300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357562"/>
            <a:ext cx="2428892" cy="2714644"/>
          </a:xfrm>
          <a:prstGeom prst="rect">
            <a:avLst/>
          </a:prstGeom>
          <a:noFill/>
        </p:spPr>
      </p:pic>
      <p:sp>
        <p:nvSpPr>
          <p:cNvPr id="10" name="右箭头 9"/>
          <p:cNvSpPr/>
          <p:nvPr/>
        </p:nvSpPr>
        <p:spPr>
          <a:xfrm>
            <a:off x="3009331" y="4148919"/>
            <a:ext cx="788159" cy="23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标注 11"/>
          <p:cNvSpPr/>
          <p:nvPr/>
        </p:nvSpPr>
        <p:spPr>
          <a:xfrm>
            <a:off x="35560" y="273050"/>
            <a:ext cx="2428240" cy="647700"/>
          </a:xfrm>
          <a:prstGeom prst="wedgeRoundRectCallout">
            <a:avLst>
              <a:gd name="adj1" fmla="val -21391"/>
              <a:gd name="adj2" fmla="val -97941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algn="ctr"/>
            <a:endParaRPr kumimoji="1" lang="en-US" altLang="zh-CN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algn="ctr"/>
            <a:endParaRPr kumimoji="1" lang="en-US" altLang="zh-CN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algn="ctr"/>
            <a:r>
              <a:rPr kumimoji="1" lang="en-US" altLang="zh-CN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T</a:t>
            </a:r>
            <a:r>
              <a:rPr kumimoji="1" lang="zh-CN" altLang="en-US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angzhuang</a:t>
            </a:r>
            <a:endParaRPr kumimoji="1" lang="zh-CN" altLang="en-US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kumimoji="1" lang="en-US" altLang="zh-CN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 </a:t>
            </a:r>
            <a:endParaRPr kumimoji="1" lang="en-US" altLang="zh-CN" sz="2800" b="1" kern="0" dirty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lang="zh-CN" altLang="en-US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13@|17FFC:16777215|FBC:16777215|LFC:16777215|LBC:16777215"/>
          <p:cNvSpPr txBox="1"/>
          <p:nvPr/>
        </p:nvSpPr>
        <p:spPr>
          <a:xfrm>
            <a:off x="576263" y="3634264"/>
            <a:ext cx="2013401" cy="2057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en-US" altLang="zh-CN" sz="1350" dirty="0" smtClean="0">
                <a:latin typeface="Times New Roman" panose="02020603050405020304" pitchFamily="2" charset="0"/>
                <a:ea typeface="微软雅黑" panose="020B0503020204020204" pitchFamily="2" charset="-122"/>
                <a:cs typeface="Times New Roman" panose="02020603050405020304" pitchFamily="2" charset="0"/>
                <a:sym typeface="Arial" panose="020B0604020202020204" pitchFamily="34" charset="0"/>
              </a:rPr>
              <a:t>The </a:t>
            </a:r>
            <a:r>
              <a:rPr lang="en-US" altLang="zh-CN" sz="1350" dirty="0" err="1" smtClean="0">
                <a:latin typeface="Times New Roman" panose="02020603050405020304" pitchFamily="2" charset="0"/>
                <a:ea typeface="微软雅黑" panose="020B0503020204020204" pitchFamily="2" charset="-122"/>
                <a:cs typeface="Times New Roman" panose="02020603050405020304" pitchFamily="2" charset="0"/>
                <a:sym typeface="Arial" panose="020B0604020202020204" pitchFamily="34" charset="0"/>
              </a:rPr>
              <a:t>Achang</a:t>
            </a:r>
            <a:r>
              <a:rPr lang="en-US" altLang="zh-CN" sz="1350" dirty="0" smtClean="0">
                <a:latin typeface="Times New Roman" panose="02020603050405020304" pitchFamily="2" charset="0"/>
                <a:ea typeface="微软雅黑" panose="020B0503020204020204" pitchFamily="2" charset="-122"/>
                <a:cs typeface="Times New Roman" panose="02020603050405020304" pitchFamily="2" charset="0"/>
                <a:sym typeface="Arial" panose="020B0604020202020204" pitchFamily="34" charset="0"/>
              </a:rPr>
              <a:t> nationality</a:t>
            </a:r>
            <a:endParaRPr lang="zh-CN" altLang="en-US" sz="1350" dirty="0">
              <a:latin typeface="Times New Roman" panose="02020603050405020304" pitchFamily="2" charset="0"/>
              <a:ea typeface="微软雅黑" panose="020B0503020204020204" pitchFamily="2" charset="-122"/>
              <a:cs typeface="Times New Roman" panose="02020603050405020304" pitchFamily="2" charset="0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76580" y="1342390"/>
            <a:ext cx="1635760" cy="22459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635" y="1418590"/>
            <a:ext cx="1705610" cy="21697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1580" y="1418590"/>
            <a:ext cx="1751965" cy="21697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1685" y="1418590"/>
            <a:ext cx="1708785" cy="217741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97028" y="6398564"/>
            <a:ext cx="1905000" cy="502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350" dirty="0" smtClean="0">
                <a:latin typeface="Times New Roman" panose="02020603050405020304" pitchFamily="2" charset="0"/>
                <a:ea typeface="微软雅黑" panose="020B0503020204020204" pitchFamily="2" charset="-122"/>
                <a:cs typeface="Times New Roman" panose="02020603050405020304" pitchFamily="2" charset="0"/>
                <a:sym typeface="Arial" panose="020B0604020202020204" pitchFamily="34" charset="0"/>
              </a:rPr>
              <a:t>Manchu</a:t>
            </a:r>
            <a:endParaRPr lang="en-US" altLang="zh-CN" sz="1350" dirty="0" smtClean="0">
              <a:latin typeface="Times New Roman" panose="02020603050405020304" pitchFamily="2" charset="0"/>
              <a:ea typeface="微软雅黑" panose="020B0503020204020204" pitchFamily="2" charset="-122"/>
              <a:cs typeface="Times New Roman" panose="02020603050405020304" pitchFamily="2" charset="0"/>
              <a:sym typeface="Arial" panose="020B0604020202020204" pitchFamily="34" charset="0"/>
            </a:endParaRPr>
          </a:p>
          <a:p>
            <a:endParaRPr lang="zh-CN" altLang="en-US" sz="1350" dirty="0">
              <a:latin typeface="Times New Roman" panose="02020603050405020304" pitchFamily="2" charset="0"/>
              <a:ea typeface="微软雅黑" panose="020B0503020204020204" pitchFamily="2" charset="-122"/>
              <a:cs typeface="Times New Roman" panose="02020603050405020304" pitchFamily="2" charset="0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/>
          <a:srcRect t="10710"/>
          <a:stretch>
            <a:fillRect/>
          </a:stretch>
        </p:blipFill>
        <p:spPr>
          <a:xfrm>
            <a:off x="576580" y="4088765"/>
            <a:ext cx="1636395" cy="213614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794385" y="6414613"/>
            <a:ext cx="2779076" cy="502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350" dirty="0" smtClean="0">
                <a:latin typeface="Times New Roman" panose="02020603050405020304" pitchFamily="2" charset="0"/>
                <a:ea typeface="微软雅黑" panose="020B0503020204020204" pitchFamily="2" charset="-122"/>
                <a:cs typeface="Times New Roman" panose="02020603050405020304" pitchFamily="2" charset="0"/>
                <a:sym typeface="Arial" panose="020B0604020202020204" pitchFamily="34" charset="0"/>
              </a:rPr>
              <a:t>The Tibetan nationality</a:t>
            </a:r>
            <a:endParaRPr lang="en-US" altLang="zh-CN" sz="1350" dirty="0" smtClean="0">
              <a:latin typeface="Times New Roman" panose="02020603050405020304" pitchFamily="2" charset="0"/>
              <a:ea typeface="微软雅黑" panose="020B0503020204020204" pitchFamily="2" charset="-122"/>
              <a:cs typeface="Times New Roman" panose="02020603050405020304" pitchFamily="2" charset="0"/>
              <a:sym typeface="Arial" panose="020B0604020202020204" pitchFamily="34" charset="0"/>
            </a:endParaRPr>
          </a:p>
          <a:p>
            <a:endParaRPr lang="zh-CN" altLang="en-US" sz="135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94635" y="4088765"/>
            <a:ext cx="1705610" cy="21977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945" y="4089400"/>
            <a:ext cx="1752600" cy="21971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351594" y="6387195"/>
            <a:ext cx="1905000" cy="502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35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 Miao nationality</a:t>
            </a:r>
            <a:endParaRPr lang="en-US" sz="135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endParaRPr lang="zh-CN" altLang="en-US" sz="135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0895" y="4089400"/>
            <a:ext cx="1679575" cy="219710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953495" y="3585295"/>
            <a:ext cx="1550670" cy="2971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en-US" altLang="zh-CN" sz="1350" dirty="0" smtClean="0">
                <a:latin typeface="Times New Roman" panose="02020603050405020304" pitchFamily="2" charset="0"/>
                <a:ea typeface="微软雅黑" panose="020B0503020204020204" pitchFamily="2" charset="-122"/>
                <a:cs typeface="Times New Roman" panose="02020603050405020304" pitchFamily="2" charset="0"/>
                <a:sym typeface="Arial" panose="020B0604020202020204" pitchFamily="34" charset="0"/>
              </a:rPr>
              <a:t>The </a:t>
            </a:r>
            <a:r>
              <a:rPr lang="en-US" altLang="zh-CN" sz="1350" dirty="0" err="1" smtClean="0">
                <a:latin typeface="Times New Roman" panose="02020603050405020304" pitchFamily="2" charset="0"/>
                <a:ea typeface="微软雅黑" panose="020B0503020204020204" pitchFamily="2" charset="-122"/>
                <a:cs typeface="Times New Roman" panose="02020603050405020304" pitchFamily="2" charset="0"/>
                <a:sym typeface="Arial" panose="020B0604020202020204" pitchFamily="34" charset="0"/>
              </a:rPr>
              <a:t>Bai</a:t>
            </a:r>
            <a:r>
              <a:rPr lang="en-US" altLang="zh-CN" sz="1350" dirty="0" smtClean="0">
                <a:latin typeface="Times New Roman" panose="02020603050405020304" pitchFamily="2" charset="0"/>
                <a:ea typeface="微软雅黑" panose="020B0503020204020204" pitchFamily="2" charset="-122"/>
                <a:cs typeface="Times New Roman" panose="02020603050405020304" pitchFamily="2" charset="0"/>
                <a:sym typeface="Arial" panose="020B0604020202020204" pitchFamily="34" charset="0"/>
              </a:rPr>
              <a:t> nationality </a:t>
            </a:r>
            <a:endParaRPr lang="zh-CN" altLang="en-US" sz="1350" dirty="0" smtClean="0">
              <a:latin typeface="Times New Roman" panose="02020603050405020304" pitchFamily="2" charset="0"/>
              <a:ea typeface="微软雅黑" panose="020B0503020204020204" pitchFamily="2" charset="-122"/>
              <a:cs typeface="Times New Roman" panose="02020603050405020304" pitchFamily="2" charset="0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21296" y="3595283"/>
            <a:ext cx="1774190" cy="2971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 Korean nationality</a:t>
            </a:r>
            <a:endParaRPr lang="en-US" sz="135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313631" y="3554837"/>
            <a:ext cx="1526540" cy="2971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 </a:t>
            </a:r>
            <a:r>
              <a:rPr lang="en-US" sz="1350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Hui</a:t>
            </a:r>
            <a:r>
              <a:rPr lang="en-US" sz="135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nationality</a:t>
            </a:r>
            <a:endParaRPr lang="en-US" sz="135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174438" y="6403337"/>
            <a:ext cx="1812290" cy="2971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 Mongol nationality</a:t>
            </a:r>
            <a:endParaRPr lang="en-US" sz="135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7170" name="圆角矩形标注 7169"/>
          <p:cNvSpPr/>
          <p:nvPr/>
        </p:nvSpPr>
        <p:spPr>
          <a:xfrm>
            <a:off x="-32" y="262890"/>
            <a:ext cx="3465187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Han Chinese Clothing</a:t>
            </a:r>
            <a:endParaRPr lang="zh-CN" altLang="en-US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25"/>
          <p:cNvSpPr txBox="1"/>
          <p:nvPr/>
        </p:nvSpPr>
        <p:spPr>
          <a:xfrm>
            <a:off x="5826443" y="4822826"/>
            <a:ext cx="1512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chemeClr val="bg1"/>
                </a:solidFill>
                <a:latin typeface="+mj-lt"/>
              </a:rPr>
              <a:t>THREATS</a:t>
            </a:r>
            <a:endParaRPr lang="id-ID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27"/>
          <p:cNvSpPr txBox="1"/>
          <p:nvPr/>
        </p:nvSpPr>
        <p:spPr>
          <a:xfrm rot="21600000">
            <a:off x="5104073" y="4990359"/>
            <a:ext cx="1512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id-ID" b="1" dirty="0">
                <a:solidFill>
                  <a:schemeClr val="bg1"/>
                </a:solidFill>
                <a:latin typeface="+mj-lt"/>
              </a:rPr>
              <a:t>Western Suit</a:t>
            </a:r>
            <a:endParaRPr lang="en-US" altLang="id-ID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357158" y="1714488"/>
            <a:ext cx="807529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Reasons of naming tang </a:t>
            </a:r>
            <a:r>
              <a:rPr kumimoji="1" lang="en-US" altLang="zh-CN" sz="2800" b="1" kern="0" dirty="0" err="1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zhuang</a:t>
            </a:r>
            <a:r>
              <a:rPr kumimoji="1" lang="en-US" altLang="zh-CN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:</a:t>
            </a:r>
            <a:endParaRPr kumimoji="1" lang="zh-CN" altLang="en-US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35560" y="273050"/>
            <a:ext cx="2428240" cy="647700"/>
          </a:xfrm>
          <a:prstGeom prst="wedgeRoundRectCallout">
            <a:avLst>
              <a:gd name="adj1" fmla="val -21391"/>
              <a:gd name="adj2" fmla="val -97941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algn="ctr"/>
            <a:endParaRPr kumimoji="1" lang="en-US" altLang="zh-CN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algn="ctr"/>
            <a:endParaRPr kumimoji="1" lang="en-US" altLang="zh-CN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algn="ctr"/>
            <a:r>
              <a:rPr kumimoji="1" lang="en-US" altLang="zh-CN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T</a:t>
            </a:r>
            <a:r>
              <a:rPr kumimoji="1" lang="zh-CN" altLang="en-US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angzhuang</a:t>
            </a:r>
            <a:endParaRPr kumimoji="1" lang="zh-CN" altLang="en-US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kumimoji="1" lang="en-US" altLang="zh-CN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 </a:t>
            </a:r>
            <a:endParaRPr kumimoji="1" lang="en-US" altLang="zh-CN" sz="2800" b="1" kern="0" dirty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lang="zh-CN" altLang="en-US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8596" y="2643182"/>
            <a:ext cx="82868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zh-CN" alt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Tang dynasty is a prosperous era in chinese history</a:t>
            </a: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.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514350" indent="-514350">
              <a:buAutoNum type="arabicPeriod"/>
            </a:pPr>
            <a:endParaRPr lang="zh-CN" altLang="en-US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r>
              <a:rPr lang="zh-CN" alt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2.   Chinese people are proud of tang dynasty</a:t>
            </a: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.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endParaRPr lang="zh-CN" altLang="en-US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r>
              <a:rPr lang="zh-CN" alt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3.   At the 2001 APEC summit, head</a:t>
            </a: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s</a:t>
            </a:r>
            <a:r>
              <a:rPr lang="zh-CN" alt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of member country wear</a:t>
            </a:r>
            <a:r>
              <a:rPr lang="en-US" altLang="zh-CN" sz="2800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ing</a:t>
            </a:r>
            <a:r>
              <a:rPr lang="zh-CN" alt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tang-style apparels, were attracted by this style</a:t>
            </a: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.</a:t>
            </a:r>
            <a:endParaRPr lang="zh-CN" altLang="en-US" sz="28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42908" y="1643050"/>
            <a:ext cx="7477125" cy="1143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600" dirty="0"/>
              <a:t>    </a:t>
            </a:r>
            <a:r>
              <a:rPr kumimoji="1" lang="en-US" altLang="en-US" sz="2800" b="1" kern="0" dirty="0" smtClean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sym typeface="+mn-ea"/>
              </a:rPr>
              <a:t>C</a:t>
            </a:r>
            <a:r>
              <a:rPr kumimoji="1" lang="zh-CN" altLang="en-US" sz="2800" b="1" kern="0" dirty="0" smtClean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sym typeface="+mn-ea"/>
              </a:rPr>
              <a:t>haracters of </a:t>
            </a:r>
            <a:r>
              <a:rPr kumimoji="1" lang="zh-CN" altLang="en-US" sz="2800" b="1" kern="0" dirty="0" smtClean="0">
                <a:latin typeface="Times New Roman" panose="02020603050405020304" pitchFamily="2" charset="0"/>
                <a:sym typeface="+mn-ea"/>
              </a:rPr>
              <a:t>tang </a:t>
            </a:r>
            <a:r>
              <a:rPr kumimoji="1" lang="en-US" altLang="zh-CN" sz="2800" b="1" kern="0" dirty="0" err="1" smtClean="0">
                <a:latin typeface="Times New Roman" panose="02020603050405020304" pitchFamily="2" charset="0"/>
                <a:sym typeface="+mn-ea"/>
              </a:rPr>
              <a:t>zhuang</a:t>
            </a:r>
            <a:r>
              <a:rPr kumimoji="1" lang="en-US" altLang="zh-CN" sz="2800" b="1" kern="0" dirty="0" smtClean="0">
                <a:latin typeface="Times New Roman" panose="02020603050405020304" pitchFamily="2" charset="0"/>
                <a:sym typeface="+mn-ea"/>
              </a:rPr>
              <a:t>:</a:t>
            </a:r>
            <a:endParaRPr kumimoji="1" lang="zh-CN" altLang="en-US" sz="2800" b="1" kern="0" dirty="0" smtClean="0">
              <a:solidFill>
                <a:schemeClr val="tx1"/>
              </a:solidFill>
              <a:latin typeface="Times New Roman" panose="02020603050405020304" pitchFamily="2" charset="0"/>
              <a:ea typeface="+mn-ea"/>
              <a:sym typeface="+mn-ea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34" y="2360613"/>
            <a:ext cx="7386638" cy="4497387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r>
              <a:rPr lang="en-US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1. </a:t>
            </a:r>
            <a:r>
              <a:rPr lang="zh-CN" altLang="en-US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vertical </a:t>
            </a:r>
            <a:r>
              <a:rPr lang="zh-CN" altLang="en-US" sz="2400" b="1" dirty="0">
                <a:latin typeface="Times New Roman" panose="02020603050405020304" pitchFamily="2" charset="0"/>
                <a:cs typeface="Times New Roman" panose="02020603050405020304" pitchFamily="2" charset="0"/>
              </a:rPr>
              <a:t>collar</a:t>
            </a:r>
            <a:r>
              <a:rPr lang="zh-CN" altLang="en-US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：</a:t>
            </a:r>
            <a:endParaRPr lang="zh-CN" altLang="en-US" sz="2400" b="1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eaLnBrk="1" hangingPunct="1">
              <a:lnSpc>
                <a:spcPct val="90000"/>
              </a:lnSpc>
            </a:pPr>
            <a:endParaRPr lang="zh-CN" altLang="en-US" sz="2400" b="1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zh-CN" altLang="en-US" sz="2400" b="1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4" name="Picture 2" descr="棚拍节日气氛中的唐装奶奶拜年"/>
          <p:cNvPicPr>
            <a:picLocks noChangeAspect="1" noChangeArrowheads="1"/>
          </p:cNvPicPr>
          <p:nvPr/>
        </p:nvPicPr>
        <p:blipFill>
          <a:blip r:embed="rId1"/>
          <a:srcRect t="3810" r="5633"/>
          <a:stretch>
            <a:fillRect/>
          </a:stretch>
        </p:blipFill>
        <p:spPr bwMode="auto">
          <a:xfrm>
            <a:off x="5857884" y="2428868"/>
            <a:ext cx="2928958" cy="4071966"/>
          </a:xfrm>
          <a:prstGeom prst="rect">
            <a:avLst/>
          </a:prstGeom>
          <a:noFill/>
        </p:spPr>
      </p:pic>
      <p:sp>
        <p:nvSpPr>
          <p:cNvPr id="40962" name="AutoShape 2" descr="http://img2.imgtn.bdimg.com/it/u=3750559215,996830837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964" name="AutoShape 4" descr="http://img2.imgtn.bdimg.com/it/u=3750559215,996830837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0966" name="Picture 6" descr="http://d6.yihaodianimg.com/N03/M0A/C9/4B/CgQCs1JNRdeANrShAAb-Ekc7uLM11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8333" y="2428868"/>
            <a:ext cx="2679551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15363" grpId="0" autoUpdateAnimBg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42908" y="1643050"/>
            <a:ext cx="7477125" cy="1143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600" dirty="0"/>
              <a:t>  </a:t>
            </a: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C</a:t>
            </a:r>
            <a:r>
              <a:rPr lang="zh-CN" altLang="en-US" sz="2800" b="1" dirty="0">
                <a:latin typeface="Times New Roman" panose="02020603050405020304" pitchFamily="2" charset="0"/>
                <a:cs typeface="Times New Roman" panose="02020603050405020304" pitchFamily="2" charset="0"/>
              </a:rPr>
              <a:t>haracters of </a:t>
            </a:r>
            <a:r>
              <a:rPr kumimoji="1" lang="zh-CN" altLang="en-US" sz="2800" b="1" kern="0" dirty="0" smtClean="0">
                <a:latin typeface="Times New Roman" panose="02020603050405020304" pitchFamily="2" charset="0"/>
                <a:sym typeface="+mn-ea"/>
              </a:rPr>
              <a:t>tang </a:t>
            </a:r>
            <a:r>
              <a:rPr kumimoji="1" lang="en-US" altLang="zh-CN" sz="2800" b="1" kern="0" dirty="0" err="1" smtClean="0">
                <a:latin typeface="Times New Roman" panose="02020603050405020304" pitchFamily="2" charset="0"/>
                <a:sym typeface="+mn-ea"/>
              </a:rPr>
              <a:t>zhuang</a:t>
            </a:r>
            <a:r>
              <a:rPr kumimoji="1" lang="en-US" altLang="zh-CN" sz="2800" b="1" kern="0" dirty="0" smtClean="0">
                <a:latin typeface="Times New Roman" panose="02020603050405020304" pitchFamily="2" charset="0"/>
                <a:sym typeface="+mn-ea"/>
              </a:rPr>
              <a:t>:</a:t>
            </a:r>
            <a:endParaRPr lang="zh-CN" altLang="en-US" sz="3600" b="1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34" y="2360613"/>
            <a:ext cx="7386638" cy="4497387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zh-CN" altLang="en-US" sz="2400" b="1" dirty="0">
                <a:latin typeface="Times New Roman" panose="02020603050405020304" pitchFamily="2" charset="0"/>
                <a:cs typeface="Times New Roman" panose="02020603050405020304" pitchFamily="2" charset="0"/>
              </a:rPr>
              <a:t> </a:t>
            </a:r>
            <a:r>
              <a:rPr lang="zh-CN" altLang="en-US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r>
              <a:rPr lang="en-US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2. </a:t>
            </a:r>
            <a:r>
              <a:rPr lang="zh-CN" altLang="en-US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no se</a:t>
            </a:r>
            <a:r>
              <a:rPr lang="en-US" altLang="zh-CN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am</a:t>
            </a:r>
            <a:r>
              <a:rPr lang="zh-CN" altLang="en-US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s </a:t>
            </a:r>
            <a:r>
              <a:rPr lang="zh-CN" altLang="en-US" sz="2400" b="1" dirty="0">
                <a:latin typeface="Times New Roman" panose="02020603050405020304" pitchFamily="2" charset="0"/>
                <a:cs typeface="Times New Roman" panose="02020603050405020304" pitchFamily="2" charset="0"/>
              </a:rPr>
              <a:t>between sleeves and main </a:t>
            </a:r>
            <a:r>
              <a:rPr lang="zh-CN" altLang="en-US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part</a:t>
            </a:r>
            <a:endParaRPr lang="zh-CN" altLang="en-US" sz="2400" b="1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5" name="Picture 4" descr="http://img.china.alibaba.com/img/ibank/2015/023/341/2612143320_78533005.300x300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29124" y="2928934"/>
            <a:ext cx="3220542" cy="3286148"/>
          </a:xfrm>
          <a:prstGeom prst="rect">
            <a:avLst/>
          </a:prstGeom>
          <a:noFill/>
        </p:spPr>
      </p:pic>
      <p:pic>
        <p:nvPicPr>
          <p:cNvPr id="39938" name="Picture 2" descr="http://d6.yihaodianimg.com/N00/M09/CD/97/CgMBmVJNRdqAf1AcAAlYP2IYJKY39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928934"/>
            <a:ext cx="3071834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15363" grpId="0" autoUpdateAnimBg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5271" y="1643050"/>
            <a:ext cx="7477125" cy="1143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2800" dirty="0"/>
              <a:t> </a:t>
            </a: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C</a:t>
            </a:r>
            <a:r>
              <a:rPr lang="zh-CN" alt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haracters of </a:t>
            </a:r>
            <a:r>
              <a:rPr kumimoji="1" lang="zh-CN" altLang="en-US" sz="2800" b="1" kern="0" dirty="0" smtClean="0">
                <a:latin typeface="Times New Roman" panose="02020603050405020304" pitchFamily="2" charset="0"/>
                <a:sym typeface="+mn-ea"/>
              </a:rPr>
              <a:t>tang </a:t>
            </a:r>
            <a:r>
              <a:rPr kumimoji="1" lang="en-US" altLang="zh-CN" sz="2800" b="1" kern="0" dirty="0" err="1" smtClean="0">
                <a:latin typeface="Times New Roman" panose="02020603050405020304" pitchFamily="2" charset="0"/>
                <a:sym typeface="+mn-ea"/>
              </a:rPr>
              <a:t>zhuang</a:t>
            </a:r>
            <a:r>
              <a:rPr kumimoji="1" lang="en-US" altLang="zh-CN" sz="2800" b="1" kern="0" dirty="0" smtClean="0">
                <a:latin typeface="Times New Roman" panose="02020603050405020304" pitchFamily="2" charset="0"/>
                <a:sym typeface="+mn-ea"/>
              </a:rPr>
              <a:t>:</a:t>
            </a:r>
            <a:endParaRPr lang="zh-CN" altLang="en-US" sz="280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34" y="2360613"/>
            <a:ext cx="7386638" cy="449738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zh-CN" altLang="en-US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r>
              <a:rPr lang="en-US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3. </a:t>
            </a:r>
            <a:r>
              <a:rPr kumimoji="1" lang="en-US" altLang="zh-CN" sz="2400" b="1" kern="0" dirty="0" smtClean="0">
                <a:latin typeface="Times New Roman" panose="02020603050405020304" pitchFamily="2" charset="0"/>
              </a:rPr>
              <a:t> straight Jin and slanting Jin </a:t>
            </a:r>
            <a:endParaRPr lang="zh-CN" altLang="en-US" sz="2400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zh-CN" altLang="en-US" sz="2400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endParaRPr lang="zh-CN" altLang="en-US" sz="2400" b="1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4" name="Picture 2" descr="棚拍节日气氛中的唐装奶奶拜年"/>
          <p:cNvPicPr>
            <a:picLocks noChangeAspect="1" noChangeArrowheads="1"/>
          </p:cNvPicPr>
          <p:nvPr/>
        </p:nvPicPr>
        <p:blipFill>
          <a:blip r:embed="rId1"/>
          <a:srcRect t="3810" r="5633"/>
          <a:stretch>
            <a:fillRect/>
          </a:stretch>
        </p:blipFill>
        <p:spPr bwMode="auto">
          <a:xfrm>
            <a:off x="4929190" y="2786058"/>
            <a:ext cx="2928958" cy="3898075"/>
          </a:xfrm>
          <a:prstGeom prst="rect">
            <a:avLst/>
          </a:prstGeom>
          <a:noFill/>
        </p:spPr>
      </p:pic>
      <p:pic>
        <p:nvPicPr>
          <p:cNvPr id="5" name="Picture 6" descr="棚拍节日气氛中的唐装爷爷拜年"/>
          <p:cNvPicPr>
            <a:picLocks noChangeAspect="1" noChangeArrowheads="1"/>
          </p:cNvPicPr>
          <p:nvPr/>
        </p:nvPicPr>
        <p:blipFill>
          <a:blip r:embed="rId2"/>
          <a:srcRect t="3532" r="5336"/>
          <a:stretch>
            <a:fillRect/>
          </a:stretch>
        </p:blipFill>
        <p:spPr bwMode="auto">
          <a:xfrm>
            <a:off x="1643042" y="2786058"/>
            <a:ext cx="2786082" cy="3871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15363" grpId="0" autoUpdateAnimBg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34" y="2360613"/>
            <a:ext cx="7386638" cy="4497387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 </a:t>
            </a:r>
            <a:r>
              <a:rPr lang="en-US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4. </a:t>
            </a:r>
            <a:r>
              <a:rPr lang="zh-CN" altLang="en-US" sz="24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handmade cloth buttons：</a:t>
            </a:r>
            <a:endParaRPr lang="zh-CN" altLang="en-US" sz="2400" b="1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4" name="Picture 2" descr="棚拍节日气氛中的唐装奶奶拜年"/>
          <p:cNvPicPr>
            <a:picLocks noChangeAspect="1" noChangeArrowheads="1"/>
          </p:cNvPicPr>
          <p:nvPr/>
        </p:nvPicPr>
        <p:blipFill>
          <a:blip r:embed="rId1"/>
          <a:srcRect t="3810" r="5633"/>
          <a:stretch>
            <a:fillRect/>
          </a:stretch>
        </p:blipFill>
        <p:spPr bwMode="auto">
          <a:xfrm>
            <a:off x="4500562" y="2714620"/>
            <a:ext cx="2928958" cy="389807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5271" y="1643050"/>
            <a:ext cx="7477125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2" charset="0"/>
                <a:ea typeface="+mj-ea"/>
                <a:cs typeface="Times New Roman" panose="02020603050405020304" pitchFamily="2" charset="0"/>
              </a:rPr>
              <a:t>C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2" charset="0"/>
                <a:ea typeface="+mj-ea"/>
                <a:cs typeface="Times New Roman" panose="02020603050405020304" pitchFamily="2" charset="0"/>
              </a:rPr>
              <a:t>haracters of </a:t>
            </a:r>
            <a:r>
              <a:rPr kumimoji="1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2" charset="0"/>
                <a:ea typeface="+mj-ea"/>
                <a:cs typeface="+mj-cs"/>
                <a:sym typeface="+mn-ea"/>
              </a:rPr>
              <a:t>tang </a:t>
            </a:r>
            <a:r>
              <a:rPr kumimoji="1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2" charset="0"/>
                <a:ea typeface="+mj-ea"/>
                <a:cs typeface="+mj-cs"/>
                <a:sym typeface="+mn-ea"/>
              </a:rPr>
              <a:t>zhuang: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 descr="df9b9cd8c43aca8ed4be7b58f38ad7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2928934"/>
            <a:ext cx="3440393" cy="3677620"/>
          </a:xfrm>
          <a:prstGeom prst="rect">
            <a:avLst/>
          </a:prstGeom>
          <a:noFill/>
        </p:spPr>
      </p:pic>
      <p:pic>
        <p:nvPicPr>
          <p:cNvPr id="7" name="Picture 7" descr="T10n8aXj4i9cAS6F_X_1138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643182"/>
            <a:ext cx="300036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utoUpdateAnimBg="0" build="p"/>
      <p:bldP spid="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7"/>
          <p:cNvSpPr txBox="1"/>
          <p:nvPr/>
        </p:nvSpPr>
        <p:spPr>
          <a:xfrm rot="21600000">
            <a:off x="5104073" y="4990359"/>
            <a:ext cx="1512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id-ID" b="1" dirty="0">
                <a:solidFill>
                  <a:schemeClr val="bg1"/>
                </a:solidFill>
                <a:latin typeface="+mj-lt"/>
              </a:rPr>
              <a:t>Western Suit</a:t>
            </a:r>
            <a:endParaRPr lang="en-US" altLang="id-ID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7650" name="Picture 2" descr="棚拍节日气氛中的唐装奶奶拜年"/>
          <p:cNvPicPr>
            <a:picLocks noChangeAspect="1" noChangeArrowheads="1"/>
          </p:cNvPicPr>
          <p:nvPr/>
        </p:nvPicPr>
        <p:blipFill>
          <a:blip r:embed="rId1"/>
          <a:srcRect t="3810" r="5633"/>
          <a:stretch>
            <a:fillRect/>
          </a:stretch>
        </p:blipFill>
        <p:spPr bwMode="auto">
          <a:xfrm>
            <a:off x="285720" y="2714620"/>
            <a:ext cx="2857520" cy="3898075"/>
          </a:xfrm>
          <a:prstGeom prst="rect">
            <a:avLst/>
          </a:prstGeom>
          <a:noFill/>
        </p:spPr>
      </p:pic>
      <p:sp>
        <p:nvSpPr>
          <p:cNvPr id="13" name="文本框 4"/>
          <p:cNvSpPr txBox="1"/>
          <p:nvPr/>
        </p:nvSpPr>
        <p:spPr>
          <a:xfrm>
            <a:off x="479144" y="1677346"/>
            <a:ext cx="8075295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2" charset="0"/>
              </a:rPr>
              <a:t>T</a:t>
            </a:r>
            <a:r>
              <a:rPr lang="zh-CN" altLang="en-US" sz="2800" b="1" dirty="0" smtClean="0">
                <a:latin typeface="Times New Roman" panose="02020603050405020304" pitchFamily="2" charset="0"/>
              </a:rPr>
              <a:t>angzhuang</a:t>
            </a:r>
            <a:r>
              <a:rPr lang="en-US" altLang="zh-CN" sz="2800" b="1" dirty="0" smtClean="0">
                <a:latin typeface="Times New Roman" panose="02020603050405020304" pitchFamily="2" charset="0"/>
              </a:rPr>
              <a:t> in different colors:</a:t>
            </a:r>
            <a:endParaRPr lang="en-US" altLang="zh-CN" sz="2800" b="1" dirty="0" smtClean="0">
              <a:latin typeface="Times New Roman" panose="02020603050405020304" pitchFamily="2" charset="0"/>
            </a:endParaRPr>
          </a:p>
          <a:p>
            <a:r>
              <a:rPr lang="en-US" altLang="zh-CN" sz="2400" dirty="0" smtClean="0">
                <a:latin typeface="Times New Roman" panose="02020603050405020304" pitchFamily="2" charset="0"/>
              </a:rPr>
              <a:t>most commonly red, navy, gold, black and green.</a:t>
            </a:r>
            <a:endParaRPr lang="en-US" altLang="zh-CN" sz="2400" dirty="0" smtClean="0">
              <a:latin typeface="Times New Roman" panose="02020603050405020304" pitchFamily="2" charset="0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35560" y="273050"/>
            <a:ext cx="2428240" cy="647700"/>
          </a:xfrm>
          <a:prstGeom prst="wedgeRoundRectCallout">
            <a:avLst>
              <a:gd name="adj1" fmla="val -21391"/>
              <a:gd name="adj2" fmla="val -97941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algn="ctr"/>
            <a:endParaRPr kumimoji="1" lang="en-US" altLang="zh-CN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algn="ctr"/>
            <a:endParaRPr kumimoji="1" lang="en-US" altLang="zh-CN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algn="ctr"/>
            <a:r>
              <a:rPr kumimoji="1" lang="en-US" altLang="zh-CN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T</a:t>
            </a:r>
            <a:r>
              <a:rPr kumimoji="1" lang="zh-CN" altLang="en-US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angzhuang</a:t>
            </a:r>
            <a:endParaRPr kumimoji="1" lang="zh-CN" altLang="en-US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kumimoji="1" lang="en-US" altLang="zh-CN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 </a:t>
            </a:r>
            <a:endParaRPr kumimoji="1" lang="en-US" altLang="zh-CN" sz="2800" b="1" kern="0" dirty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lang="zh-CN" altLang="en-US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36866" name="Picture 2" descr="http://img10.360buyimg.com/imgzone/jfs/t1960/101/905957137/103329/edbf128f/5634e433Nc632c891.jpg"/>
          <p:cNvPicPr>
            <a:picLocks noChangeAspect="1" noChangeArrowheads="1"/>
          </p:cNvPicPr>
          <p:nvPr/>
        </p:nvPicPr>
        <p:blipFill>
          <a:blip r:embed="rId2"/>
          <a:srcRect l="17642" r="19632"/>
          <a:stretch>
            <a:fillRect/>
          </a:stretch>
        </p:blipFill>
        <p:spPr bwMode="auto">
          <a:xfrm>
            <a:off x="1571604" y="2643182"/>
            <a:ext cx="2714644" cy="3930182"/>
          </a:xfrm>
          <a:prstGeom prst="rect">
            <a:avLst/>
          </a:prstGeom>
          <a:noFill/>
        </p:spPr>
      </p:pic>
      <p:pic>
        <p:nvPicPr>
          <p:cNvPr id="36870" name="Picture 6" descr="http://qnm.hunliji.com/o_1ak7nhsrsnn9i001bfl14481f3p10.jpg"/>
          <p:cNvPicPr>
            <a:picLocks noChangeAspect="1" noChangeArrowheads="1"/>
          </p:cNvPicPr>
          <p:nvPr/>
        </p:nvPicPr>
        <p:blipFill>
          <a:blip r:embed="rId3"/>
          <a:srcRect l="14211" r="12149"/>
          <a:stretch>
            <a:fillRect/>
          </a:stretch>
        </p:blipFill>
        <p:spPr bwMode="auto">
          <a:xfrm>
            <a:off x="2928926" y="2643182"/>
            <a:ext cx="3500462" cy="3929090"/>
          </a:xfrm>
          <a:prstGeom prst="rect">
            <a:avLst/>
          </a:prstGeom>
          <a:noFill/>
        </p:spPr>
      </p:pic>
      <p:pic>
        <p:nvPicPr>
          <p:cNvPr id="36872" name="Picture 8" descr="http://www.cnlist.org/image/upload/6c/8e/d3/f2/6c8ed3f20a7249919ec8d35d0140128c.jpg"/>
          <p:cNvPicPr>
            <a:picLocks noChangeAspect="1" noChangeArrowheads="1"/>
          </p:cNvPicPr>
          <p:nvPr/>
        </p:nvPicPr>
        <p:blipFill>
          <a:blip r:embed="rId4"/>
          <a:srcRect b="8500"/>
          <a:stretch>
            <a:fillRect/>
          </a:stretch>
        </p:blipFill>
        <p:spPr bwMode="auto">
          <a:xfrm>
            <a:off x="4286248" y="2643182"/>
            <a:ext cx="3429024" cy="3929090"/>
          </a:xfrm>
          <a:prstGeom prst="rect">
            <a:avLst/>
          </a:prstGeom>
          <a:noFill/>
        </p:spPr>
      </p:pic>
      <p:pic>
        <p:nvPicPr>
          <p:cNvPr id="36874" name="Picture 10" descr="http://img03.static.yohobuy.com/thumb/2013/08/20/16/0172bfae3e3d0ff0f91a287a5c984dc7ae-0750x1500-1-produc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2643182"/>
            <a:ext cx="3004587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25"/>
          <p:cNvSpPr txBox="1"/>
          <p:nvPr/>
        </p:nvSpPr>
        <p:spPr>
          <a:xfrm>
            <a:off x="5826443" y="4822826"/>
            <a:ext cx="1512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chemeClr val="bg1"/>
                </a:solidFill>
                <a:latin typeface="+mj-lt"/>
              </a:rPr>
              <a:t>THREATS</a:t>
            </a:r>
            <a:endParaRPr lang="id-ID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27"/>
          <p:cNvSpPr txBox="1"/>
          <p:nvPr/>
        </p:nvSpPr>
        <p:spPr>
          <a:xfrm rot="21600000">
            <a:off x="5104073" y="4990359"/>
            <a:ext cx="1512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id-ID" b="1" dirty="0">
                <a:solidFill>
                  <a:schemeClr val="bg1"/>
                </a:solidFill>
                <a:latin typeface="+mj-lt"/>
              </a:rPr>
              <a:t>Western Suit</a:t>
            </a:r>
            <a:endParaRPr lang="en-US" altLang="id-ID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857224" y="1800043"/>
            <a:ext cx="807529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2" charset="0"/>
              </a:rPr>
              <a:t>Chinese characters on </a:t>
            </a:r>
            <a:r>
              <a:rPr lang="en-US" altLang="zh-CN" sz="2400" b="1" dirty="0" err="1" smtClean="0">
                <a:latin typeface="Times New Roman" panose="02020603050405020304" pitchFamily="2" charset="0"/>
              </a:rPr>
              <a:t>Tangzhuang</a:t>
            </a:r>
            <a:r>
              <a:rPr lang="en-US" altLang="zh-CN" sz="2400" b="1" dirty="0" smtClean="0">
                <a:latin typeface="Times New Roman" panose="02020603050405020304" pitchFamily="2" charset="0"/>
              </a:rPr>
              <a:t>:</a:t>
            </a:r>
            <a:endParaRPr lang="en-US" altLang="zh-CN" sz="2400" b="1" dirty="0" smtClean="0">
              <a:latin typeface="Times New Roman" panose="02020603050405020304" pitchFamily="2" charset="0"/>
            </a:endParaRPr>
          </a:p>
          <a:p>
            <a:r>
              <a:rPr lang="en-US" altLang="zh-CN" sz="2400" dirty="0" smtClean="0">
                <a:latin typeface="Times New Roman" panose="02020603050405020304" pitchFamily="2" charset="0"/>
              </a:rPr>
              <a:t>One </a:t>
            </a:r>
            <a:r>
              <a:rPr lang="en-US" altLang="zh-CN" sz="2400" dirty="0">
                <a:latin typeface="Times New Roman" panose="02020603050405020304" pitchFamily="2" charset="0"/>
              </a:rPr>
              <a:t>common design is the use of Chinese characters as monograms such as Fu</a:t>
            </a:r>
            <a:endParaRPr lang="en-US" altLang="zh-CN" sz="2400" dirty="0">
              <a:latin typeface="Times New Roman" panose="02020603050405020304" pitchFamily="2" charset="0"/>
            </a:endParaRPr>
          </a:p>
          <a:p>
            <a:r>
              <a:rPr lang="en-US" altLang="zh-CN" sz="2400" dirty="0">
                <a:latin typeface="Times New Roman" panose="02020603050405020304" pitchFamily="2" charset="0"/>
              </a:rPr>
              <a:t>(</a:t>
            </a:r>
            <a:r>
              <a:rPr lang="zh-CN" altLang="en-US" sz="2400" dirty="0">
                <a:latin typeface="Times New Roman" panose="02020603050405020304" pitchFamily="2" charset="0"/>
              </a:rPr>
              <a:t>福；</a:t>
            </a:r>
            <a:r>
              <a:rPr lang="en-US" altLang="zh-CN" sz="2400" dirty="0">
                <a:latin typeface="Times New Roman" panose="02020603050405020304" pitchFamily="2" charset="0"/>
              </a:rPr>
              <a:t>“happiness”)</a:t>
            </a:r>
            <a:endParaRPr lang="en-US" altLang="zh-CN" sz="2400" dirty="0">
              <a:latin typeface="Times New Roman" panose="02020603050405020304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9097" t="4292" r="20284" b="7725"/>
          <a:stretch>
            <a:fillRect/>
          </a:stretch>
        </p:blipFill>
        <p:spPr>
          <a:xfrm>
            <a:off x="928662" y="3286124"/>
            <a:ext cx="3098004" cy="3254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2857496"/>
            <a:ext cx="3056594" cy="3781127"/>
          </a:xfrm>
          <a:prstGeom prst="rect">
            <a:avLst/>
          </a:prstGeom>
        </p:spPr>
      </p:pic>
      <p:sp>
        <p:nvSpPr>
          <p:cNvPr id="11" name="圆角矩形标注 10"/>
          <p:cNvSpPr/>
          <p:nvPr/>
        </p:nvSpPr>
        <p:spPr>
          <a:xfrm>
            <a:off x="35560" y="273050"/>
            <a:ext cx="2428240" cy="647700"/>
          </a:xfrm>
          <a:prstGeom prst="wedgeRoundRectCallout">
            <a:avLst>
              <a:gd name="adj1" fmla="val -21391"/>
              <a:gd name="adj2" fmla="val -97941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algn="ctr"/>
            <a:endParaRPr kumimoji="1" lang="en-US" altLang="zh-CN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algn="ctr"/>
            <a:endParaRPr kumimoji="1" lang="en-US" altLang="zh-CN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algn="ctr"/>
            <a:r>
              <a:rPr kumimoji="1" lang="en-US" altLang="zh-CN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T</a:t>
            </a:r>
            <a:r>
              <a:rPr kumimoji="1" lang="zh-CN" altLang="en-US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angzhuang</a:t>
            </a:r>
            <a:endParaRPr kumimoji="1" lang="zh-CN" altLang="en-US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kumimoji="1" lang="en-US" altLang="zh-CN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 </a:t>
            </a:r>
            <a:endParaRPr kumimoji="1" lang="en-US" altLang="zh-CN" sz="2800" b="1" kern="0" dirty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lang="zh-CN" altLang="en-US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25"/>
          <p:cNvSpPr txBox="1"/>
          <p:nvPr/>
        </p:nvSpPr>
        <p:spPr>
          <a:xfrm>
            <a:off x="5826443" y="4822826"/>
            <a:ext cx="1512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chemeClr val="bg1"/>
                </a:solidFill>
                <a:latin typeface="+mj-lt"/>
              </a:rPr>
              <a:t>THREATS</a:t>
            </a:r>
            <a:endParaRPr lang="id-ID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27"/>
          <p:cNvSpPr txBox="1"/>
          <p:nvPr/>
        </p:nvSpPr>
        <p:spPr>
          <a:xfrm rot="21600000">
            <a:off x="5104073" y="4990359"/>
            <a:ext cx="1512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id-ID" b="1" dirty="0">
                <a:solidFill>
                  <a:schemeClr val="bg1"/>
                </a:solidFill>
                <a:latin typeface="+mj-lt"/>
              </a:rPr>
              <a:t>Western Suit</a:t>
            </a:r>
            <a:endParaRPr lang="en-US" altLang="id-ID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571472" y="1800043"/>
            <a:ext cx="807529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2" charset="0"/>
              </a:rPr>
              <a:t>Chinese characters on </a:t>
            </a:r>
            <a:r>
              <a:rPr lang="en-US" altLang="zh-CN" sz="2400" b="1" dirty="0" err="1" smtClean="0">
                <a:latin typeface="Times New Roman" panose="02020603050405020304" pitchFamily="2" charset="0"/>
              </a:rPr>
              <a:t>Tangzhuang</a:t>
            </a:r>
            <a:r>
              <a:rPr lang="en-US" altLang="zh-CN" sz="2400" b="1" dirty="0" smtClean="0">
                <a:latin typeface="Times New Roman" panose="02020603050405020304" pitchFamily="2" charset="0"/>
              </a:rPr>
              <a:t>:</a:t>
            </a:r>
            <a:endParaRPr lang="en-US" altLang="zh-CN" sz="2400" b="1" dirty="0" smtClean="0">
              <a:latin typeface="Times New Roman" panose="02020603050405020304" pitchFamily="2" charset="0"/>
            </a:endParaRPr>
          </a:p>
          <a:p>
            <a:r>
              <a:rPr lang="en-US" altLang="zh-CN" sz="2400" dirty="0" smtClean="0">
                <a:latin typeface="Times New Roman" panose="02020603050405020304" pitchFamily="2" charset="0"/>
              </a:rPr>
              <a:t>One </a:t>
            </a:r>
            <a:r>
              <a:rPr lang="en-US" altLang="zh-CN" sz="2400" dirty="0">
                <a:latin typeface="Times New Roman" panose="02020603050405020304" pitchFamily="2" charset="0"/>
              </a:rPr>
              <a:t>common design is the use of Chinese characters as monograms such as Shou</a:t>
            </a:r>
            <a:endParaRPr lang="en-US" altLang="zh-CN" sz="2400" dirty="0">
              <a:latin typeface="Times New Roman" panose="02020603050405020304" pitchFamily="2" charset="0"/>
            </a:endParaRPr>
          </a:p>
          <a:p>
            <a:r>
              <a:rPr lang="en-US" altLang="zh-CN" sz="2400" dirty="0">
                <a:latin typeface="Times New Roman" panose="02020603050405020304" pitchFamily="2" charset="0"/>
              </a:rPr>
              <a:t>(</a:t>
            </a:r>
            <a:r>
              <a:rPr lang="zh-CN" altLang="en-US" sz="2400" dirty="0">
                <a:latin typeface="Times New Roman" panose="02020603050405020304" pitchFamily="2" charset="0"/>
              </a:rPr>
              <a:t>寿；</a:t>
            </a:r>
            <a:r>
              <a:rPr lang="en-US" altLang="zh-CN" sz="2400" dirty="0">
                <a:latin typeface="Times New Roman" panose="02020603050405020304" pitchFamily="2" charset="0"/>
              </a:rPr>
              <a:t>“longevity”)</a:t>
            </a:r>
            <a:endParaRPr lang="en-US" altLang="zh-CN" sz="2400" dirty="0">
              <a:latin typeface="Times New Roman" panose="02020603050405020304" pitchFamily="2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57224" y="3470025"/>
            <a:ext cx="3000396" cy="3030809"/>
          </a:xfrm>
          <a:prstGeom prst="rect">
            <a:avLst/>
          </a:prstGeom>
        </p:spPr>
      </p:pic>
      <p:sp>
        <p:nvSpPr>
          <p:cNvPr id="11" name="圆角矩形标注 10"/>
          <p:cNvSpPr/>
          <p:nvPr/>
        </p:nvSpPr>
        <p:spPr>
          <a:xfrm>
            <a:off x="35560" y="273050"/>
            <a:ext cx="2428240" cy="647700"/>
          </a:xfrm>
          <a:prstGeom prst="wedgeRoundRectCallout">
            <a:avLst>
              <a:gd name="adj1" fmla="val -21391"/>
              <a:gd name="adj2" fmla="val -97941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algn="ctr"/>
            <a:endParaRPr kumimoji="1" lang="en-US" altLang="zh-CN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algn="ctr"/>
            <a:endParaRPr kumimoji="1" lang="en-US" altLang="zh-CN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algn="ctr"/>
            <a:r>
              <a:rPr kumimoji="1" lang="en-US" altLang="zh-CN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T</a:t>
            </a:r>
            <a:r>
              <a:rPr kumimoji="1" lang="zh-CN" altLang="en-US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angzhuang</a:t>
            </a:r>
            <a:endParaRPr kumimoji="1" lang="zh-CN" altLang="en-US" sz="2800" b="1" kern="0" dirty="0" smtClean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kumimoji="1" lang="en-US" altLang="zh-CN" sz="2800" b="1" kern="0" dirty="0" smtClean="0">
                <a:latin typeface="Times New Roman" panose="02020603050405020304" pitchFamily="2" charset="0"/>
                <a:ea typeface="+mn-ea"/>
                <a:cs typeface="+mj-cs"/>
                <a:sym typeface="+mn-ea"/>
              </a:rPr>
              <a:t> </a:t>
            </a:r>
            <a:endParaRPr kumimoji="1" lang="en-US" altLang="zh-CN" sz="2800" b="1" kern="0" dirty="0">
              <a:latin typeface="Times New Roman" panose="02020603050405020304" pitchFamily="2" charset="0"/>
              <a:ea typeface="+mn-ea"/>
              <a:cs typeface="+mj-cs"/>
              <a:sym typeface="+mn-ea"/>
            </a:endParaRPr>
          </a:p>
          <a:p>
            <a:pPr lvl="0" algn="ctr" eaLnBrk="1" latinLnBrk="0" hangingPunct="1"/>
            <a:r>
              <a:rPr lang="zh-CN" altLang="en-US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b="1" dirty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sp>
        <p:nvSpPr>
          <p:cNvPr id="34818" name="AutoShape 2" descr="http://img4.imgtn.bdimg.com/it/u=2883124962,3570750752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820" name="AutoShape 4" descr="http://img4.imgtn.bdimg.com/it/u=2883124962,3570750752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822" name="AutoShape 6" descr="http://img4.imgtn.bdimg.com/it/u=2883124962,3570750752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4824" name="Picture 8" descr="http://img006.hc360.cn/hb/MTQ1OTg3MjEyNzg4OC01MTY3NjM5MTg=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786058"/>
            <a:ext cx="3714776" cy="3714776"/>
          </a:xfrm>
          <a:prstGeom prst="rect">
            <a:avLst/>
          </a:prstGeom>
          <a:noFill/>
        </p:spPr>
      </p:pic>
      <p:pic>
        <p:nvPicPr>
          <p:cNvPr id="34826" name="Picture 10" descr="http://img002.hc360.cn/hb/MTQ1OTg3MjQ1NzM5MjgyMzc2NjA3NQ==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571744"/>
            <a:ext cx="3902784" cy="3900630"/>
          </a:xfrm>
          <a:prstGeom prst="rect">
            <a:avLst/>
          </a:prstGeom>
          <a:noFill/>
        </p:spPr>
      </p:pic>
      <p:sp>
        <p:nvSpPr>
          <p:cNvPr id="34828" name="AutoShape 12" descr="http://img2.imgtn.bdimg.com/it/u=2579859184,568673775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830" name="AutoShape 14" descr="http://img2.imgtn.bdimg.com/it/u=2579859184,568673775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4832" name="Picture 16" descr="http://img10.360buyimg.com/imgzone/jfs/t2254/83/1085872170/583856/48bf45db/566ea33fN87119eb5.jpg"/>
          <p:cNvPicPr>
            <a:picLocks noChangeAspect="1" noChangeArrowheads="1"/>
          </p:cNvPicPr>
          <p:nvPr/>
        </p:nvPicPr>
        <p:blipFill>
          <a:blip r:embed="rId4"/>
          <a:srcRect l="24258" r="26345"/>
          <a:stretch>
            <a:fillRect/>
          </a:stretch>
        </p:blipFill>
        <p:spPr bwMode="auto">
          <a:xfrm>
            <a:off x="4071934" y="2570491"/>
            <a:ext cx="4071966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组合 7170"/>
          <p:cNvGrpSpPr/>
          <p:nvPr/>
        </p:nvGrpSpPr>
        <p:grpSpPr>
          <a:xfrm>
            <a:off x="-36195" y="1701800"/>
            <a:ext cx="8856980" cy="4942205"/>
            <a:chOff x="-228" y="-811"/>
            <a:chExt cx="13948" cy="5897"/>
          </a:xfrm>
        </p:grpSpPr>
        <p:pic>
          <p:nvPicPr>
            <p:cNvPr id="7172" name="图片 7171" descr="褐色画框"/>
            <p:cNvPicPr>
              <a:picLocks noChangeAspect="1"/>
            </p:cNvPicPr>
            <p:nvPr/>
          </p:nvPicPr>
          <p:blipFill>
            <a:blip r:embed="rId1"/>
            <a:srcRect l="6451" t="27481" r="8640" b="35870"/>
            <a:stretch>
              <a:fillRect/>
            </a:stretch>
          </p:blipFill>
          <p:spPr>
            <a:xfrm>
              <a:off x="-228" y="-811"/>
              <a:ext cx="13948" cy="5897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7173" name="文本框 7172"/>
            <p:cNvSpPr txBox="1"/>
            <p:nvPr/>
          </p:nvSpPr>
          <p:spPr>
            <a:xfrm>
              <a:off x="339" y="-217"/>
              <a:ext cx="12890" cy="143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algn="just"/>
              <a:r>
                <a:rPr lang="en-US" altLang="zh-CN" sz="2400" dirty="0" smtClean="0">
                  <a:latin typeface="Times New Roman" panose="02020603050405020304" pitchFamily="2" charset="0"/>
                  <a:ea typeface="黑体" panose="02010609060101010101" charset="-122"/>
                </a:rPr>
                <a:t>Cloth shoes refer to shoes made with hemp</a:t>
              </a:r>
              <a:r>
                <a:rPr lang="zh-CN" altLang="en-US" sz="2400" dirty="0" smtClean="0">
                  <a:latin typeface="Times New Roman" panose="02020603050405020304" pitchFamily="2" charset="0"/>
                  <a:ea typeface="黑体" panose="02010609060101010101" charset="-122"/>
                </a:rPr>
                <a:t> </a:t>
              </a:r>
              <a:r>
                <a:rPr lang="en-US" altLang="zh-CN" sz="2400" dirty="0" smtClean="0">
                  <a:latin typeface="Times New Roman" panose="02020603050405020304" pitchFamily="2" charset="0"/>
                  <a:ea typeface="黑体" panose="02010609060101010101" charset="-122"/>
                </a:rPr>
                <a:t>fiber, silk, brocade</a:t>
              </a:r>
              <a:r>
                <a:rPr lang="zh-CN" altLang="en-US" sz="2400" dirty="0" smtClean="0">
                  <a:latin typeface="Times New Roman" panose="02020603050405020304" pitchFamily="2" charset="0"/>
                  <a:ea typeface="黑体" panose="02010609060101010101" charset="-122"/>
                </a:rPr>
                <a:t> </a:t>
              </a:r>
              <a:r>
                <a:rPr lang="en-US" altLang="zh-CN" sz="2400" dirty="0" smtClean="0">
                  <a:latin typeface="Times New Roman" panose="02020603050405020304" pitchFamily="2" charset="0"/>
                  <a:ea typeface="黑体" panose="02010609060101010101" charset="-122"/>
                </a:rPr>
                <a:t>and so on . </a:t>
              </a:r>
              <a:endParaRPr lang="en-US" altLang="zh-CN" sz="2400" dirty="0" smtClean="0">
                <a:latin typeface="Times New Roman" panose="02020603050405020304" pitchFamily="2" charset="0"/>
                <a:ea typeface="黑体" panose="02010609060101010101" charset="-122"/>
              </a:endParaRPr>
            </a:p>
            <a:p>
              <a:pPr lvl="0" algn="just" eaLnBrk="1" latinLnBrk="0" hangingPunct="1">
                <a:buFont typeface="Wingdings" panose="05000000000000000000" pitchFamily="2" charset="2"/>
              </a:pPr>
              <a:endParaRPr lang="en-US" sz="2400" dirty="0">
                <a:latin typeface="Times New Roman" panose="02020603050405020304" pitchFamily="2" charset="0"/>
                <a:ea typeface="黑体" panose="02010609060101010101" charset="-122"/>
              </a:endParaRPr>
            </a:p>
          </p:txBody>
        </p:sp>
      </p:grpSp>
      <p:sp>
        <p:nvSpPr>
          <p:cNvPr id="8" name="圆角矩形标注 7"/>
          <p:cNvSpPr/>
          <p:nvPr/>
        </p:nvSpPr>
        <p:spPr>
          <a:xfrm>
            <a:off x="0" y="285728"/>
            <a:ext cx="2736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r>
              <a:rPr 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Cloth Shoes</a:t>
            </a:r>
            <a:r>
              <a:rPr lang="zh-CN" alt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214686"/>
            <a:ext cx="2118817" cy="2190255"/>
          </a:xfrm>
          <a:prstGeom prst="rect">
            <a:avLst/>
          </a:prstGeom>
        </p:spPr>
      </p:pic>
      <p:pic>
        <p:nvPicPr>
          <p:cNvPr id="10" name="Picture 2" descr="http://g.hiphotos.baidu.com/baike/c0%3Dbaike116%2C5%2C5%2C116%2C38/sign=224c0fd45fdf8db1a8237436684ab631/241f95cad1c8a786b73b44426609c93d70cf506c.jpg"/>
          <p:cNvPicPr>
            <a:picLocks noChangeAspect="1" noChangeArrowheads="1"/>
          </p:cNvPicPr>
          <p:nvPr/>
        </p:nvPicPr>
        <p:blipFill>
          <a:blip r:embed="rId3" cstate="print"/>
          <a:srcRect b="4908"/>
          <a:stretch>
            <a:fillRect/>
          </a:stretch>
        </p:blipFill>
        <p:spPr bwMode="auto">
          <a:xfrm>
            <a:off x="6286512" y="3214686"/>
            <a:ext cx="2032393" cy="2143140"/>
          </a:xfrm>
          <a:prstGeom prst="rect">
            <a:avLst/>
          </a:prstGeom>
          <a:noFill/>
        </p:spPr>
      </p:pic>
      <p:pic>
        <p:nvPicPr>
          <p:cNvPr id="11" name="Picture 6" descr="http://file.youboy.com/a/70/36/54/6/75059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3214686"/>
            <a:ext cx="2313295" cy="2167537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1142976" y="5643578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Men's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3929058" y="5643578"/>
            <a:ext cx="1134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Women's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929454" y="5572140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</a:t>
            </a:r>
            <a:r>
              <a:rPr lang="en-US" altLang="zh-CN" dirty="0" smtClean="0"/>
              <a:t>hildren</a:t>
            </a:r>
            <a:r>
              <a:rPr lang="en-US" dirty="0" smtClean="0"/>
              <a:t>'s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"/>
          <p:cNvSpPr/>
          <p:nvPr/>
        </p:nvSpPr>
        <p:spPr>
          <a:xfrm>
            <a:off x="-32" y="285728"/>
            <a:ext cx="2736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r>
              <a:rPr 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Cloth Shoes</a:t>
            </a:r>
            <a:r>
              <a:rPr lang="zh-CN" alt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4348" y="1857364"/>
            <a:ext cx="800105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 history of cloth shoes: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>
              <a:lnSpc>
                <a:spcPct val="90000"/>
              </a:lnSpc>
            </a:pP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429256" y="3357562"/>
            <a:ext cx="332655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From Shang Dynasty 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to Zhou Dynasty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r>
              <a:rPr lang="en-US" altLang="zh-CN" sz="2800" b="1" dirty="0" smtClean="0">
                <a:solidFill>
                  <a:schemeClr val="tx2"/>
                </a:solidFill>
                <a:latin typeface="Times New Roman" panose="02020603050405020304" pitchFamily="2" charset="0"/>
                <a:ea typeface="隶书" panose="02010509060101010101" pitchFamily="49" charset="-122"/>
              </a:rPr>
              <a:t>(1766---249</a:t>
            </a: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BC)</a:t>
            </a:r>
            <a:endParaRPr lang="zh-CN" altLang="en-US" sz="2400" dirty="0"/>
          </a:p>
        </p:txBody>
      </p:sp>
      <p:pic>
        <p:nvPicPr>
          <p:cNvPr id="18" name="Picture 8" descr="1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5786" y="2786057"/>
            <a:ext cx="3929090" cy="3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组合 7170"/>
          <p:cNvGrpSpPr/>
          <p:nvPr/>
        </p:nvGrpSpPr>
        <p:grpSpPr>
          <a:xfrm>
            <a:off x="85725" y="1141095"/>
            <a:ext cx="3088005" cy="5268595"/>
            <a:chOff x="-358" y="-66"/>
            <a:chExt cx="5738" cy="18544"/>
          </a:xfrm>
        </p:grpSpPr>
        <p:pic>
          <p:nvPicPr>
            <p:cNvPr id="7172" name="图片 7171" descr="褐色画框"/>
            <p:cNvPicPr>
              <a:picLocks noChangeAspect="1"/>
            </p:cNvPicPr>
            <p:nvPr/>
          </p:nvPicPr>
          <p:blipFill>
            <a:blip r:embed="rId1"/>
            <a:srcRect l="6451" t="27481" r="8640" b="35870"/>
            <a:stretch>
              <a:fillRect/>
            </a:stretch>
          </p:blipFill>
          <p:spPr>
            <a:xfrm>
              <a:off x="-358" y="-66"/>
              <a:ext cx="5738" cy="18544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7173" name="文本框 7172"/>
            <p:cNvSpPr txBox="1"/>
            <p:nvPr/>
          </p:nvSpPr>
          <p:spPr>
            <a:xfrm>
              <a:off x="24" y="2064"/>
              <a:ext cx="4974" cy="1641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lvl="0" algn="l">
                <a:lnSpc>
                  <a:spcPct val="150000"/>
                </a:lnSpc>
                <a:buFont typeface="Wingdings" panose="05000000000000000000" charset="0"/>
              </a:pPr>
              <a:r>
                <a:rPr lang="en-US" altLang="zh-CN" sz="3200" dirty="0">
                  <a:latin typeface="Times New Roman" panose="02020603050405020304" pitchFamily="2" charset="0"/>
                  <a:ea typeface="黑体" panose="02010609060101010101" charset="-122"/>
                </a:rPr>
                <a:t>What is Hanfu?</a:t>
              </a:r>
              <a:endParaRPr lang="en-US" altLang="zh-CN" sz="3200" dirty="0">
                <a:latin typeface="Times New Roman" panose="02020603050405020304" pitchFamily="2" charset="0"/>
                <a:ea typeface="黑体" panose="02010609060101010101" charset="-122"/>
              </a:endParaRPr>
            </a:p>
            <a:p>
              <a:pPr lvl="0" algn="l" eaLnBrk="1" latinLnBrk="0" hangingPunct="1">
                <a:lnSpc>
                  <a:spcPct val="150000"/>
                </a:lnSpc>
                <a:buFont typeface="Wingdings" panose="05000000000000000000" charset="0"/>
              </a:pPr>
              <a:r>
                <a:rPr lang="en-US" altLang="zh-CN" sz="2400" dirty="0">
                  <a:latin typeface="Times New Roman" panose="02020603050405020304" pitchFamily="2" charset="0"/>
                  <a:ea typeface="黑体" panose="02010609060101010101" charset="-122"/>
                  <a:cs typeface="+mn-ea"/>
                  <a:sym typeface="+mn-ea"/>
                </a:rPr>
                <a:t>It is the traditional costume of the Han nationality, formally known as the traditional Chinese dress.</a:t>
              </a:r>
              <a:endParaRPr lang="en-US" altLang="zh-CN" sz="2400" dirty="0">
                <a:latin typeface="Times New Roman" panose="02020603050405020304" pitchFamily="2" charset="0"/>
                <a:ea typeface="黑体" panose="02010609060101010101" charset="-122"/>
                <a:cs typeface="+mn-ea"/>
              </a:endParaRPr>
            </a:p>
            <a:p>
              <a:pPr lvl="0" algn="l" eaLnBrk="1" latinLnBrk="0" hangingPunct="1">
                <a:lnSpc>
                  <a:spcPct val="150000"/>
                </a:lnSpc>
                <a:buFont typeface="Wingdings" panose="05000000000000000000" charset="0"/>
              </a:pPr>
              <a:endParaRPr lang="en-US" altLang="zh-CN" sz="2400" dirty="0">
                <a:latin typeface="Times New Roman" panose="02020603050405020304" pitchFamily="2" charset="0"/>
                <a:ea typeface="黑体" panose="02010609060101010101" charset="-122"/>
                <a:cs typeface="+mn-ea"/>
              </a:endParaRPr>
            </a:p>
          </p:txBody>
        </p:sp>
      </p:grpSp>
      <p:sp>
        <p:nvSpPr>
          <p:cNvPr id="7170" name="圆角矩形标注 7169"/>
          <p:cNvSpPr/>
          <p:nvPr/>
        </p:nvSpPr>
        <p:spPr>
          <a:xfrm>
            <a:off x="-32" y="262890"/>
            <a:ext cx="3465187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Han Chinese Clothing</a:t>
            </a:r>
            <a:endParaRPr lang="zh-CN" altLang="en-US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17418" name="Picture 10" descr="http://img5.duitang.com/uploads/item/201410/05/20141005115603_f8MZ5.thumb.700_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880" y="1821815"/>
            <a:ext cx="2809875" cy="4050665"/>
          </a:xfrm>
          <a:prstGeom prst="rect">
            <a:avLst/>
          </a:prstGeom>
          <a:noFill/>
        </p:spPr>
      </p:pic>
      <p:pic>
        <p:nvPicPr>
          <p:cNvPr id="17412" name="Picture 4" descr="http://www.cnwhtv.cn/uploadfile/2012/1008/20121008054032395.png"/>
          <p:cNvPicPr>
            <a:picLocks noChangeAspect="1" noChangeArrowheads="1"/>
          </p:cNvPicPr>
          <p:nvPr/>
        </p:nvPicPr>
        <p:blipFill>
          <a:blip r:embed="rId3"/>
          <a:srcRect l="3500" r="5352" b="7014"/>
          <a:stretch>
            <a:fillRect/>
          </a:stretch>
        </p:blipFill>
        <p:spPr bwMode="auto">
          <a:xfrm>
            <a:off x="6167755" y="1821815"/>
            <a:ext cx="2752725" cy="4050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"/>
          <p:cNvSpPr/>
          <p:nvPr/>
        </p:nvSpPr>
        <p:spPr>
          <a:xfrm>
            <a:off x="0" y="285728"/>
            <a:ext cx="2736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r>
              <a:rPr 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Cloth Shoes</a:t>
            </a:r>
            <a:r>
              <a:rPr lang="zh-CN" alt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0034" y="1857364"/>
            <a:ext cx="800105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    The history of cloth shoes: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>
              <a:lnSpc>
                <a:spcPct val="90000"/>
              </a:lnSpc>
            </a:pP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28662" y="2500306"/>
            <a:ext cx="642942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In the Sui and Tang Dynasties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/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(581—907 AD)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ctr"/>
            <a:endParaRPr lang="en-US" altLang="zh-CN" b="1" dirty="0" smtClean="0">
              <a:solidFill>
                <a:schemeClr val="tx2"/>
              </a:solidFill>
              <a:latin typeface="Times New Roman" panose="02020603050405020304" pitchFamily="2" charset="0"/>
              <a:ea typeface="隶书" panose="02010509060101010101" pitchFamily="49" charset="-122"/>
            </a:endParaRPr>
          </a:p>
          <a:p>
            <a:pPr algn="ctr"/>
            <a:endParaRPr lang="en-US" altLang="zh-CN" dirty="0">
              <a:solidFill>
                <a:schemeClr val="tx2"/>
              </a:solidFill>
              <a:latin typeface="Times New Roman" panose="02020603050405020304" pitchFamily="2" charset="0"/>
            </a:endParaRPr>
          </a:p>
        </p:txBody>
      </p:sp>
      <p:pic>
        <p:nvPicPr>
          <p:cNvPr id="8" name="Picture 12" descr="26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929190" y="3500438"/>
            <a:ext cx="327289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500438"/>
            <a:ext cx="318391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"/>
          <p:cNvSpPr/>
          <p:nvPr/>
        </p:nvSpPr>
        <p:spPr>
          <a:xfrm>
            <a:off x="0" y="285728"/>
            <a:ext cx="2736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r>
              <a:rPr 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Cloth Shoes</a:t>
            </a:r>
            <a:r>
              <a:rPr lang="zh-CN" alt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0034" y="1857364"/>
            <a:ext cx="800105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 history of cloth shoes: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>
              <a:lnSpc>
                <a:spcPct val="90000"/>
              </a:lnSpc>
            </a:pP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28676" name="Picture 4" descr="http://m2.quanjing.com/2m/chineseview025/316-401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71472" y="3786190"/>
            <a:ext cx="2857520" cy="2367977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785786" y="2571744"/>
            <a:ext cx="5957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In the Song Dynasties(960 --- 1120 AD)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9" name="Picture 11" descr="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3786190"/>
            <a:ext cx="256445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3786190"/>
            <a:ext cx="233997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"/>
          <p:cNvSpPr/>
          <p:nvPr/>
        </p:nvSpPr>
        <p:spPr>
          <a:xfrm>
            <a:off x="0" y="357166"/>
            <a:ext cx="2736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r>
              <a:rPr 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Cloth Shoes</a:t>
            </a:r>
            <a:r>
              <a:rPr lang="zh-CN" alt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5786" y="2428868"/>
            <a:ext cx="821537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In the Ming and Qing Dynasties (1368---1912AD)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13" name="Picture 6" descr="http://a3.att.hudong.com/83/88/01200000220250134439882923927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500694" y="3286124"/>
            <a:ext cx="3463661" cy="2928958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714348" y="1857364"/>
            <a:ext cx="800105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 history of cloth shoes: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>
              <a:lnSpc>
                <a:spcPct val="90000"/>
              </a:lnSpc>
            </a:pP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10" name="Picture 5" descr="未命名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286124"/>
            <a:ext cx="3214710" cy="2928958"/>
          </a:xfrm>
          <a:prstGeom prst="rect">
            <a:avLst/>
          </a:prstGeom>
          <a:noFill/>
        </p:spPr>
      </p:pic>
      <p:pic>
        <p:nvPicPr>
          <p:cNvPr id="11" name="Picture 5" descr="未命名"/>
          <p:cNvPicPr>
            <a:picLocks noChangeAspect="1" noChangeArrowheads="1"/>
          </p:cNvPicPr>
          <p:nvPr/>
        </p:nvPicPr>
        <p:blipFill>
          <a:blip r:embed="rId3"/>
          <a:srcRect t="3918"/>
          <a:stretch>
            <a:fillRect/>
          </a:stretch>
        </p:blipFill>
        <p:spPr bwMode="auto">
          <a:xfrm>
            <a:off x="3357554" y="3286124"/>
            <a:ext cx="2754329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"/>
          <p:cNvSpPr/>
          <p:nvPr/>
        </p:nvSpPr>
        <p:spPr>
          <a:xfrm>
            <a:off x="0" y="357166"/>
            <a:ext cx="2736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r>
              <a:rPr 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Cloth Shoes</a:t>
            </a:r>
            <a:r>
              <a:rPr lang="zh-CN" alt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5786" y="2428868"/>
            <a:ext cx="821537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In the Ming and Qing Dynasties (1368---1912AD)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4348" y="1857364"/>
            <a:ext cx="800105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 history of cloth shoes: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>
              <a:lnSpc>
                <a:spcPct val="90000"/>
              </a:lnSpc>
            </a:pP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8" name="Picture 5" descr="未命名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flipV="1">
            <a:off x="1214414" y="3214686"/>
            <a:ext cx="400052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194" name="AutoShape 2" descr="http://img2.imgtn.bdimg.com/it/u=240466186,16512136&amp;fm=15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96" name="AutoShape 4" descr="http://img2.imgtn.bdimg.com/it/u=240466186,16512136&amp;fm=15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98" name="AutoShape 6" descr="http://img2.imgtn.bdimg.com/it/u=240466186,16512136&amp;fm=15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200" name="AutoShape 8" descr="http://img2.imgtn.bdimg.com/it/u=240466186,16512136&amp;fm=15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"/>
          <p:cNvSpPr/>
          <p:nvPr/>
        </p:nvSpPr>
        <p:spPr>
          <a:xfrm>
            <a:off x="0" y="357166"/>
            <a:ext cx="2736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r>
              <a:rPr 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Cloth Shoes</a:t>
            </a:r>
            <a:r>
              <a:rPr lang="zh-CN" alt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5786" y="2428868"/>
            <a:ext cx="821537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 era of Republic of China  (1912——1949)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4348" y="1857364"/>
            <a:ext cx="800105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 history of cloth shoes:</a:t>
            </a: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just">
              <a:lnSpc>
                <a:spcPct val="90000"/>
              </a:lnSpc>
            </a:pPr>
            <a:endParaRPr lang="en-US" altLang="zh-CN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pic>
        <p:nvPicPr>
          <p:cNvPr id="10" name="Picture 5" descr="未命名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28728" y="3429000"/>
            <a:ext cx="2707815" cy="3085964"/>
          </a:xfrm>
          <a:prstGeom prst="rect">
            <a:avLst/>
          </a:prstGeom>
          <a:noFill/>
        </p:spPr>
      </p:pic>
      <p:pic>
        <p:nvPicPr>
          <p:cNvPr id="11" name="Picture 6" descr="未命名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429000"/>
            <a:ext cx="2811151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"/>
          <p:cNvSpPr/>
          <p:nvPr/>
        </p:nvSpPr>
        <p:spPr>
          <a:xfrm>
            <a:off x="0" y="285728"/>
            <a:ext cx="2736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r>
              <a:rPr 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Cloth Shoes</a:t>
            </a:r>
            <a:r>
              <a:rPr lang="zh-CN" alt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0034" y="1928802"/>
            <a:ext cx="814393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2" charset="0"/>
              </a:rPr>
              <a:t>Features of cloth shoes:</a:t>
            </a:r>
            <a:endParaRPr lang="en-US" sz="2400" dirty="0" smtClean="0">
              <a:latin typeface="Times New Roman" panose="02020603050405020304" pitchFamily="2" charset="0"/>
            </a:endParaRPr>
          </a:p>
          <a:p>
            <a:pPr algn="just">
              <a:lnSpc>
                <a:spcPct val="90000"/>
              </a:lnSpc>
            </a:pPr>
            <a:endParaRPr lang="en-US" altLang="zh-CN" sz="24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1472" y="242886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>
                <a:latin typeface="Times New Roman" panose="02020603050405020304" pitchFamily="2" charset="0"/>
              </a:rPr>
              <a:t>Comfortable</a:t>
            </a:r>
            <a:endParaRPr lang="en-US" sz="2400" dirty="0" smtClean="0">
              <a:latin typeface="Times New Roman" panose="02020603050405020304" pitchFamily="2" charset="0"/>
            </a:endParaRPr>
          </a:p>
          <a:p>
            <a:pPr marL="342900" indent="-342900">
              <a:buAutoNum type="arabicPeriod"/>
            </a:pPr>
            <a:endParaRPr lang="en-US" sz="2400" dirty="0" smtClean="0">
              <a:latin typeface="Times New Roman" panose="02020603050405020304" pitchFamily="2" charset="0"/>
            </a:endParaRPr>
          </a:p>
          <a:p>
            <a:pPr marL="342900" indent="-342900">
              <a:buAutoNum type="arabicPeriod"/>
            </a:pPr>
            <a:r>
              <a:rPr lang="en-US" sz="2400" dirty="0" smtClean="0">
                <a:latin typeface="Times New Roman" panose="02020603050405020304" pitchFamily="2" charset="0"/>
              </a:rPr>
              <a:t> Practical</a:t>
            </a:r>
            <a:endParaRPr lang="en-US" sz="2400" dirty="0" smtClean="0">
              <a:latin typeface="Times New Roman" panose="02020603050405020304" pitchFamily="2" charset="0"/>
            </a:endParaRPr>
          </a:p>
          <a:p>
            <a:pPr marL="342900" indent="-342900">
              <a:buAutoNum type="arabicPeriod"/>
            </a:pPr>
            <a:endParaRPr lang="en-US" sz="2400" dirty="0" smtClean="0">
              <a:latin typeface="Times New Roman" panose="02020603050405020304" pitchFamily="2" charset="0"/>
            </a:endParaRPr>
          </a:p>
          <a:p>
            <a:pPr marL="342900" indent="-342900">
              <a:buAutoNum type="arabicPeriod"/>
            </a:pPr>
            <a:r>
              <a:rPr lang="en-US" sz="2400" dirty="0" smtClean="0">
                <a:latin typeface="Times New Roman" panose="02020603050405020304" pitchFamily="2" charset="0"/>
              </a:rPr>
              <a:t>Beautiful</a:t>
            </a:r>
            <a:endParaRPr lang="en-US" sz="2400" dirty="0" smtClean="0">
              <a:latin typeface="Times New Roman" panose="02020603050405020304" pitchFamily="2" charset="0"/>
            </a:endParaRPr>
          </a:p>
          <a:p>
            <a:pPr marL="342900" indent="-342900">
              <a:buAutoNum type="arabicPeriod"/>
            </a:pPr>
            <a:endParaRPr lang="en-US" sz="2400" dirty="0" smtClean="0">
              <a:latin typeface="Times New Roman" panose="02020603050405020304" pitchFamily="2" charset="0"/>
            </a:endParaRPr>
          </a:p>
          <a:p>
            <a:pPr marL="342900" indent="-342900">
              <a:buAutoNum type="arabicPeriod"/>
            </a:pPr>
            <a:r>
              <a:rPr lang="en-US" sz="2400" dirty="0" smtClean="0">
                <a:latin typeface="Times New Roman" panose="02020603050405020304" pitchFamily="2" charset="0"/>
              </a:rPr>
              <a:t>Does not bear wet</a:t>
            </a:r>
            <a:endParaRPr lang="en-US" sz="2400" dirty="0" smtClean="0">
              <a:latin typeface="Times New Roman" panose="02020603050405020304" pitchFamily="2" charset="0"/>
            </a:endParaRPr>
          </a:p>
          <a:p>
            <a:pPr marL="342900" indent="-342900">
              <a:buAutoNum type="arabicPeriod"/>
            </a:pPr>
            <a:endParaRPr lang="en-US" sz="2400" dirty="0" smtClean="0">
              <a:latin typeface="Times New Roman" panose="02020603050405020304" pitchFamily="2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400" dirty="0" smtClean="0">
                <a:latin typeface="Times New Roman" panose="02020603050405020304" pitchFamily="2" charset="0"/>
              </a:rPr>
              <a:t>Cotton sole</a:t>
            </a:r>
            <a:endParaRPr lang="zh-CN" altLang="en-US" sz="2400" dirty="0" smtClean="0">
              <a:latin typeface="Times New Roman" panose="02020603050405020304" pitchFamily="2" charset="0"/>
            </a:endParaRPr>
          </a:p>
          <a:p>
            <a:pPr marL="342900" indent="-342900">
              <a:buAutoNum type="arabicPeriod"/>
            </a:pPr>
            <a:endParaRPr lang="en-US" dirty="0" smtClean="0">
              <a:latin typeface="Times New Roman" panose="02020603050405020304" pitchFamily="2" charset="0"/>
            </a:endParaRPr>
          </a:p>
          <a:p>
            <a:pPr marL="342900" indent="-342900">
              <a:buAutoNum type="arabicPeriod"/>
            </a:pPr>
            <a:endParaRPr lang="en-US" dirty="0" smtClean="0"/>
          </a:p>
        </p:txBody>
      </p:sp>
      <p:pic>
        <p:nvPicPr>
          <p:cNvPr id="5" name="Picture 2" descr="http://www.kenli.gov.cn/_mediafile/admin/2013/09/26/2tq9kxg2ki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357686" y="1857364"/>
            <a:ext cx="3929090" cy="2704935"/>
          </a:xfrm>
          <a:prstGeom prst="rect">
            <a:avLst/>
          </a:prstGeom>
          <a:noFill/>
        </p:spPr>
      </p:pic>
      <p:pic>
        <p:nvPicPr>
          <p:cNvPr id="7" name="Picture 2" descr="淘宝装修"/>
          <p:cNvPicPr>
            <a:picLocks noChangeAspect="1" noChangeArrowheads="1"/>
          </p:cNvPicPr>
          <p:nvPr/>
        </p:nvPicPr>
        <p:blipFill>
          <a:blip r:embed="rId2"/>
          <a:srcRect l="43952" t="24833" b="3898"/>
          <a:stretch>
            <a:fillRect/>
          </a:stretch>
        </p:blipFill>
        <p:spPr bwMode="auto">
          <a:xfrm>
            <a:off x="4357686" y="4286256"/>
            <a:ext cx="3929090" cy="25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文本框 8196"/>
          <p:cNvSpPr txBox="1"/>
          <p:nvPr/>
        </p:nvSpPr>
        <p:spPr>
          <a:xfrm>
            <a:off x="264795" y="1925320"/>
            <a:ext cx="7679055" cy="1138773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How can we distinguish the good from the bad</a:t>
            </a:r>
            <a:r>
              <a:rPr lang="zh-CN" alt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？</a:t>
            </a:r>
            <a:endParaRPr lang="zh-CN" altLang="en-US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342900" lvl="0" indent="-342900" algn="l" eaLnBrk="1" latinLnBrk="0" hangingPunct="1"/>
            <a:endParaRPr lang="en-US" altLang="zh-CN" sz="2000" dirty="0">
              <a:latin typeface="Times New Roman" panose="02020603050405020304" pitchFamily="2" charset="0"/>
              <a:ea typeface="黑体" panose="02010609060101010101" charset="-122"/>
            </a:endParaRPr>
          </a:p>
          <a:p>
            <a:pPr lvl="0" algn="l" eaLnBrk="1" latinLnBrk="0" hangingPunct="1"/>
            <a:endParaRPr lang="en-US" altLang="zh-CN" sz="2000" dirty="0"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0" y="928670"/>
            <a:ext cx="2736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r>
              <a:rPr 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Cloth Shoes</a:t>
            </a:r>
            <a:r>
              <a:rPr lang="zh-CN" alt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b="58264"/>
          <a:stretch>
            <a:fillRect/>
          </a:stretch>
        </p:blipFill>
        <p:spPr>
          <a:xfrm>
            <a:off x="357158" y="3429000"/>
            <a:ext cx="7016806" cy="271464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00034" y="2571744"/>
            <a:ext cx="4461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2" charset="0"/>
              </a:rPr>
              <a:t>1. Pay attention to the </a:t>
            </a:r>
            <a:r>
              <a:rPr lang="en-US" sz="2400" dirty="0" smtClean="0">
                <a:latin typeface="Times New Roman" panose="02020603050405020304" pitchFamily="2" charset="0"/>
                <a:sym typeface="+mn-ea"/>
              </a:rPr>
              <a:t>Cotton sole!</a:t>
            </a:r>
            <a:endParaRPr lang="en-US" altLang="en-US" sz="2400" dirty="0" smtClean="0">
              <a:latin typeface="Times New Roman" panose="02020603050405020304" pitchFamily="2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00034" y="1928802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How can we distinguish the good from the bad</a:t>
            </a:r>
            <a:r>
              <a:rPr lang="zh-CN" alt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？</a:t>
            </a:r>
            <a:endParaRPr lang="zh-CN" altLang="en-US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342900" lvl="0" indent="-342900"/>
            <a:endParaRPr lang="en-US" altLang="zh-CN" sz="2000" dirty="0"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0" y="928670"/>
            <a:ext cx="2736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r>
              <a:rPr 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Cloth Shoes</a:t>
            </a:r>
            <a:r>
              <a:rPr lang="zh-CN" alt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42910" y="2643182"/>
            <a:ext cx="38298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2" charset="0"/>
              </a:rPr>
              <a:t>2. Pay attention to  the upper!</a:t>
            </a:r>
            <a:endParaRPr lang="en-US" altLang="zh-CN" sz="2400" dirty="0" smtClean="0">
              <a:latin typeface="Times New Roman" panose="02020603050405020304" pitchFamily="2" charset="0"/>
            </a:endParaRPr>
          </a:p>
          <a:p>
            <a:endParaRPr lang="en-US" altLang="zh-CN" dirty="0">
              <a:latin typeface="Times New Roman" panose="02020603050405020304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14348" y="32861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altLang="zh-CN" sz="2400" dirty="0" smtClean="0">
                <a:latin typeface="Times New Roman" panose="02020603050405020304" pitchFamily="2" charset="0"/>
              </a:rPr>
              <a:t>No blemish</a:t>
            </a:r>
            <a:r>
              <a:rPr lang="zh-CN" altLang="en-US" sz="2400" dirty="0" smtClean="0">
                <a:latin typeface="Times New Roman" panose="02020603050405020304" pitchFamily="2" charset="0"/>
              </a:rPr>
              <a:t>！</a:t>
            </a:r>
            <a:endParaRPr lang="en-US" altLang="zh-CN" sz="2400" dirty="0" smtClean="0">
              <a:latin typeface="Times New Roman" panose="02020603050405020304" pitchFamily="2" charset="0"/>
            </a:endParaRPr>
          </a:p>
          <a:p>
            <a:pPr marL="514350" indent="-514350">
              <a:buFont typeface="+mj-ea"/>
              <a:buAutoNum type="circleNumDbPlain"/>
            </a:pPr>
            <a:endParaRPr lang="zh-CN" altLang="en-US" sz="2400" dirty="0" smtClean="0">
              <a:latin typeface="Times New Roman" panose="02020603050405020304" pitchFamily="2" charset="0"/>
            </a:endParaRPr>
          </a:p>
          <a:p>
            <a:pPr marL="457200" indent="-457200">
              <a:buFont typeface="+mj-ea"/>
              <a:buAutoNum type="circleNumDbPlain"/>
            </a:pPr>
            <a:r>
              <a:rPr lang="en-US" altLang="zh-CN" sz="2400" dirty="0" smtClean="0">
                <a:latin typeface="Times New Roman" panose="02020603050405020304" pitchFamily="2" charset="0"/>
              </a:rPr>
              <a:t>Velour of high quality</a:t>
            </a:r>
            <a:r>
              <a:rPr lang="zh-CN" altLang="en-US" sz="2400" dirty="0" smtClean="0">
                <a:latin typeface="Times New Roman" panose="02020603050405020304" pitchFamily="2" charset="0"/>
              </a:rPr>
              <a:t>！</a:t>
            </a:r>
            <a:endParaRPr lang="zh-CN" altLang="en-US" sz="2400" dirty="0">
              <a:latin typeface="Times New Roman" panose="02020603050405020304" pitchFamily="2" charset="0"/>
            </a:endParaRPr>
          </a:p>
        </p:txBody>
      </p:sp>
      <p:pic>
        <p:nvPicPr>
          <p:cNvPr id="10" name="Picture 18" descr="http://image.suning.cn/content/catentries/00000000012071/000000000120711295/fullimage/000000000120711295_1f.jpg"/>
          <p:cNvPicPr>
            <a:picLocks noChangeAspect="1" noChangeArrowheads="1"/>
          </p:cNvPicPr>
          <p:nvPr/>
        </p:nvPicPr>
        <p:blipFill>
          <a:blip r:embed="rId2"/>
          <a:srcRect t="10910" b="10741"/>
          <a:stretch>
            <a:fillRect/>
          </a:stretch>
        </p:blipFill>
        <p:spPr bwMode="auto">
          <a:xfrm>
            <a:off x="5214942" y="3286124"/>
            <a:ext cx="3705499" cy="2971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文本框 8196"/>
          <p:cNvSpPr txBox="1"/>
          <p:nvPr/>
        </p:nvSpPr>
        <p:spPr>
          <a:xfrm>
            <a:off x="264795" y="1925320"/>
            <a:ext cx="7679055" cy="150810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r>
              <a:rPr lang="en-US" altLang="zh-CN" sz="2000" dirty="0">
                <a:latin typeface="Times New Roman" panose="02020603050405020304" pitchFamily="2" charset="0"/>
                <a:ea typeface="黑体" panose="02010609060101010101" charset="-122"/>
              </a:rPr>
              <a:t> </a:t>
            </a:r>
            <a:r>
              <a:rPr 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Modern female Cloth Shoes: </a:t>
            </a:r>
            <a:endParaRPr lang="en-US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lvl="0" algn="l" eaLnBrk="1" latinLnBrk="0" hangingPunct="1"/>
            <a:endParaRPr lang="en-US" altLang="zh-CN" sz="2400" dirty="0">
              <a:latin typeface="Times New Roman" panose="02020603050405020304" pitchFamily="2" charset="0"/>
              <a:ea typeface="黑体" panose="02010609060101010101" charset="-122"/>
            </a:endParaRPr>
          </a:p>
          <a:p>
            <a:pPr lvl="0" algn="l" eaLnBrk="1" latinLnBrk="0" hangingPunct="1"/>
            <a:endParaRPr lang="en-US" altLang="zh-CN" sz="2400" dirty="0">
              <a:latin typeface="Times New Roman" panose="02020603050405020304" pitchFamily="2" charset="0"/>
              <a:ea typeface="黑体" panose="02010609060101010101" charset="-122"/>
            </a:endParaRPr>
          </a:p>
          <a:p>
            <a:pPr lvl="0" algn="l" eaLnBrk="1" latinLnBrk="0" hangingPunct="1"/>
            <a:endParaRPr lang="en-US" altLang="zh-CN" sz="2000" dirty="0"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  <p:pic>
        <p:nvPicPr>
          <p:cNvPr id="8" name="Picture 14" descr="http://d01.res.meilishuo.net/pic/_o/61/4a/0fbbe953f7b7b4781e32b3db76e7_800_800.c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7" y="2714620"/>
            <a:ext cx="3845077" cy="3845077"/>
          </a:xfrm>
          <a:prstGeom prst="rect">
            <a:avLst/>
          </a:prstGeom>
          <a:noFill/>
        </p:spPr>
      </p:pic>
      <p:pic>
        <p:nvPicPr>
          <p:cNvPr id="10" name="Picture 12" descr="http://pic.baike.soso.com/p/20140620/20140620134832-8982138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7178" y="2643182"/>
            <a:ext cx="4247896" cy="3852392"/>
          </a:xfrm>
          <a:prstGeom prst="rect">
            <a:avLst/>
          </a:prstGeom>
          <a:noFill/>
        </p:spPr>
      </p:pic>
      <p:pic>
        <p:nvPicPr>
          <p:cNvPr id="11" name="Picture 20" descr="http://img10.360buyimg.com/imgzone/g13/M01/07/1E/rBEhUlNV-akIAAAAAAHZ6YoJTxgAAMQ0gAk9FoAAdoB1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2643182"/>
            <a:ext cx="3858835" cy="3833426"/>
          </a:xfrm>
          <a:prstGeom prst="rect">
            <a:avLst/>
          </a:prstGeom>
          <a:noFill/>
        </p:spPr>
      </p:pic>
      <p:sp>
        <p:nvSpPr>
          <p:cNvPr id="13" name="圆角矩形标注 12"/>
          <p:cNvSpPr/>
          <p:nvPr/>
        </p:nvSpPr>
        <p:spPr>
          <a:xfrm>
            <a:off x="0" y="928670"/>
            <a:ext cx="2736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r>
              <a:rPr 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Cloth Shoes</a:t>
            </a:r>
            <a:r>
              <a:rPr lang="zh-CN" alt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12" name="Picture 2" descr="http://pic.baike.soso.com/p/20140505/20140505092819-1213175224.jpg"/>
          <p:cNvPicPr>
            <a:picLocks noChangeAspect="1" noChangeArrowheads="1"/>
          </p:cNvPicPr>
          <p:nvPr/>
        </p:nvPicPr>
        <p:blipFill>
          <a:blip r:embed="rId5"/>
          <a:srcRect l="19081" r="19376"/>
          <a:stretch>
            <a:fillRect/>
          </a:stretch>
        </p:blipFill>
        <p:spPr bwMode="auto">
          <a:xfrm>
            <a:off x="4643438" y="2571744"/>
            <a:ext cx="4261625" cy="3986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文本框 8196"/>
          <p:cNvSpPr txBox="1"/>
          <p:nvPr/>
        </p:nvSpPr>
        <p:spPr>
          <a:xfrm>
            <a:off x="264795" y="1925320"/>
            <a:ext cx="7679055" cy="1138773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r>
              <a:rPr lang="en-US" altLang="zh-CN" sz="2000" dirty="0">
                <a:latin typeface="Times New Roman" panose="02020603050405020304" pitchFamily="2" charset="0"/>
                <a:ea typeface="黑体" panose="02010609060101010101" charset="-122"/>
              </a:rPr>
              <a:t> </a:t>
            </a:r>
            <a:r>
              <a:rPr lang="en-US" sz="24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Modern male Cloth Shoes: </a:t>
            </a:r>
            <a:endParaRPr lang="en-US" sz="24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lvl="0" algn="l" eaLnBrk="1" latinLnBrk="0" hangingPunct="1"/>
            <a:endParaRPr lang="en-US" altLang="zh-CN" sz="2400" dirty="0">
              <a:latin typeface="Times New Roman" panose="02020603050405020304" pitchFamily="2" charset="0"/>
              <a:ea typeface="黑体" panose="02010609060101010101" charset="-122"/>
            </a:endParaRPr>
          </a:p>
          <a:p>
            <a:pPr lvl="0" algn="l" eaLnBrk="1" latinLnBrk="0" hangingPunct="1"/>
            <a:endParaRPr lang="en-US" altLang="zh-CN" sz="2000" dirty="0">
              <a:latin typeface="Times New Roman" panose="02020603050405020304" pitchFamily="2" charset="0"/>
              <a:ea typeface="黑体" panose="02010609060101010101" charset="-122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0" y="928670"/>
            <a:ext cx="2736850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r>
              <a:rPr 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Cloth Shoes</a:t>
            </a:r>
            <a:r>
              <a:rPr lang="zh-CN" altLang="en-US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 </a:t>
            </a:r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7" name="Picture 2" descr="http://img4.zgwgfw.com/i4/280026837/TB2mazbpFXXXXaSXXXXXXXXXXXX_!!280026837.jpg_310x310q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714620"/>
            <a:ext cx="4132506" cy="3278122"/>
          </a:xfrm>
          <a:prstGeom prst="rect">
            <a:avLst/>
          </a:prstGeom>
          <a:noFill/>
        </p:spPr>
      </p:pic>
      <p:pic>
        <p:nvPicPr>
          <p:cNvPr id="8" name="Picture 18" descr="http://image.suning.cn/content/catentries/00000000012071/000000000120711295/fullimage/000000000120711295_1f.jpg"/>
          <p:cNvPicPr>
            <a:picLocks noChangeAspect="1" noChangeArrowheads="1"/>
          </p:cNvPicPr>
          <p:nvPr/>
        </p:nvPicPr>
        <p:blipFill>
          <a:blip r:embed="rId3"/>
          <a:srcRect t="10910" b="10741"/>
          <a:stretch>
            <a:fillRect/>
          </a:stretch>
        </p:blipFill>
        <p:spPr bwMode="auto">
          <a:xfrm>
            <a:off x="2500298" y="2643182"/>
            <a:ext cx="4205565" cy="3372592"/>
          </a:xfrm>
          <a:prstGeom prst="rect">
            <a:avLst/>
          </a:prstGeom>
          <a:noFill/>
        </p:spPr>
      </p:pic>
      <p:pic>
        <p:nvPicPr>
          <p:cNvPr id="9" name="Picture 8" descr="http://www.babuniao.com/imageRepository/6233cd8e-a4b6-46e4-920e-1ac87350a95b.jpg"/>
          <p:cNvPicPr>
            <a:picLocks noChangeAspect="1" noChangeArrowheads="1"/>
          </p:cNvPicPr>
          <p:nvPr/>
        </p:nvPicPr>
        <p:blipFill>
          <a:blip r:embed="rId4"/>
          <a:srcRect b="7314"/>
          <a:stretch>
            <a:fillRect/>
          </a:stretch>
        </p:blipFill>
        <p:spPr bwMode="auto">
          <a:xfrm>
            <a:off x="4293221" y="2643182"/>
            <a:ext cx="4850779" cy="3363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标题 89089"/>
          <p:cNvSpPr>
            <a:spLocks noGrp="1" noRot="1"/>
          </p:cNvSpPr>
          <p:nvPr>
            <p:ph type="title"/>
          </p:nvPr>
        </p:nvSpPr>
        <p:spPr>
          <a:xfrm>
            <a:off x="104140" y="1602740"/>
            <a:ext cx="8229600" cy="1143000"/>
          </a:xfrm>
        </p:spPr>
        <p:txBody>
          <a:bodyPr anchor="ctr"/>
          <a:lstStyle/>
          <a:p>
            <a:pPr algn="l"/>
            <a:r>
              <a:rPr lang="en-US" altLang="zh-CN" sz="3200" dirty="0">
                <a:latin typeface="Times New Roman" panose="02020603050405020304" pitchFamily="2" charset="0"/>
              </a:rPr>
              <a:t>The development of Han Fu:</a:t>
            </a:r>
            <a:endParaRPr lang="en-US" altLang="zh-CN" sz="3200" dirty="0">
              <a:latin typeface="Times New Roman" panose="02020603050405020304" pitchFamily="2" charset="0"/>
            </a:endParaRPr>
          </a:p>
        </p:txBody>
      </p:sp>
      <p:sp>
        <p:nvSpPr>
          <p:cNvPr id="89091" name="文本占位符 89090"/>
          <p:cNvSpPr>
            <a:spLocks noGrp="1" noRot="1"/>
          </p:cNvSpPr>
          <p:nvPr>
            <p:ph type="body" idx="1"/>
          </p:nvPr>
        </p:nvSpPr>
        <p:spPr>
          <a:xfrm>
            <a:off x="152400" y="2842895"/>
            <a:ext cx="8839200" cy="4194175"/>
          </a:xfrm>
        </p:spPr>
        <p:txBody>
          <a:bodyPr/>
          <a:lstStyle/>
          <a:p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The origin</a:t>
            </a:r>
            <a:r>
              <a:rPr lang="zh-CN" alt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：</a:t>
            </a: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Yan Huang era </a:t>
            </a:r>
            <a:r>
              <a:rPr lang="zh-CN" alt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endParaRPr lang="zh-CN" altLang="en-US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Shape formed</a:t>
            </a:r>
            <a:r>
              <a:rPr lang="zh-CN" alt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：</a:t>
            </a:r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  <a:hlinkClick r:id="rId1" action="ppaction://hlinksldjump"/>
              </a:rPr>
              <a:t>Spring and Autumn Period </a:t>
            </a:r>
            <a:r>
              <a:rPr lang="zh-CN" alt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endParaRPr lang="zh-CN" altLang="en-US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r>
              <a:rPr lang="en-US" altLang="zh-CN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Completely </a:t>
            </a:r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and officially formed</a:t>
            </a:r>
            <a:r>
              <a:rPr lang="zh-CN" altLang="en-US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：</a:t>
            </a:r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  <a:hlinkClick r:id="rId2" action="ppaction://hlinksldjump"/>
              </a:rPr>
              <a:t>Han Dynasty </a:t>
            </a:r>
            <a:endParaRPr lang="en-US" altLang="zh-CN" sz="28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             then never changed its basic characteristics</a:t>
            </a:r>
            <a:r>
              <a:rPr lang="zh-CN" altLang="en-US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：</a:t>
            </a:r>
            <a:endParaRPr lang="zh-CN" altLang="en-US" sz="28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>
              <a:buNone/>
            </a:pPr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     </a:t>
            </a:r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  <a:hlinkClick r:id="" action="ppaction://noaction"/>
              </a:rPr>
              <a:t>Wei Jin Dynasty</a:t>
            </a:r>
            <a:r>
              <a:rPr lang="zh-CN" altLang="en-US" sz="2800" dirty="0">
                <a:latin typeface="Times New Roman" panose="02020603050405020304" pitchFamily="2" charset="0"/>
                <a:cs typeface="Times New Roman" panose="02020603050405020304" pitchFamily="2" charset="0"/>
                <a:hlinkClick r:id="" action="ppaction://noaction"/>
              </a:rPr>
              <a:t>；</a:t>
            </a:r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 </a:t>
            </a:r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  <a:hlinkClick r:id="" action="ppaction://noaction"/>
              </a:rPr>
              <a:t>Sui &amp;Tang dynasty</a:t>
            </a:r>
            <a:r>
              <a:rPr lang="zh-CN" altLang="en-US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；</a:t>
            </a:r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  <a:hlinkClick r:id="" action="ppaction://noaction"/>
              </a:rPr>
              <a:t>Song &amp; Ming Dynasty</a:t>
            </a:r>
            <a:endParaRPr lang="en-US" altLang="zh-CN" sz="28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Forbidden and disappear</a:t>
            </a:r>
            <a:r>
              <a:rPr lang="zh-CN" altLang="en-US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：</a:t>
            </a:r>
            <a:r>
              <a:rPr lang="en-US" altLang="zh-CN" sz="2800" dirty="0">
                <a:latin typeface="Times New Roman" panose="02020603050405020304" pitchFamily="2" charset="0"/>
                <a:cs typeface="Times New Roman" panose="02020603050405020304" pitchFamily="2" charset="0"/>
              </a:rPr>
              <a:t>Qing Dynasty</a:t>
            </a:r>
            <a:endParaRPr lang="en-US" altLang="zh-CN" sz="2800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endParaRPr lang="en-US" altLang="zh-CN" sz="2800" dirty="0"/>
          </a:p>
        </p:txBody>
      </p:sp>
      <p:sp>
        <p:nvSpPr>
          <p:cNvPr id="89092" name="右箭头 89091"/>
          <p:cNvSpPr/>
          <p:nvPr/>
        </p:nvSpPr>
        <p:spPr>
          <a:xfrm>
            <a:off x="669925" y="4423410"/>
            <a:ext cx="879475" cy="436880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0" name="圆角矩形标注 7169"/>
          <p:cNvSpPr/>
          <p:nvPr/>
        </p:nvSpPr>
        <p:spPr>
          <a:xfrm>
            <a:off x="-32" y="262890"/>
            <a:ext cx="3465187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Han Chinese Clothing</a:t>
            </a:r>
            <a:endParaRPr lang="zh-CN" altLang="en-US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9217"/>
          <p:cNvSpPr/>
          <p:nvPr/>
        </p:nvSpPr>
        <p:spPr>
          <a:xfrm>
            <a:off x="-317" y="4077335"/>
            <a:ext cx="9137650" cy="2781300"/>
          </a:xfrm>
          <a:prstGeom prst="rect">
            <a:avLst/>
          </a:prstGeom>
          <a:solidFill>
            <a:srgbClr val="333399">
              <a:alpha val="79999"/>
            </a:srgb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 eaLnBrk="1" latinLnBrk="0" hangingPunct="1"/>
            <a:endParaRPr>
              <a:solidFill>
                <a:schemeClr val="bg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19" name="文本框 9218"/>
          <p:cNvSpPr txBox="1"/>
          <p:nvPr/>
        </p:nvSpPr>
        <p:spPr>
          <a:xfrm>
            <a:off x="396875" y="1412875"/>
            <a:ext cx="5762625" cy="100584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l" eaLnBrk="1" latinLnBrk="0" hangingPunct="1"/>
            <a:r>
              <a:rPr lang="en-US" altLang="zh-CN" sz="6000" b="1" i="1" dirty="0" smtClean="0">
                <a:solidFill>
                  <a:srgbClr val="5F5F5F"/>
                </a:solidFill>
                <a:latin typeface="Arial" panose="020B0604020202020204" pitchFamily="34" charset="0"/>
                <a:ea typeface="微软雅黑" panose="020B0503020204020204" pitchFamily="2" charset="-122"/>
              </a:rPr>
              <a:t>Thank you</a:t>
            </a:r>
            <a:r>
              <a:rPr lang="zh-CN" altLang="en-US" sz="6000" b="1" i="1" dirty="0" smtClean="0">
                <a:solidFill>
                  <a:srgbClr val="5F5F5F"/>
                </a:solidFill>
                <a:latin typeface="Arial" panose="020B0604020202020204" pitchFamily="34" charset="0"/>
                <a:ea typeface="微软雅黑" panose="020B0503020204020204" pitchFamily="2" charset="-122"/>
              </a:rPr>
              <a:t>！</a:t>
            </a:r>
            <a:endParaRPr lang="zh-CN" altLang="en-US" sz="6000" b="1" i="1" dirty="0">
              <a:solidFill>
                <a:schemeClr val="folHlink"/>
              </a:solidFill>
              <a:latin typeface="Arial" panose="020B0604020202020204" pitchFamily="34" charset="0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9217"/>
          <p:cNvSpPr>
            <a:spLocks noGrp="1"/>
          </p:cNvSpPr>
          <p:nvPr>
            <p:ph type="title"/>
          </p:nvPr>
        </p:nvSpPr>
        <p:spPr>
          <a:xfrm>
            <a:off x="322898" y="1687513"/>
            <a:ext cx="8229600" cy="936625"/>
          </a:xfrm>
        </p:spPr>
        <p:txBody>
          <a:bodyPr anchor="ctr"/>
          <a:lstStyle/>
          <a:p>
            <a:pPr algn="l"/>
            <a:r>
              <a:rPr lang="en-US" altLang="zh-CN" sz="3200" b="1">
                <a:latin typeface="Times New Roman" panose="02020603050405020304" pitchFamily="2" charset="0"/>
              </a:rPr>
              <a:t>Origin of Hanfu</a:t>
            </a:r>
            <a:r>
              <a:rPr lang="zh-CN" altLang="en-US" sz="3200" b="1">
                <a:latin typeface="Times New Roman" panose="02020603050405020304" pitchFamily="2" charset="0"/>
              </a:rPr>
              <a:t>：</a:t>
            </a:r>
            <a:endParaRPr lang="zh-CN" altLang="en-US" sz="3200" b="1">
              <a:latin typeface="Times New Roman" panose="02020603050405020304" pitchFamily="2" charset="0"/>
            </a:endParaRPr>
          </a:p>
        </p:txBody>
      </p:sp>
      <p:sp>
        <p:nvSpPr>
          <p:cNvPr id="9219" name="文本占位符 9218"/>
          <p:cNvSpPr>
            <a:spLocks noGrp="1"/>
          </p:cNvSpPr>
          <p:nvPr>
            <p:ph type="body" sz="half" idx="1"/>
          </p:nvPr>
        </p:nvSpPr>
        <p:spPr>
          <a:xfrm>
            <a:off x="220663" y="2810510"/>
            <a:ext cx="4424362" cy="32400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2800" kern="1200" dirty="0">
                <a:latin typeface="Times New Roman" panose="02020603050405020304" pitchFamily="2" charset="0"/>
              </a:rPr>
              <a:t>More than three millennia</a:t>
            </a:r>
            <a:endParaRPr lang="zh-CN" altLang="en-US" sz="2800" kern="1200" dirty="0">
              <a:latin typeface="Times New Roman" panose="02020603050405020304" pitchFamily="2" charset="0"/>
            </a:endParaRPr>
          </a:p>
          <a:p>
            <a:pPr>
              <a:lnSpc>
                <a:spcPct val="80000"/>
              </a:lnSpc>
            </a:pPr>
            <a:endParaRPr lang="zh-CN" altLang="en-US" sz="2800" kern="1200" dirty="0">
              <a:latin typeface="Times New Roman" panose="02020603050405020304" pitchFamily="2" charset="0"/>
            </a:endParaRPr>
          </a:p>
          <a:p>
            <a:pPr>
              <a:lnSpc>
                <a:spcPct val="80000"/>
              </a:lnSpc>
            </a:pPr>
            <a:r>
              <a:rPr lang="zh-CN" altLang="en-US" sz="2800" kern="1200" dirty="0">
                <a:latin typeface="Times New Roman" panose="02020603050405020304" pitchFamily="2" charset="0"/>
              </a:rPr>
              <a:t>The Yellow Emperor   (</a:t>
            </a:r>
            <a:r>
              <a:rPr lang="zh-CN" altLang="en-US" sz="2800" kern="1200" dirty="0">
                <a:latin typeface="Times New Roman" panose="02020603050405020304" pitchFamily="2" charset="0"/>
                <a:ea typeface="楷体" panose="02010609060101010101" charset="-122"/>
              </a:rPr>
              <a:t>黄帝</a:t>
            </a:r>
            <a:r>
              <a:rPr lang="zh-CN" altLang="en-US" sz="2800" kern="1200" dirty="0">
                <a:latin typeface="Times New Roman" panose="02020603050405020304" pitchFamily="2" charset="0"/>
              </a:rPr>
              <a:t>)</a:t>
            </a:r>
            <a:endParaRPr lang="zh-CN" altLang="en-US" sz="2800" kern="1200" dirty="0">
              <a:latin typeface="Times New Roman" panose="02020603050405020304" pitchFamily="2" charset="0"/>
            </a:endParaRPr>
          </a:p>
          <a:p>
            <a:pPr>
              <a:lnSpc>
                <a:spcPct val="80000"/>
              </a:lnSpc>
            </a:pPr>
            <a:r>
              <a:rPr lang="zh-CN" altLang="en-US" sz="2800" kern="1200" dirty="0">
                <a:latin typeface="Times New Roman" panose="02020603050405020304" pitchFamily="2" charset="0"/>
              </a:rPr>
              <a:t>The Yellow Emperor’s consort, Leizu(</a:t>
            </a:r>
            <a:r>
              <a:rPr lang="zh-CN" altLang="en-US" sz="2800" kern="1200" dirty="0">
                <a:latin typeface="Times New Roman" panose="02020603050405020304" pitchFamily="2" charset="0"/>
                <a:ea typeface="楷体" panose="02010609060101010101" charset="-122"/>
              </a:rPr>
              <a:t>嫘祖</a:t>
            </a:r>
            <a:r>
              <a:rPr lang="zh-CN" altLang="en-US" sz="2800" kern="1200" dirty="0">
                <a:latin typeface="Times New Roman" panose="02020603050405020304" pitchFamily="2" charset="0"/>
              </a:rPr>
              <a:t>) </a:t>
            </a:r>
            <a:endParaRPr lang="zh-CN" altLang="en-US" sz="2800" kern="1200" dirty="0">
              <a:latin typeface="Times New Roman" panose="02020603050405020304" pitchFamily="2" charset="0"/>
            </a:endParaRPr>
          </a:p>
          <a:p>
            <a:pPr>
              <a:lnSpc>
                <a:spcPct val="80000"/>
              </a:lnSpc>
            </a:pPr>
            <a:endParaRPr lang="zh-CN" altLang="en-US" sz="2800" kern="1200" dirty="0">
              <a:latin typeface="Times New Roman" panose="02020603050405020304" pitchFamily="2" charset="0"/>
            </a:endParaRPr>
          </a:p>
          <a:p>
            <a:pPr>
              <a:lnSpc>
                <a:spcPct val="80000"/>
              </a:lnSpc>
            </a:pPr>
            <a:r>
              <a:rPr lang="zh-CN" altLang="en-US" sz="2800" kern="1200" dirty="0">
                <a:latin typeface="Times New Roman" panose="02020603050405020304" pitchFamily="2" charset="0"/>
              </a:rPr>
              <a:t>Shang Dynasty </a:t>
            </a:r>
            <a:endParaRPr lang="zh-CN" altLang="en-US" sz="2800" kern="1200" dirty="0">
              <a:latin typeface="Times New Roman" panose="02020603050405020304" pitchFamily="2" charset="0"/>
            </a:endParaRPr>
          </a:p>
          <a:p>
            <a:pPr>
              <a:lnSpc>
                <a:spcPct val="80000"/>
              </a:lnSpc>
              <a:buNone/>
            </a:pPr>
            <a:r>
              <a:rPr lang="zh-CN" altLang="en-US" sz="2800" kern="1200" dirty="0">
                <a:latin typeface="Times New Roman" panose="02020603050405020304" pitchFamily="2" charset="0"/>
              </a:rPr>
              <a:t>   (1600 BC-1000 BC)</a:t>
            </a:r>
            <a:endParaRPr lang="zh-CN" altLang="en-US" sz="2800" kern="1200" dirty="0">
              <a:latin typeface="Times New Roman" panose="02020603050405020304" pitchFamily="2" charset="0"/>
            </a:endParaRPr>
          </a:p>
          <a:p>
            <a:pPr>
              <a:lnSpc>
                <a:spcPct val="80000"/>
              </a:lnSpc>
              <a:buNone/>
            </a:pPr>
            <a:r>
              <a:rPr lang="zh-CN" altLang="en-US" sz="2800" kern="1200" dirty="0">
                <a:latin typeface="Times New Roman" panose="02020603050405020304" pitchFamily="2" charset="0"/>
              </a:rPr>
              <a:t>     </a:t>
            </a:r>
            <a:endParaRPr lang="zh-CN" altLang="en-US" sz="2800" kern="1200" dirty="0">
              <a:latin typeface="Times New Roman" panose="02020603050405020304" pitchFamily="2" charset="0"/>
            </a:endParaRPr>
          </a:p>
        </p:txBody>
      </p:sp>
      <p:pic>
        <p:nvPicPr>
          <p:cNvPr id="9220" name="内容占位符 9219" descr="b03533fa828ba61e993586484134970a314e251f94ca61c1"/>
          <p:cNvPicPr>
            <a:picLocks noGrp="1" noChangeAspect="1"/>
          </p:cNvPicPr>
          <p:nvPr>
            <p:ph sz="quarter" idx="2"/>
          </p:nvPr>
        </p:nvPicPr>
        <p:blipFill>
          <a:blip r:embed="rId1"/>
          <a:stretch>
            <a:fillRect/>
          </a:stretch>
        </p:blipFill>
        <p:spPr>
          <a:xfrm>
            <a:off x="4645025" y="4078288"/>
            <a:ext cx="3805238" cy="2519362"/>
          </a:xfrm>
        </p:spPr>
      </p:pic>
      <p:pic>
        <p:nvPicPr>
          <p:cNvPr id="9221" name="内容占位符 9220" descr="a8014c086e061d951d5606467bf40ad163d9f2d3572cd287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5776595" y="1437323"/>
            <a:ext cx="1990725" cy="2555875"/>
          </a:xfrm>
        </p:spPr>
      </p:pic>
      <p:sp>
        <p:nvSpPr>
          <p:cNvPr id="7170" name="圆角矩形标注 7169"/>
          <p:cNvSpPr/>
          <p:nvPr/>
        </p:nvSpPr>
        <p:spPr>
          <a:xfrm>
            <a:off x="-32" y="262890"/>
            <a:ext cx="3465187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Han Chinese Clothing</a:t>
            </a:r>
            <a:endParaRPr lang="zh-CN" altLang="en-US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12" name="图片 11" descr="a8014c086e061d951d5606467bf40ad163d9f2d3572cd28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571612"/>
            <a:ext cx="214314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图片 12" descr="b03533fa828ba61e993586484134970a314e251f94ca61c1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857752" y="4214818"/>
            <a:ext cx="380523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0241"/>
          <p:cNvSpPr>
            <a:spLocks noGrp="1"/>
          </p:cNvSpPr>
          <p:nvPr>
            <p:ph type="title"/>
          </p:nvPr>
        </p:nvSpPr>
        <p:spPr>
          <a:xfrm>
            <a:off x="457200" y="1578293"/>
            <a:ext cx="8229600" cy="1143000"/>
          </a:xfrm>
        </p:spPr>
        <p:txBody>
          <a:bodyPr anchor="ctr"/>
          <a:lstStyle/>
          <a:p>
            <a:pPr algn="l"/>
            <a:r>
              <a:rPr lang="zh-CN" altLang="en-US" sz="3200" b="1" dirty="0">
                <a:latin typeface="Times New Roman" panose="02020603050405020304" pitchFamily="2" charset="0"/>
              </a:rPr>
              <a:t>Evolution of Hanfu：</a:t>
            </a:r>
            <a:endParaRPr lang="zh-CN" altLang="en-US" sz="3200" b="1" dirty="0">
              <a:latin typeface="Times New Roman" panose="02020603050405020304" pitchFamily="2" charset="0"/>
            </a:endParaRPr>
          </a:p>
        </p:txBody>
      </p:sp>
      <p:pic>
        <p:nvPicPr>
          <p:cNvPr id="10243" name="内容占位符 10242" descr="C:\Users\k\Desktop\hejiaying_siji02.jpghejiaying_siji02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687060" y="1875790"/>
            <a:ext cx="2743835" cy="4467225"/>
          </a:xfrm>
        </p:spPr>
      </p:pic>
      <p:sp>
        <p:nvSpPr>
          <p:cNvPr id="10244" name="文本占位符 10243"/>
          <p:cNvSpPr>
            <a:spLocks noGrp="1"/>
          </p:cNvSpPr>
          <p:nvPr>
            <p:ph type="body" sz="half" idx="2"/>
          </p:nvPr>
        </p:nvSpPr>
        <p:spPr>
          <a:xfrm>
            <a:off x="456883" y="2990215"/>
            <a:ext cx="4176712" cy="4524375"/>
          </a:xfrm>
        </p:spPr>
        <p:txBody>
          <a:bodyPr/>
          <a:lstStyle/>
          <a:p>
            <a:r>
              <a:rPr lang="zh-CN" altLang="en-US" sz="2800" kern="1200" dirty="0">
                <a:latin typeface="Times New Roman" panose="02020603050405020304" pitchFamily="2" charset="0"/>
              </a:rPr>
              <a:t>Earlier designs were more gender-neutral and simple in cuttings</a:t>
            </a:r>
            <a:endParaRPr lang="zh-CN" altLang="en-US" sz="2800" kern="1200" dirty="0">
              <a:latin typeface="Times New Roman" panose="02020603050405020304" pitchFamily="2" charset="0"/>
            </a:endParaRPr>
          </a:p>
          <a:p>
            <a:endParaRPr lang="zh-CN" altLang="en-US" sz="2400" kern="1200" dirty="0">
              <a:latin typeface="Times New Roman" panose="02020603050405020304" pitchFamily="2" charset="0"/>
            </a:endParaRPr>
          </a:p>
          <a:p>
            <a:r>
              <a:rPr lang="zh-CN" altLang="en-US" sz="2800" kern="1200" dirty="0">
                <a:latin typeface="Times New Roman" panose="02020603050405020304" pitchFamily="2" charset="0"/>
              </a:rPr>
              <a:t>Later garments included multiple pieces</a:t>
            </a:r>
            <a:endParaRPr lang="zh-CN" altLang="en-US" sz="2800" kern="1200" dirty="0">
              <a:latin typeface="Times New Roman" panose="02020603050405020304" pitchFamily="2" charset="0"/>
            </a:endParaRPr>
          </a:p>
        </p:txBody>
      </p:sp>
      <p:sp>
        <p:nvSpPr>
          <p:cNvPr id="7170" name="圆角矩形标注 7169"/>
          <p:cNvSpPr/>
          <p:nvPr/>
        </p:nvSpPr>
        <p:spPr>
          <a:xfrm>
            <a:off x="-32" y="262890"/>
            <a:ext cx="3465187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Han Chinese Clothing</a:t>
            </a:r>
            <a:endParaRPr lang="zh-CN" altLang="en-US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  <p:pic>
        <p:nvPicPr>
          <p:cNvPr id="6" name="图片 5" descr="C:\Users\k\Desktop\hejiaying_siji02.jpghejiaying_siji02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57818" y="1643050"/>
            <a:ext cx="30480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占位符 11265"/>
          <p:cNvSpPr>
            <a:spLocks noGrp="1"/>
          </p:cNvSpPr>
          <p:nvPr>
            <p:ph type="body" sz="half" idx="1"/>
          </p:nvPr>
        </p:nvSpPr>
        <p:spPr>
          <a:xfrm>
            <a:off x="28575" y="1483995"/>
            <a:ext cx="9349105" cy="1928495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zh-CN" altLang="en-US" sz="3600" b="1" kern="1200" dirty="0">
                <a:latin typeface="Tahoma" panose="020B0604030504040204" charset="0"/>
              </a:rPr>
              <a:t> </a:t>
            </a:r>
            <a:r>
              <a:rPr lang="zh-CN" altLang="en-US" b="1" kern="1200" dirty="0"/>
              <a:t> </a:t>
            </a:r>
            <a:r>
              <a:rPr lang="zh-CN" altLang="en-US" b="1" kern="1200" dirty="0">
                <a:latin typeface="Times New Roman" panose="02020603050405020304" pitchFamily="2" charset="0"/>
              </a:rPr>
              <a:t>Tang Dynasty(618—907)</a:t>
            </a:r>
            <a:endParaRPr lang="zh-CN" altLang="en-US" b="1" kern="1200" dirty="0">
              <a:latin typeface="Times New Roman" panose="02020603050405020304" pitchFamily="2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800" kern="1200" dirty="0">
                <a:latin typeface="Times New Roman" panose="02020603050405020304" pitchFamily="2" charset="0"/>
              </a:rPr>
              <a:t>Female dress became more relaxed and less constricting</a:t>
            </a:r>
            <a:endParaRPr lang="zh-CN" altLang="en-US" sz="2800" kern="1200" dirty="0">
              <a:latin typeface="Times New Roman" panose="02020603050405020304" pitchFamily="2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800" kern="1200" dirty="0">
                <a:latin typeface="Times New Roman" panose="02020603050405020304" pitchFamily="2" charset="0"/>
              </a:rPr>
              <a:t>Acceptance of foreign culture </a:t>
            </a:r>
            <a:endParaRPr lang="zh-CN" altLang="en-US" sz="2800" kern="1200" dirty="0">
              <a:latin typeface="Times New Roman" panose="02020603050405020304" pitchFamily="2" charset="0"/>
            </a:endParaRPr>
          </a:p>
        </p:txBody>
      </p:sp>
      <p:pic>
        <p:nvPicPr>
          <p:cNvPr id="11267" name="内容占位符 11266" descr="C:\Users\k\Pictures\新建文件夹\200943020573568554.jpg200943020573568554"/>
          <p:cNvPicPr>
            <a:picLocks noGrp="1" noChangeAspect="1"/>
          </p:cNvPicPr>
          <p:nvPr>
            <p:ph sz="quarter" idx="2"/>
          </p:nvPr>
        </p:nvPicPr>
        <p:blipFill>
          <a:blip r:embed="rId1"/>
          <a:stretch>
            <a:fillRect/>
          </a:stretch>
        </p:blipFill>
        <p:spPr>
          <a:xfrm>
            <a:off x="5042535" y="3041015"/>
            <a:ext cx="2886710" cy="3613150"/>
          </a:xfrm>
        </p:spPr>
      </p:pic>
      <p:pic>
        <p:nvPicPr>
          <p:cNvPr id="11269" name="内容占位符 11268" descr="tang nv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1029335" y="3041015"/>
            <a:ext cx="3063240" cy="3613150"/>
          </a:xfrm>
        </p:spPr>
      </p:pic>
      <p:sp>
        <p:nvSpPr>
          <p:cNvPr id="7170" name="圆角矩形标注 7169"/>
          <p:cNvSpPr/>
          <p:nvPr/>
        </p:nvSpPr>
        <p:spPr>
          <a:xfrm>
            <a:off x="-32" y="262890"/>
            <a:ext cx="3465187" cy="647700"/>
          </a:xfrm>
          <a:prstGeom prst="wedgeRoundRectCallout">
            <a:avLst>
              <a:gd name="adj1" fmla="val -20398"/>
              <a:gd name="adj2" fmla="val -92324"/>
              <a:gd name="adj3" fmla="val 16667"/>
            </a:avLst>
          </a:prstGeom>
          <a:solidFill>
            <a:schemeClr val="accent2">
              <a:alpha val="20000"/>
            </a:schemeClr>
          </a:solidFill>
          <a:ln w="9525">
            <a:noFill/>
            <a:miter/>
          </a:ln>
        </p:spPr>
        <p:txBody>
          <a:bodyPr wrap="none" anchor="ctr"/>
          <a:lstStyle/>
          <a:p>
            <a:pPr lvl="0" algn="ctr"/>
            <a:r>
              <a:rPr lang="en-US" altLang="zh-CN" sz="2800" b="1" dirty="0" smtClean="0">
                <a:latin typeface="Times New Roman" panose="02020603050405020304" pitchFamily="2" charset="0"/>
                <a:ea typeface="黑体" panose="02010609060101010101" charset="-122"/>
                <a:sym typeface="+mn-ea"/>
              </a:rPr>
              <a:t>Han Chinese Clothing</a:t>
            </a:r>
            <a:endParaRPr lang="zh-CN" altLang="en-US" sz="2800" b="1" dirty="0">
              <a:latin typeface="Times New Roman" panose="02020603050405020304" pitchFamily="2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_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号主题">
  <a:themeElements>
    <a:clrScheme name="自定义 131">
      <a:dk1>
        <a:srgbClr val="30393B"/>
      </a:dk1>
      <a:lt1>
        <a:srgbClr val="FFFFFF"/>
      </a:lt1>
      <a:dk2>
        <a:srgbClr val="211558"/>
      </a:dk2>
      <a:lt2>
        <a:srgbClr val="D3DADB"/>
      </a:lt2>
      <a:accent1>
        <a:srgbClr val="5C9EBB"/>
      </a:accent1>
      <a:accent2>
        <a:srgbClr val="2138F0"/>
      </a:accent2>
      <a:accent3>
        <a:srgbClr val="5C9EBB"/>
      </a:accent3>
      <a:accent4>
        <a:srgbClr val="2138F0"/>
      </a:accent4>
      <a:accent5>
        <a:srgbClr val="2FCBF1"/>
      </a:accent5>
      <a:accent6>
        <a:srgbClr val="ED7D31"/>
      </a:accent6>
      <a:hlink>
        <a:srgbClr val="2FCBF1"/>
      </a:hlink>
      <a:folHlink>
        <a:srgbClr val="ED7D31"/>
      </a:folHlink>
    </a:clrScheme>
    <a:fontScheme name="标准（微软雅黑与CG）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7385</Words>
  <Application>WPS 演示</Application>
  <PresentationFormat>全屏显示(4:3)</PresentationFormat>
  <Paragraphs>483</Paragraphs>
  <Slides>60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60</vt:i4>
      </vt:variant>
    </vt:vector>
  </HeadingPairs>
  <TitlesOfParts>
    <vt:vector size="81" baseType="lpstr">
      <vt:lpstr>Arial</vt:lpstr>
      <vt:lpstr>宋体</vt:lpstr>
      <vt:lpstr>Wingdings</vt:lpstr>
      <vt:lpstr>黑体</vt:lpstr>
      <vt:lpstr>华文楷体</vt:lpstr>
      <vt:lpstr>Times New Roman</vt:lpstr>
      <vt:lpstr>微软雅黑</vt:lpstr>
      <vt:lpstr>Wingdings</vt:lpstr>
      <vt:lpstr>楷体</vt:lpstr>
      <vt:lpstr>Tahoma</vt:lpstr>
      <vt:lpstr>Calibri</vt:lpstr>
      <vt:lpstr>Narkisim</vt:lpstr>
      <vt:lpstr>Arial Unicode MS</vt:lpstr>
      <vt:lpstr>Bradley Hand ITC</vt:lpstr>
      <vt:lpstr>楷体_GB2312</vt:lpstr>
      <vt:lpstr>隶书</vt:lpstr>
      <vt:lpstr>新宋体</vt:lpstr>
      <vt:lpstr>Century Gothic</vt:lpstr>
      <vt:lpstr>默认设计模板</vt:lpstr>
      <vt:lpstr>默认设计模板_2</vt:lpstr>
      <vt:lpstr>0号主题</vt:lpstr>
      <vt:lpstr>中国服饰</vt:lpstr>
      <vt:lpstr>PowerPoint 演示文稿</vt:lpstr>
      <vt:lpstr>PowerPoint 演示文稿</vt:lpstr>
      <vt:lpstr>PowerPoint 演示文稿</vt:lpstr>
      <vt:lpstr>PowerPoint 演示文稿</vt:lpstr>
      <vt:lpstr>The development of Han Fu:</vt:lpstr>
      <vt:lpstr>Origin of Hanfu：</vt:lpstr>
      <vt:lpstr>Evolution of Hanfu：</vt:lpstr>
      <vt:lpstr>PowerPoint 演示文稿</vt:lpstr>
      <vt:lpstr>PowerPoint 演示文稿</vt:lpstr>
      <vt:lpstr>PowerPoint 演示文稿</vt:lpstr>
      <vt:lpstr>The main features of Han Fu：</vt:lpstr>
      <vt:lpstr>Garment  Components</vt:lpstr>
      <vt:lpstr>PowerPoint 演示文稿</vt:lpstr>
      <vt:lpstr>PowerPoint 演示文稿</vt:lpstr>
      <vt:lpstr>Han Fu campaign：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Tourists in Hangzhou and some other countries</vt:lpstr>
      <vt:lpstr>The definition</vt:lpstr>
      <vt:lpstr>Why call Qipao Chinese dress</vt:lpstr>
      <vt:lpstr>PowerPoint 演示文稿</vt:lpstr>
      <vt:lpstr>PowerPoint 演示文稿</vt:lpstr>
      <vt:lpstr>PowerPoint 演示文稿</vt:lpstr>
      <vt:lpstr>The structure</vt:lpstr>
      <vt:lpstr>The style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Characters of tang zhuang:</vt:lpstr>
      <vt:lpstr>  Characters of tang zhuang:</vt:lpstr>
      <vt:lpstr> Characters of tang zhuang: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民间工艺</dc:title>
  <dc:creator>Rachel</dc:creator>
  <cp:lastModifiedBy>lenovo</cp:lastModifiedBy>
  <cp:revision>188</cp:revision>
  <dcterms:created xsi:type="dcterms:W3CDTF">2012-04-17T03:55:00Z</dcterms:created>
  <dcterms:modified xsi:type="dcterms:W3CDTF">2016-12-29T02:11:47Z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2052-10.1.0.6135</vt:lpwstr>
  </property>
</Properties>
</file>