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1" r:id="rId3"/>
    <p:sldId id="333" r:id="rId4"/>
    <p:sldId id="410" r:id="rId5"/>
    <p:sldId id="411" r:id="rId6"/>
    <p:sldId id="412" r:id="rId7"/>
    <p:sldId id="443" r:id="rId8"/>
    <p:sldId id="558" r:id="rId9"/>
    <p:sldId id="559" r:id="rId10"/>
    <p:sldId id="526" r:id="rId11"/>
    <p:sldId id="442" r:id="rId12"/>
    <p:sldId id="450" r:id="rId13"/>
    <p:sldId id="444" r:id="rId14"/>
    <p:sldId id="560" r:id="rId15"/>
    <p:sldId id="451" r:id="rId16"/>
    <p:sldId id="503" r:id="rId17"/>
    <p:sldId id="445" r:id="rId18"/>
    <p:sldId id="452" r:id="rId19"/>
    <p:sldId id="493" r:id="rId20"/>
    <p:sldId id="494" r:id="rId21"/>
    <p:sldId id="495" r:id="rId22"/>
    <p:sldId id="496" r:id="rId23"/>
    <p:sldId id="504" r:id="rId24"/>
    <p:sldId id="505" r:id="rId25"/>
    <p:sldId id="543" r:id="rId26"/>
    <p:sldId id="548" r:id="rId27"/>
    <p:sldId id="561" r:id="rId28"/>
    <p:sldId id="544" r:id="rId29"/>
    <p:sldId id="549" r:id="rId30"/>
    <p:sldId id="546" r:id="rId31"/>
    <p:sldId id="550" r:id="rId32"/>
    <p:sldId id="545" r:id="rId33"/>
    <p:sldId id="551" r:id="rId34"/>
    <p:sldId id="563" r:id="rId35"/>
    <p:sldId id="564" r:id="rId36"/>
    <p:sldId id="267" r:id="rId37"/>
    <p:sldId id="283" r:id="rId38"/>
    <p:sldId id="387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b058059-d96d-4036-b119-76be16df72dc}">
          <p14:sldIdLst>
            <p14:sldId id="261"/>
            <p14:sldId id="333"/>
            <p14:sldId id="410"/>
            <p14:sldId id="411"/>
            <p14:sldId id="412"/>
            <p14:sldId id="443"/>
            <p14:sldId id="558"/>
            <p14:sldId id="559"/>
            <p14:sldId id="526"/>
            <p14:sldId id="442"/>
            <p14:sldId id="450"/>
            <p14:sldId id="444"/>
            <p14:sldId id="560"/>
            <p14:sldId id="451"/>
            <p14:sldId id="503"/>
            <p14:sldId id="445"/>
            <p14:sldId id="452"/>
            <p14:sldId id="493"/>
            <p14:sldId id="494"/>
            <p14:sldId id="495"/>
            <p14:sldId id="496"/>
            <p14:sldId id="504"/>
            <p14:sldId id="505"/>
            <p14:sldId id="543"/>
            <p14:sldId id="548"/>
            <p14:sldId id="561"/>
            <p14:sldId id="544"/>
            <p14:sldId id="549"/>
            <p14:sldId id="546"/>
            <p14:sldId id="550"/>
            <p14:sldId id="545"/>
            <p14:sldId id="551"/>
            <p14:sldId id="563"/>
            <p14:sldId id="564"/>
            <p14:sldId id="267"/>
            <p14:sldId id="283"/>
            <p14:sldId id="387"/>
          </p14:sldIdLst>
        </p14:section>
      </p14:sectionLst>
    </p:ext>
  </p:extLst>
  <p:modifyVerifier cryptProviderType="rsaFull" cryptAlgorithmClass="hash" cryptAlgorithmType="typeAny" cryptAlgorithmSid="4" spinCount="100000" saltData="aoGDqrDvEPRyVJbY6Y82pA==" hashData="MU2mvLHtistBG0SYZCPJ1A22gF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GIF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" y="0"/>
            <a:ext cx="1216533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213360"/>
            <a:ext cx="833120" cy="81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2050" y="302260"/>
            <a:ext cx="45923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College of International Education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    Jinzhou Medical University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70440" y="6015355"/>
            <a:ext cx="207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  </a:t>
            </a:r>
            <a:r>
              <a:rPr lang="en-US" altLang="zh-CN" b="1"/>
              <a:t>Annie</a:t>
            </a:r>
            <a:endParaRPr lang="en-US" altLang="zh-CN" b="1"/>
          </a:p>
        </p:txBody>
      </p:sp>
      <p:sp>
        <p:nvSpPr>
          <p:cNvPr id="14" name="矩形 13"/>
          <p:cNvSpPr/>
          <p:nvPr/>
        </p:nvSpPr>
        <p:spPr>
          <a:xfrm>
            <a:off x="4226560" y="2493010"/>
            <a:ext cx="5643880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汉  字  书  写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6243" y="2493010"/>
            <a:ext cx="6388735" cy="132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汉  字  书  写 </a:t>
            </a:r>
            <a:r>
              <a:rPr lang="en-US" altLang="zh-CN" sz="80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8000" b="1">
              <a:ln w="25400">
                <a:gradFill>
                  <a:gsLst>
                    <a:gs pos="31000">
                      <a:srgbClr val="6D6E85"/>
                    </a:gs>
                    <a:gs pos="66000">
                      <a:srgbClr val="A2C6FF"/>
                    </a:gs>
                    <a:gs pos="45000">
                      <a:srgbClr val="97B8F2"/>
                    </a:gs>
                    <a:gs pos="11000">
                      <a:srgbClr val="ED7D31">
                        <a:lumMod val="20000"/>
                        <a:lumOff val="80000"/>
                      </a:srgbClr>
                    </a:gs>
                    <a:gs pos="100000">
                      <a:srgbClr val="7E6760"/>
                    </a:gs>
                    <a:gs pos="91000">
                      <a:schemeClr val="bg1">
                        <a:lumMod val="50000"/>
                      </a:schemeClr>
                    </a:gs>
                    <a:gs pos="56000">
                      <a:srgbClr val="455C85"/>
                    </a:gs>
                    <a:gs pos="81000">
                      <a:srgbClr val="F8D8CF"/>
                    </a:gs>
                  </a:gsLst>
                </a:gradFill>
              </a:ln>
              <a:blipFill>
                <a:blip r:embed="rId3"/>
                <a:tile sx="100000" sy="100000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46367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hook is written from top to bottom with a left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60" y="3843020"/>
            <a:ext cx="2480310" cy="240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26425" y="308038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哥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9650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g</a:t>
            </a:r>
            <a:r>
              <a:rPr lang="zh-CN" altLang="en-US" sz="4400">
                <a:latin typeface="Times New Roman" panose="02020603050405020304" pitchFamily="18" charset="0"/>
              </a:rPr>
              <a:t>ē   </a:t>
            </a:r>
            <a:r>
              <a:rPr lang="en-US" altLang="zh-CN" sz="4400">
                <a:latin typeface="Times New Roman" panose="02020603050405020304" pitchFamily="18" charset="0"/>
              </a:rPr>
              <a:t>elder brother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85" y="467360"/>
            <a:ext cx="4536440" cy="558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弯钩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Curved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373360" cy="113919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10590" y="1475740"/>
            <a:ext cx="1044321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curved hook can be formed by a curve and a vertical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3630295"/>
            <a:ext cx="2208530" cy="220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720" y="281114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5004435" y="299529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了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0175" y="114236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le</a:t>
            </a:r>
            <a:r>
              <a:rPr lang="zh-CN" altLang="en-US" sz="4400">
                <a:latin typeface="Times New Roman" panose="02020603050405020304" pitchFamily="18" charset="0"/>
              </a:rPr>
              <a:t>  </a:t>
            </a:r>
            <a:r>
              <a:rPr lang="en-US" altLang="zh-CN" sz="4400">
                <a:latin typeface="Times New Roman" panose="02020603050405020304" pitchFamily="18" charset="0"/>
              </a:rPr>
              <a:t>a modal particle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308038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83245" y="129857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z</a:t>
            </a:r>
            <a:r>
              <a:rPr lang="zh-CN" altLang="en-US" sz="4400">
                <a:latin typeface="Times New Roman" panose="02020603050405020304" pitchFamily="18" charset="0"/>
              </a:rPr>
              <a:t>ǐ  </a:t>
            </a:r>
            <a:r>
              <a:rPr lang="en-US" altLang="zh-CN" sz="4400">
                <a:latin typeface="Times New Roman" panose="02020603050405020304" pitchFamily="18" charset="0"/>
              </a:rPr>
              <a:t>son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519430"/>
            <a:ext cx="5495290" cy="581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28962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2940" y="308038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好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7795" y="129857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h</a:t>
            </a:r>
            <a:r>
              <a:rPr lang="zh-CN" altLang="en-US" sz="4400">
                <a:latin typeface="Times New Roman" panose="02020603050405020304" pitchFamily="18" charset="0"/>
              </a:rPr>
              <a:t>ǎ</a:t>
            </a:r>
            <a:r>
              <a:rPr lang="en-US" sz="4400">
                <a:latin typeface="Times New Roman" panose="02020603050405020304" pitchFamily="18" charset="0"/>
              </a:rPr>
              <a:t>o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good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30" y="880745"/>
            <a:ext cx="5390515" cy="535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斜钩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xi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Slant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46367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slant hook can be formed by an arch written from the top left to the lower right and a small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35" y="4094480"/>
            <a:ext cx="2254885" cy="221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510" y="264096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204710" y="2825115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我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05015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w</a:t>
            </a:r>
            <a:r>
              <a:rPr lang="zh-CN" altLang="en-US" sz="4400">
                <a:latin typeface="Times New Roman" panose="02020603050405020304" pitchFamily="18" charset="0"/>
              </a:rPr>
              <a:t>ǒ   </a:t>
            </a:r>
            <a:r>
              <a:rPr lang="en-US" altLang="zh-CN" sz="4400">
                <a:latin typeface="Times New Roman" panose="02020603050405020304" pitchFamily="18" charset="0"/>
              </a:rPr>
              <a:t>I,me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635" y="1734820"/>
            <a:ext cx="44481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卧钩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ò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Lying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4315" y="1520190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lying hook is shaped like a upturned arch with an upward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4055745"/>
            <a:ext cx="2207260" cy="220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510" y="264096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190105" y="273304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心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05015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x</a:t>
            </a:r>
            <a:r>
              <a:rPr lang="zh-CN" altLang="en-US" sz="4400">
                <a:latin typeface="Times New Roman" panose="02020603050405020304" pitchFamily="18" charset="0"/>
              </a:rPr>
              <a:t>ī</a:t>
            </a:r>
            <a:r>
              <a:rPr lang="en-US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heart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5990"/>
            <a:ext cx="5608955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8890"/>
            <a:ext cx="12148185" cy="6877685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3832225" y="1582420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3832225" y="2932430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832225" y="4391025"/>
            <a:ext cx="4726305" cy="993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5420" y="175641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复习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4009390" y="3108325"/>
            <a:ext cx="4171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汉字的派生笔画</a:t>
            </a:r>
            <a:endParaRPr lang="zh-CN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5052060" y="4567555"/>
            <a:ext cx="3293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/>
              <a:t>汉字的书写</a:t>
            </a:r>
            <a:endParaRPr lang="zh-CN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4109720" y="3109595"/>
            <a:ext cx="4171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The derived Strokes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32225" y="4567555"/>
            <a:ext cx="56769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The writing of new characters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2060" y="1761490"/>
            <a:ext cx="4272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Review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0330" y="608330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横钩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ng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Horizontal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4315" y="1520190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hook begins with a level stroke which bends at its right end in the form of a small hook.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3805" y="394716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7821295" y="4131310"/>
            <a:ext cx="2540000" cy="2194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乛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264096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588250" y="273304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买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05015" y="124206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m</a:t>
            </a:r>
            <a:r>
              <a:rPr lang="zh-CN" altLang="en-US" sz="4400">
                <a:latin typeface="Times New Roman" panose="02020603050405020304" pitchFamily="18" charset="0"/>
              </a:rPr>
              <a:t>ǎ</a:t>
            </a:r>
            <a:r>
              <a:rPr lang="en-US" altLang="zh-CN" sz="4400">
                <a:latin typeface="Times New Roman" panose="02020603050405020304" pitchFamily="18" charset="0"/>
              </a:rPr>
              <a:t>i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to buy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1176020"/>
            <a:ext cx="6219190" cy="450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2499360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283575" y="2548890"/>
            <a:ext cx="168910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楷体" panose="02010609060101010101" charset="-122"/>
                <a:ea typeface="楷体" panose="02010609060101010101" charset="-122"/>
              </a:rPr>
              <a:t>学</a:t>
            </a:r>
            <a:endParaRPr lang="zh-CN" altLang="en-US" sz="13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86040" y="120523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</a:rPr>
              <a:t>xu</a:t>
            </a:r>
            <a:r>
              <a:rPr lang="zh-CN" altLang="en-US" sz="4400">
                <a:latin typeface="Times New Roman" panose="02020603050405020304" pitchFamily="18" charset="0"/>
              </a:rPr>
              <a:t>é   </a:t>
            </a:r>
            <a:r>
              <a:rPr lang="en-US" altLang="zh-CN" sz="4400">
                <a:latin typeface="Times New Roman" panose="02020603050405020304" pitchFamily="18" charset="0"/>
              </a:rPr>
              <a:t>to study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" y="1483360"/>
            <a:ext cx="6856095" cy="441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51800" y="2499360"/>
            <a:ext cx="2378710" cy="2378710"/>
            <a:chOff x="12680" y="3936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你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898765" y="1247775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ǐ   </a:t>
            </a:r>
            <a:r>
              <a:rPr lang="en-US" altLang="zh-CN" sz="4400">
                <a:latin typeface="Times New Roman" panose="02020603050405020304" pitchFamily="18" charset="0"/>
              </a:rPr>
              <a:t>you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680" y="1896110"/>
            <a:ext cx="5440680" cy="35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0330" y="608330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竖提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í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Rising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8410" y="161798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4315" y="1520190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rising stroke is a vertical stroke with a short rising from the botom to the right.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60" y="4013835"/>
            <a:ext cx="2307590" cy="233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8710" cy="2378710"/>
            <a:chOff x="12680" y="3936"/>
            <a:chExt cx="3746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比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33260" y="123444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b</a:t>
            </a:r>
            <a:r>
              <a:rPr lang="zh-CN" altLang="en-US" sz="4400">
                <a:latin typeface="Times New Roman" panose="02020603050405020304" pitchFamily="18" charset="0"/>
              </a:rPr>
              <a:t>ǐ   </a:t>
            </a:r>
            <a:r>
              <a:rPr lang="en-US" altLang="zh-CN" sz="4400">
                <a:latin typeface="Times New Roman" panose="02020603050405020304" pitchFamily="18" charset="0"/>
              </a:rPr>
              <a:t>than,to compare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50" y="700405"/>
            <a:ext cx="2847340" cy="54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很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586980" y="129159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h</a:t>
            </a:r>
            <a:r>
              <a:rPr lang="zh-CN" altLang="en-US" sz="4400">
                <a:latin typeface="Times New Roman" panose="02020603050405020304" pitchFamily="18" charset="0"/>
              </a:rPr>
              <a:t>ě</a:t>
            </a:r>
            <a:r>
              <a:rPr lang="en-US" altLang="zh-CN" sz="4400">
                <a:latin typeface="Times New Roman" panose="02020603050405020304" pitchFamily="18" charset="0"/>
              </a:rPr>
              <a:t>n</a:t>
            </a:r>
            <a:r>
              <a:rPr lang="zh-CN" altLang="en-US" sz="4400">
                <a:latin typeface="Times New Roman" panose="02020603050405020304" pitchFamily="18" charset="0"/>
              </a:rPr>
              <a:t>   </a:t>
            </a:r>
            <a:r>
              <a:rPr lang="en-US" altLang="zh-CN" sz="4400">
                <a:latin typeface="Times New Roman" panose="02020603050405020304" pitchFamily="18" charset="0"/>
              </a:rPr>
              <a:t>very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7" name="图片 6" descr="0925449598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30" y="1691005"/>
            <a:ext cx="3651250" cy="365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0330" y="608330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7.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竖折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104120" cy="168973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57275" y="1617980"/>
            <a:ext cx="10076815" cy="1358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vertical turning to the right begins with a vertical stroke ,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then turns to the right at a right angle.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35" y="4425315"/>
            <a:ext cx="2018030" cy="198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出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33260" y="1234440"/>
            <a:ext cx="46970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ch</a:t>
            </a:r>
            <a:r>
              <a:rPr lang="zh-CN" altLang="en-US" sz="4400">
                <a:latin typeface="Times New Roman" panose="02020603050405020304" pitchFamily="18" charset="0"/>
              </a:rPr>
              <a:t>ū   </a:t>
            </a:r>
            <a:r>
              <a:rPr lang="en-US" altLang="zh-CN" sz="4400">
                <a:latin typeface="Times New Roman" panose="02020603050405020304" pitchFamily="18" charset="0"/>
              </a:rPr>
              <a:t>to go out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8290"/>
            <a:ext cx="6043930" cy="426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835" y="429260"/>
            <a:ext cx="1089977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8.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竖折折钩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Vertical and Redoubled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104120" cy="246951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57910" y="1461135"/>
            <a:ext cx="1007681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vertical and redoubled turning begins with a vertical stroke and a turning to the right,and then goes down with an upward hook to the left.It is considered one stroke without being broken anywhere.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95" y="4415155"/>
            <a:ext cx="2118360" cy="205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0790" y="565785"/>
            <a:ext cx="777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横折 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Horizontal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365" y="4201160"/>
            <a:ext cx="2688590" cy="2292350"/>
          </a:xfrm>
          <a:prstGeom prst="rect">
            <a:avLst/>
          </a:prstGeom>
        </p:spPr>
      </p:pic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horizontal turning begins with a horizontal stroke from left to right,then turns down at a right angle.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弟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934200" y="1234440"/>
            <a:ext cx="53492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d</a:t>
            </a:r>
            <a:r>
              <a:rPr lang="zh-CN" altLang="en-US" sz="4400">
                <a:latin typeface="Times New Roman" panose="02020603050405020304" pitchFamily="18" charset="0"/>
              </a:rPr>
              <a:t>ì </a:t>
            </a:r>
            <a:r>
              <a:rPr lang="en-US" altLang="zh-CN" sz="4400">
                <a:latin typeface="Times New Roman" panose="02020603050405020304" pitchFamily="18" charset="0"/>
              </a:rPr>
              <a:t>younger brother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5900"/>
            <a:ext cx="5695315" cy="38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8655" y="530225"/>
            <a:ext cx="113303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9.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横折钩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ngzh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u     Horizontal Turning with a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835" y="1617980"/>
            <a:ext cx="10104120" cy="211010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57910" y="1461135"/>
            <a:ext cx="10076815" cy="1992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writing of the horizontal turning with a hook begins with a horizontal stroke written from the left to the right,connected with a vertical and a hook to the left.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240" y="4039870"/>
            <a:ext cx="2418715" cy="241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门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914640" y="1319530"/>
            <a:ext cx="53492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m</a:t>
            </a:r>
            <a:r>
              <a:rPr lang="zh-CN" altLang="en-US" sz="4400">
                <a:latin typeface="Times New Roman" panose="02020603050405020304" pitchFamily="18" charset="0"/>
              </a:rPr>
              <a:t>é</a:t>
            </a:r>
            <a:r>
              <a:rPr lang="en-US" altLang="zh-CN" sz="4400">
                <a:latin typeface="Times New Roman" panose="02020603050405020304" pitchFamily="18" charset="0"/>
              </a:rPr>
              <a:t>n,</a:t>
            </a:r>
            <a:r>
              <a:rPr lang="zh-CN" altLang="en-US" sz="4400">
                <a:latin typeface="Times New Roman" panose="02020603050405020304" pitchFamily="18" charset="0"/>
              </a:rPr>
              <a:t> </a:t>
            </a:r>
            <a:r>
              <a:rPr lang="en-US" altLang="zh-CN" sz="4400">
                <a:latin typeface="Times New Roman" panose="02020603050405020304" pitchFamily="18" charset="0"/>
              </a:rPr>
              <a:t>door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" y="1691005"/>
            <a:ext cx="6092825" cy="379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们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914640" y="1319530"/>
            <a:ext cx="53492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men,</a:t>
            </a:r>
            <a:r>
              <a:rPr lang="zh-CN" altLang="en-US" sz="4400">
                <a:latin typeface="Times New Roman" panose="02020603050405020304" pitchFamily="18" charset="0"/>
              </a:rPr>
              <a:t> </a:t>
            </a:r>
            <a:r>
              <a:rPr lang="en-US" altLang="zh-CN" sz="4400">
                <a:latin typeface="Times New Roman" panose="02020603050405020304" pitchFamily="18" charset="0"/>
              </a:rPr>
              <a:t>plural suffix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10" name="图片 9" descr="68R58PICaKr_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4740"/>
            <a:ext cx="6597015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51800" y="2499360"/>
            <a:ext cx="2379345" cy="2378710"/>
            <a:chOff x="12680" y="3936"/>
            <a:chExt cx="3747" cy="3746"/>
          </a:xfrm>
        </p:grpSpPr>
        <p:pic>
          <p:nvPicPr>
            <p:cNvPr id="28673" name="图片 3" descr="20150216031515795[1]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80" y="3936"/>
              <a:ext cx="3747" cy="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3045" y="4014"/>
              <a:ext cx="2660" cy="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3800" b="1">
                  <a:latin typeface="楷体" panose="02010609060101010101" charset="-122"/>
                  <a:ea typeface="楷体" panose="02010609060101010101" charset="-122"/>
                </a:rPr>
                <a:t>他</a:t>
              </a:r>
              <a:endParaRPr lang="zh-CN" altLang="en-US" sz="13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957185" y="1319530"/>
            <a:ext cx="534924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</a:rPr>
              <a:t>t</a:t>
            </a:r>
            <a:r>
              <a:rPr lang="zh-CN" altLang="en-US" sz="4400">
                <a:latin typeface="Times New Roman" panose="02020603050405020304" pitchFamily="18" charset="0"/>
              </a:rPr>
              <a:t>ā</a:t>
            </a:r>
            <a:r>
              <a:rPr lang="en-US" altLang="zh-CN" sz="4400">
                <a:latin typeface="Times New Roman" panose="02020603050405020304" pitchFamily="18" charset="0"/>
              </a:rPr>
              <a:t>,</a:t>
            </a:r>
            <a:r>
              <a:rPr lang="zh-CN" altLang="en-US" sz="4400">
                <a:latin typeface="Times New Roman" panose="02020603050405020304" pitchFamily="18" charset="0"/>
              </a:rPr>
              <a:t> </a:t>
            </a:r>
            <a:r>
              <a:rPr lang="en-US" altLang="zh-CN" sz="4400">
                <a:latin typeface="Times New Roman" panose="02020603050405020304" pitchFamily="18" charset="0"/>
              </a:rPr>
              <a:t>he/him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95" y="1070610"/>
            <a:ext cx="4592320" cy="441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3775" y="177800"/>
            <a:ext cx="67557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认读词、词组和句子</a:t>
            </a:r>
            <a:endParaRPr lang="zh-CN" altLang="en-US" sz="4000" b="1"/>
          </a:p>
        </p:txBody>
      </p:sp>
      <p:cxnSp>
        <p:nvCxnSpPr>
          <p:cNvPr id="5" name="直接连接符 4"/>
          <p:cNvCxnSpPr/>
          <p:nvPr/>
        </p:nvCxnSpPr>
        <p:spPr>
          <a:xfrm>
            <a:off x="2228850" y="793750"/>
            <a:ext cx="77349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-10160"/>
            <a:ext cx="1851025" cy="13284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3250" y="793750"/>
            <a:ext cx="96081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5"/>
                </a:solidFill>
                <a:latin typeface="Times New Roman" panose="02020603050405020304" pitchFamily="18" charset="0"/>
              </a:rPr>
              <a:t>Read  the Following Words,Phrases and Sentences</a:t>
            </a:r>
            <a:endParaRPr lang="en-US" altLang="zh-CN" sz="32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0" y="1691005"/>
            <a:ext cx="11594465" cy="4448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数字：</a:t>
            </a: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四   五   七   九   十四    十五   十七   十九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    四十   五十  七十   九十   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    一百   二百  三百   四百   五百   六百   七百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今：</a:t>
            </a: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今天   今年  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后：</a:t>
            </a: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后天   后边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子：</a:t>
            </a: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孩子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好：</a:t>
            </a:r>
            <a:r>
              <a:rPr lang="zh-CN" altLang="en-US" sz="3000">
                <a:latin typeface="楷体" panose="02010609060101010101" charset="-122"/>
                <a:ea typeface="楷体" panose="02010609060101010101" charset="-122"/>
              </a:rPr>
              <a:t>  你好   好人   好学生 </a:t>
            </a:r>
            <a:endParaRPr lang="zh-CN" altLang="en-US" sz="3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530" y="708025"/>
            <a:ext cx="69119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作业</a:t>
            </a:r>
            <a:r>
              <a:rPr lang="zh-CN" altLang="en-US" sz="4000" b="1">
                <a:latin typeface="Times New Roman" panose="02020603050405020304" pitchFamily="18" charset="0"/>
              </a:rPr>
              <a:t>  zuòyè    </a:t>
            </a:r>
            <a:r>
              <a:rPr lang="en-US" altLang="zh-CN" sz="4000" b="1">
                <a:latin typeface="Times New Roman" panose="02020603050405020304" pitchFamily="18" charset="0"/>
              </a:rPr>
              <a:t>homework</a:t>
            </a:r>
            <a:r>
              <a:rPr lang="zh-CN" altLang="en-US" sz="4000" b="1">
                <a:latin typeface="Times New Roman" panose="02020603050405020304" pitchFamily="18" charset="0"/>
              </a:rPr>
              <a:t>  </a:t>
            </a:r>
            <a:endParaRPr lang="zh-CN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3555" y="2065655"/>
            <a:ext cx="9864090" cy="2164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才    </a:t>
            </a:r>
            <a:r>
              <a:rPr lang="zh-CN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    哥   好  </a:t>
            </a:r>
            <a:endParaRPr lang="zh-CN" altLang="zh-CN" sz="4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我    </a:t>
            </a:r>
            <a:r>
              <a:rPr lang="zh-CN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他</a:t>
            </a:r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    学   你</a:t>
            </a:r>
            <a:endParaRPr lang="zh-CN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7620"/>
            <a:ext cx="12146915" cy="685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1995" y="4102735"/>
            <a:ext cx="1515110" cy="2341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0790" y="565785"/>
            <a:ext cx="777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竖弯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turning is writen from top to bottom with a right turning or a short curve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9560" y="41027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41995" y="4351020"/>
            <a:ext cx="97917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乚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0635" y="565785"/>
            <a:ext cx="108997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竖弯钩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ù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Vertical Upward Turning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249045" y="1822450"/>
            <a:ext cx="9694545" cy="2072640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77315" y="1691005"/>
            <a:ext cx="956627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vertical upward turning is writen from top to bottom, then turning upward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28673" name="图片 3" descr="20150216031515795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560" y="4102735"/>
            <a:ext cx="2379345" cy="2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41995" y="4351020"/>
            <a:ext cx="979170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乚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2460" y="365125"/>
            <a:ext cx="115379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横折弯钩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ng zh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é 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n g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ō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Horizontal Bending with an Upward Hook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90525" y="1611630"/>
            <a:ext cx="11652250" cy="287718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400" y="1736725"/>
            <a:ext cx="11736070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The horizontal bending with an upward hook begins with a line written from left to right before its bending at a right angle ended with a rising hook on the right .Although changed in various directions,the whole stroke should be completed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30" y="4587875"/>
            <a:ext cx="2360930" cy="217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9600" y="506730"/>
            <a:ext cx="71247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撇点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di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ǎ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n      Left-falling Dot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38200" y="1425575"/>
            <a:ext cx="11014710" cy="245173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05560" y="1242695"/>
            <a:ext cx="9849485" cy="233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 left-falling dot begins from the top right,then turns to the left,and bends to the right without being broken.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520" y="4158615"/>
            <a:ext cx="24669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-9525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70455" y="563880"/>
            <a:ext cx="87268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横撇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é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pi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ě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Left Horizontal Falling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688340" y="1611630"/>
            <a:ext cx="11141710" cy="2877185"/>
          </a:xfrm>
          <a:prstGeom prst="flowChartAlternateProcess">
            <a:avLst/>
          </a:prstGeom>
          <a:gradFill>
            <a:gsLst>
              <a:gs pos="4000">
                <a:schemeClr val="accent2">
                  <a:lumMod val="20000"/>
                  <a:lumOff val="80000"/>
                  <a:alpha val="76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10665" y="1471295"/>
            <a:ext cx="916940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 left horizontal falling starts from left to the right and continues its lower part by turning to the left without being broken.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4600575"/>
            <a:ext cx="2184400" cy="212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_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-10160"/>
            <a:ext cx="12148185" cy="687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2460" y="365125"/>
            <a:ext cx="11537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Study New Strokes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7620" y="1995805"/>
            <a:ext cx="709676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才     了     我     心     买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3132</Words>
  <Application>WPS 演示</Application>
  <PresentationFormat>宽屏</PresentationFormat>
  <Paragraphs>240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微软雅黑</vt:lpstr>
      <vt:lpstr>楷体</vt:lpstr>
      <vt:lpstr>Calibri Light</vt:lpstr>
      <vt:lpstr>Calibri</vt:lpstr>
      <vt:lpstr>Office 主题</vt:lpstr>
      <vt:lpstr>PowerPoint 演示文稿</vt:lpstr>
      <vt:lpstr>PowerPoint 演示文稿</vt:lpstr>
      <vt:lpstr>_</vt:lpstr>
      <vt:lpstr>_</vt:lpstr>
      <vt:lpstr>_</vt:lpstr>
      <vt:lpstr>_</vt:lpstr>
      <vt:lpstr>_</vt:lpstr>
      <vt:lpstr>PowerPoint 演示文稿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_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39</cp:revision>
  <dcterms:created xsi:type="dcterms:W3CDTF">2015-05-05T08:02:00Z</dcterms:created>
  <dcterms:modified xsi:type="dcterms:W3CDTF">2017-01-04T08:09:28Z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