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3" r:id="rId4"/>
    <p:sldMasterId id="2147483686" r:id="rId5"/>
  </p:sldMasterIdLst>
  <p:notesMasterIdLst>
    <p:notesMasterId r:id="rId12"/>
  </p:notesMasterIdLst>
  <p:handoutMasterIdLst>
    <p:handoutMasterId r:id="rId81"/>
  </p:handoutMasterIdLst>
  <p:sldIdLst>
    <p:sldId id="256" r:id="rId6"/>
    <p:sldId id="352" r:id="rId7"/>
    <p:sldId id="387" r:id="rId8"/>
    <p:sldId id="559" r:id="rId9"/>
    <p:sldId id="402" r:id="rId10"/>
    <p:sldId id="274" r:id="rId11"/>
    <p:sldId id="270" r:id="rId13"/>
    <p:sldId id="389" r:id="rId14"/>
    <p:sldId id="403" r:id="rId15"/>
    <p:sldId id="393" r:id="rId16"/>
    <p:sldId id="390" r:id="rId17"/>
    <p:sldId id="391" r:id="rId18"/>
    <p:sldId id="392" r:id="rId19"/>
    <p:sldId id="396" r:id="rId20"/>
    <p:sldId id="397" r:id="rId21"/>
    <p:sldId id="398" r:id="rId22"/>
    <p:sldId id="400" r:id="rId23"/>
    <p:sldId id="401" r:id="rId24"/>
    <p:sldId id="292" r:id="rId25"/>
    <p:sldId id="259" r:id="rId26"/>
    <p:sldId id="492" r:id="rId27"/>
    <p:sldId id="493" r:id="rId28"/>
    <p:sldId id="494" r:id="rId29"/>
    <p:sldId id="495" r:id="rId30"/>
    <p:sldId id="496" r:id="rId31"/>
    <p:sldId id="497" r:id="rId32"/>
    <p:sldId id="510" r:id="rId33"/>
    <p:sldId id="498" r:id="rId34"/>
    <p:sldId id="499" r:id="rId35"/>
    <p:sldId id="500" r:id="rId36"/>
    <p:sldId id="501" r:id="rId37"/>
    <p:sldId id="502" r:id="rId38"/>
    <p:sldId id="503" r:id="rId39"/>
    <p:sldId id="505" r:id="rId40"/>
    <p:sldId id="506" r:id="rId41"/>
    <p:sldId id="507" r:id="rId42"/>
    <p:sldId id="508" r:id="rId43"/>
    <p:sldId id="509" r:id="rId44"/>
    <p:sldId id="511" r:id="rId45"/>
    <p:sldId id="512" r:id="rId46"/>
    <p:sldId id="513" r:id="rId47"/>
    <p:sldId id="514" r:id="rId48"/>
    <p:sldId id="516" r:id="rId49"/>
    <p:sldId id="517" r:id="rId50"/>
    <p:sldId id="518" r:id="rId51"/>
    <p:sldId id="404" r:id="rId52"/>
    <p:sldId id="405" r:id="rId53"/>
    <p:sldId id="406" r:id="rId54"/>
    <p:sldId id="407" r:id="rId55"/>
    <p:sldId id="426" r:id="rId56"/>
    <p:sldId id="427" r:id="rId57"/>
    <p:sldId id="431" r:id="rId58"/>
    <p:sldId id="432" r:id="rId59"/>
    <p:sldId id="433" r:id="rId60"/>
    <p:sldId id="434" r:id="rId61"/>
    <p:sldId id="436" r:id="rId62"/>
    <p:sldId id="442" r:id="rId63"/>
    <p:sldId id="443" r:id="rId64"/>
    <p:sldId id="444" r:id="rId65"/>
    <p:sldId id="445" r:id="rId66"/>
    <p:sldId id="446" r:id="rId67"/>
    <p:sldId id="447" r:id="rId68"/>
    <p:sldId id="448" r:id="rId69"/>
    <p:sldId id="449" r:id="rId70"/>
    <p:sldId id="450" r:id="rId71"/>
    <p:sldId id="451" r:id="rId72"/>
    <p:sldId id="298" r:id="rId73"/>
    <p:sldId id="560" r:id="rId74"/>
    <p:sldId id="306" r:id="rId75"/>
    <p:sldId id="491" r:id="rId76"/>
    <p:sldId id="309" r:id="rId77"/>
    <p:sldId id="307" r:id="rId78"/>
    <p:sldId id="348" r:id="rId79"/>
    <p:sldId id="261" r:id="rId80"/>
  </p:sldIdLst>
  <p:sldSz cx="9144000" cy="6858000" type="screen4x3"/>
  <p:notesSz cx="6858000" cy="9144000"/>
  <p:embeddedFontLst>
    <p:embeddedFont>
      <p:font typeface="黑体" panose="02010609060101010101" charset="-122"/>
      <p:regular r:id="rId85"/>
    </p:embeddedFont>
    <p:embeddedFont>
      <p:font typeface="微软雅黑" panose="020B0503020204020204" charset="-122"/>
      <p:regular r:id="rId86"/>
    </p:embeddedFont>
    <p:embeddedFont>
      <p:font typeface="Calibri" panose="020F0502020204030204" charset="0"/>
      <p:regular r:id="rId87"/>
      <p:bold r:id="rId88"/>
      <p:italic r:id="rId89"/>
      <p:boldItalic r:id="rId90"/>
    </p:embeddedFont>
    <p:embeddedFont>
      <p:font typeface="Comic Sans MS" panose="030F0702030302020204" pitchFamily="66" charset="0"/>
      <p:regular r:id="rId91"/>
      <p:bold r:id="rId92"/>
      <p:italic r:id="rId93"/>
      <p:boldItalic r:id="rId94"/>
    </p:embeddedFont>
    <p:embeddedFont>
      <p:font typeface="Arial Unicode MS" panose="020B0604020202020204" pitchFamily="34" charset="-122"/>
      <p:regular r:id="rId95"/>
    </p:embeddedFont>
    <p:embeddedFont>
      <p:font typeface="新宋体" panose="02010609030101010101" pitchFamily="49" charset="-122"/>
      <p:regular r:id="rId96"/>
    </p:embeddedFont>
    <p:embeddedFont>
      <p:font typeface="Arial Black" panose="020B0A04020102020204" pitchFamily="34" charset="0"/>
      <p:bold r:id="rId97"/>
    </p:embeddedFont>
    <p:embeddedFont>
      <p:font typeface="Gulim" panose="020B0600000101010101" pitchFamily="34" charset="-127"/>
      <p:regular r:id="rId98"/>
    </p:embeddedFont>
  </p:embeddedFontLst>
  <p:defaultTextStyle>
    <a:defPPr>
      <a:defRPr lang="zh-CN"/>
    </a:defPPr>
    <a:lvl1pPr marL="0" lvl="0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modifyVerifier cryptProviderType="rsaFull" cryptAlgorithmClass="hash" cryptAlgorithmType="typeAny" cryptAlgorithmSid="4" spinCount="100000" saltData="ZFUfpWuiAlnK5qZLit8u5Q==" hashData="UVSAaR1fxOAHcNNq4EIz64QbiW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-996" y="-78"/>
      </p:cViewPr>
      <p:guideLst>
        <p:guide orient="horz" pos="2084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360" y="-108"/>
      </p:cViewPr>
      <p:guideLst>
        <p:guide orient="horz" pos="2879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8" Type="http://schemas.openxmlformats.org/officeDocument/2006/relationships/font" Target="fonts/font14.fntdata"/><Relationship Id="rId97" Type="http://schemas.openxmlformats.org/officeDocument/2006/relationships/font" Target="fonts/font13.fntdata"/><Relationship Id="rId96" Type="http://schemas.openxmlformats.org/officeDocument/2006/relationships/font" Target="fonts/font12.fntdata"/><Relationship Id="rId95" Type="http://schemas.openxmlformats.org/officeDocument/2006/relationships/font" Target="fonts/font11.fntdata"/><Relationship Id="rId94" Type="http://schemas.openxmlformats.org/officeDocument/2006/relationships/font" Target="fonts/font10.fntdata"/><Relationship Id="rId93" Type="http://schemas.openxmlformats.org/officeDocument/2006/relationships/font" Target="fonts/font9.fntdata"/><Relationship Id="rId92" Type="http://schemas.openxmlformats.org/officeDocument/2006/relationships/font" Target="fonts/font8.fntdata"/><Relationship Id="rId91" Type="http://schemas.openxmlformats.org/officeDocument/2006/relationships/font" Target="fonts/font7.fntdata"/><Relationship Id="rId90" Type="http://schemas.openxmlformats.org/officeDocument/2006/relationships/font" Target="fonts/font6.fntdata"/><Relationship Id="rId9" Type="http://schemas.openxmlformats.org/officeDocument/2006/relationships/slide" Target="slides/slide4.xml"/><Relationship Id="rId89" Type="http://schemas.openxmlformats.org/officeDocument/2006/relationships/font" Target="fonts/font5.fntdata"/><Relationship Id="rId88" Type="http://schemas.openxmlformats.org/officeDocument/2006/relationships/font" Target="fonts/font4.fntdata"/><Relationship Id="rId87" Type="http://schemas.openxmlformats.org/officeDocument/2006/relationships/font" Target="fonts/font3.fntdata"/><Relationship Id="rId86" Type="http://schemas.openxmlformats.org/officeDocument/2006/relationships/font" Target="fonts/font2.fntdata"/><Relationship Id="rId85" Type="http://schemas.openxmlformats.org/officeDocument/2006/relationships/font" Target="fonts/font1.fntdata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handoutMaster" Target="handoutMasters/handoutMaster1.xml"/><Relationship Id="rId80" Type="http://schemas.openxmlformats.org/officeDocument/2006/relationships/slide" Target="slides/slide74.xml"/><Relationship Id="rId8" Type="http://schemas.openxmlformats.org/officeDocument/2006/relationships/slide" Target="slides/slide3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7" Type="http://schemas.openxmlformats.org/officeDocument/2006/relationships/slide" Target="slides/slide2.xml"/><Relationship Id="rId69" Type="http://schemas.openxmlformats.org/officeDocument/2006/relationships/slide" Target="slides/slide63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BC728-22AA-46FB-AC7A-109F13B80F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7FFB4-4A75-4705-9FBD-9AFED1A5CC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 hasCustomPrompt="1"/>
          </p:nvPr>
        </p:nvSpPr>
        <p:spPr>
          <a:xfrm>
            <a:off x="3419475" y="2493963"/>
            <a:ext cx="5613400" cy="14700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>
              <a:defRPr sz="3600" kern="1200">
                <a:ea typeface="黑体" panose="02010609060101010101" charset="-122"/>
              </a:defRPr>
            </a:lvl1pPr>
          </a:lstStyle>
          <a:p>
            <a:pPr lvl="0"/>
            <a:r>
              <a:rPr lang="zh-CN" altLang="en-US"/>
              <a:t>点击输入标题</a:t>
            </a:r>
            <a:endParaRPr lang="zh-CN" altLang="en-US"/>
          </a:p>
        </p:txBody>
      </p:sp>
      <p:sp>
        <p:nvSpPr>
          <p:cNvPr id="2051" name="副标题 2050"/>
          <p:cNvSpPr>
            <a:spLocks noGrp="1"/>
          </p:cNvSpPr>
          <p:nvPr>
            <p:ph type="subTitle" idx="1" hasCustomPrompt="1"/>
          </p:nvPr>
        </p:nvSpPr>
        <p:spPr>
          <a:xfrm>
            <a:off x="4611688" y="4030663"/>
            <a:ext cx="4352925" cy="838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SzPct val="100000"/>
              <a:buFont typeface="Wingdings" panose="05000000000000000000" pitchFamily="2" charset="2"/>
              <a:defRPr sz="2400" kern="1200">
                <a:ea typeface="黑体" panose="02010609060101010101" charset="-122"/>
              </a:defRPr>
            </a:lvl1pPr>
            <a:lvl2pPr marL="457200" lvl="1" indent="-4572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2pPr>
            <a:lvl3pPr marL="914400" lvl="2" indent="-9144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3pPr>
            <a:lvl4pPr marL="1371600" lvl="3" indent="-13716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4pPr>
            <a:lvl5pPr marL="1828800" lvl="4" indent="-18288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/>
              <a:t>点击输入副标题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marL="0" lvl="0" indent="0" algn="ctr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AC4E2-39A8-43B4-B0F6-D2A5ED9B6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1E9E4-99AF-4A78-B59A-F5D62B29D4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16F4-6213-4E71-A437-BE274FDD0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10288-6BBC-423C-86E5-983C6A01C9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307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307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6" name="日期占位符 307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/>
          </a:p>
        </p:txBody>
      </p:sp>
      <p:sp>
        <p:nvSpPr>
          <p:cNvPr id="3077" name="页脚占位符 307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/>
          </a:p>
        </p:txBody>
      </p:sp>
      <p:sp>
        <p:nvSpPr>
          <p:cNvPr id="3078" name="灯片编号占位符 307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marL="0" lvl="0" indent="0" algn="ctr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GIF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hyperlink" Target="http://image.baidu.com/i?ct=503316480&amp;z=0&amp;tn=baiduimagedetail&amp;word=%BD%A3%D3%EA+%B5%E7%D3%B0%BA%A3%B1%A8&amp;in=24752&amp;cl=2&amp;lm=-1&amp;pn=1&amp;rn=1&amp;di=7469628183&amp;ln=2000&amp;fr=&amp;fmq=&amp;ic=0&amp;s=0&amp;se=1&amp;sme=0&amp;tab=&amp;width=&amp;height=&amp;face=0&amp;is=&amp;istype=2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44.jpeg"/><Relationship Id="rId14" Type="http://schemas.openxmlformats.org/officeDocument/2006/relationships/image" Target="../media/image43.jpeg"/><Relationship Id="rId13" Type="http://schemas.openxmlformats.org/officeDocument/2006/relationships/image" Target="../media/image42.jpeg"/><Relationship Id="rId12" Type="http://schemas.openxmlformats.org/officeDocument/2006/relationships/image" Target="../media/image41.jpeg"/><Relationship Id="rId11" Type="http://schemas.openxmlformats.org/officeDocument/2006/relationships/image" Target="../media/image40.jpeg"/><Relationship Id="rId10" Type="http://schemas.openxmlformats.org/officeDocument/2006/relationships/image" Target="../media/image39.jpe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1" Type="http://schemas.openxmlformats.org/officeDocument/2006/relationships/hyperlink" Target="https://en.wikipedia.org/wiki/Shaolin_Temple_(1982_film)" TargetMode="Externa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en.wikipedia.org/wiki/Wushu_(sport)" TargetMode="External"/><Relationship Id="rId1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1" Type="http://schemas.openxmlformats.org/officeDocument/2006/relationships/hyperlink" Target="https://en.wikipedia.org/wiki/Ip_Man_(film)" TargetMode="Externa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hina" TargetMode="External"/><Relationship Id="rId3" Type="http://schemas.openxmlformats.org/officeDocument/2006/relationships/hyperlink" Target="https://en.wikipedia.org/wiki/Henan_Province" TargetMode="External"/><Relationship Id="rId2" Type="http://schemas.openxmlformats.org/officeDocument/2006/relationships/hyperlink" Target="https://en.wikipedia.org/wiki/Dengfeng" TargetMode="External"/><Relationship Id="rId1" Type="http://schemas.openxmlformats.org/officeDocument/2006/relationships/hyperlink" Target="https://en.wikipedia.org/wiki/Chan_Buddhism" TargetMode="Externa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1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2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2.jpe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5.jpeg"/><Relationship Id="rId1" Type="http://schemas.openxmlformats.org/officeDocument/2006/relationships/image" Target="../media/image2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6.jpeg"/><Relationship Id="rId1" Type="http://schemas.openxmlformats.org/officeDocument/2006/relationships/image" Target="../media/image2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7.jpeg"/><Relationship Id="rId1" Type="http://schemas.openxmlformats.org/officeDocument/2006/relationships/image" Target="../media/image2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副标题 5122"/>
          <p:cNvSpPr>
            <a:spLocks noGrp="1"/>
          </p:cNvSpPr>
          <p:nvPr>
            <p:ph type="subTitle" idx="1"/>
          </p:nvPr>
        </p:nvSpPr>
        <p:spPr>
          <a:xfrm>
            <a:off x="3971608" y="1411288"/>
            <a:ext cx="4352925" cy="838200"/>
          </a:xfrm>
        </p:spPr>
        <p:txBody>
          <a:bodyPr anchor="t"/>
          <a:lstStyle/>
          <a:p>
            <a:pPr>
              <a:buNone/>
              <a:defRPr/>
            </a:pPr>
            <a:r>
              <a:rPr lang="en-US" altLang="zh-CN" sz="6000" dirty="0" smtClean="0">
                <a:solidFill>
                  <a:schemeClr val="tx2"/>
                </a:solidFill>
              </a:rPr>
              <a:t>Chinese</a:t>
            </a:r>
            <a:endParaRPr lang="en-US" altLang="zh-CN" sz="6000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r>
              <a:rPr lang="en-US" altLang="zh-CN" sz="6000" dirty="0" smtClean="0">
                <a:solidFill>
                  <a:schemeClr val="tx2"/>
                </a:solidFill>
              </a:rPr>
              <a:t>Traditional </a:t>
            </a:r>
            <a:endParaRPr lang="en-US" altLang="zh-CN" sz="6000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r>
              <a:rPr lang="en-US" altLang="zh-CN" sz="6000" dirty="0" smtClean="0">
                <a:solidFill>
                  <a:schemeClr val="tx2"/>
                </a:solidFill>
              </a:rPr>
              <a:t>Sports</a:t>
            </a:r>
            <a:endParaRPr lang="en-US" altLang="zh-CN" sz="6000" kern="1200" baseline="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285515" y="1928802"/>
            <a:ext cx="6929486" cy="1738742"/>
            <a:chOff x="-288" y="0"/>
            <a:chExt cx="13948" cy="10149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-288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862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Horse racing----</a:t>
              </a:r>
              <a:r>
                <a:rPr lang="en-US" sz="2400" dirty="0" smtClean="0"/>
                <a:t> </a:t>
              </a:r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Uzbekistan</a:t>
              </a:r>
              <a:endPara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  <a:p>
              <a:endPara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  <a:p>
              <a:endPara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7" name="Picture 5" descr="U_2859~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143248"/>
            <a:ext cx="392909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乌孜别克(赛马)：乌孜别克族有14502人，聚居在新疆的伊宁、塔城、喀什、乌鲁木齐等城市。乌孜别克族的主要体育项目有摔跤、赛马、击木等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143248"/>
            <a:ext cx="3476616" cy="3405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428596" y="1928802"/>
            <a:ext cx="4857784" cy="1084465"/>
            <a:chOff x="0" y="0"/>
            <a:chExt cx="13948" cy="6330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480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Lion dance----Han</a:t>
              </a:r>
              <a:endPara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sz="2400" dirty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9" name="Picture 2" descr="汉族(舞狮)：汉族有1042482187人，占中国人口的92%，分布在中国各地。汉族传统的体育项目主要有武术、舞狮、舞龙、围棋、象棋、赛龙舟、放风筝等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3388360"/>
            <a:ext cx="3444240" cy="29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u=3388327006,1539583182&amp;fm=15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55" y="3429000"/>
            <a:ext cx="3714750" cy="287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428596" y="1928802"/>
            <a:ext cx="5572164" cy="1010283"/>
            <a:chOff x="0" y="0"/>
            <a:chExt cx="13948" cy="5897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427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</a:rPr>
                <a:t>Wrestling-----</a:t>
              </a:r>
              <a:r>
                <a:rPr lang="en-US" sz="2400" dirty="0" smtClean="0">
                  <a:latin typeface="Times New Roman" panose="02020603050405020304" pitchFamily="2" charset="0"/>
                </a:rPr>
                <a:t>Mongol Nationality</a:t>
              </a:r>
              <a:r>
                <a:rPr lang="zh-CN" altLang="en-US" sz="2400" dirty="0" smtClean="0">
                  <a:latin typeface="Times New Roman" panose="02020603050405020304" pitchFamily="2" charset="0"/>
                </a:rPr>
                <a:t> </a:t>
              </a:r>
              <a:endParaRPr lang="zh-CN" altLang="en-US" sz="2400" dirty="0" smtClean="0">
                <a:latin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Picture 2" descr="蒙古族(摔跤)：蒙古族有4806849人，主要聚居在内蒙古自治区和吉林、辽宁、黑龙江、新疆、甘肃、青海等省、区。蒙古族传统的体育项目主要有摔跤、赛马、套马（绳索和挥杆）、射箭、蒙古象棋等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214686"/>
            <a:ext cx="3286148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cd-pa.com/bbs/data/attachment/forum/201408/31/124114k0hhn4fkqksc44b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214686"/>
            <a:ext cx="395579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428596" y="1928802"/>
            <a:ext cx="7072362" cy="1010283"/>
            <a:chOff x="0" y="0"/>
            <a:chExt cx="13948" cy="5897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427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</a:rPr>
                <a:t>Racing yak----</a:t>
              </a:r>
              <a:r>
                <a:rPr lang="en-US" sz="2400" dirty="0" smtClean="0">
                  <a:latin typeface="Times New Roman" panose="02020603050405020304" pitchFamily="2" charset="0"/>
                </a:rPr>
                <a:t>the </a:t>
              </a:r>
              <a:r>
                <a:rPr lang="en-US" sz="2400" dirty="0" err="1" smtClean="0">
                  <a:latin typeface="Times New Roman" panose="02020603050405020304" pitchFamily="2" charset="0"/>
                </a:rPr>
                <a:t>Zang</a:t>
              </a:r>
              <a:r>
                <a:rPr lang="en-US" sz="2400" dirty="0" smtClean="0">
                  <a:latin typeface="Times New Roman" panose="02020603050405020304" pitchFamily="2" charset="0"/>
                </a:rPr>
                <a:t> [Tibetan] nationality</a:t>
              </a:r>
              <a:r>
                <a:rPr lang="zh-CN" altLang="en-US" sz="2400" dirty="0" smtClean="0">
                  <a:latin typeface="Times New Roman" panose="02020603050405020304" pitchFamily="2" charset="0"/>
                </a:rPr>
                <a:t> </a:t>
              </a:r>
              <a:endParaRPr lang="zh-CN" altLang="en-US" sz="2400" dirty="0" smtClean="0">
                <a:latin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Picture 2" descr="藏族(赛牦牛)：藏族有4593330人，聚居在西藏自治区和青海、四川、甘肃、云南等省。藏族的传统体育项目主要有赛马、赛跑、摔跤、抱石头、马术、射箭和赛牦牛等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429000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dimg05.c-ctrip.com/images/fd/tg/g4/M0B/03/CB/CggYHVY3Y4uAYARUAAHVep4W_F08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429000"/>
            <a:ext cx="321471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428596" y="1928802"/>
            <a:ext cx="7072362" cy="1010283"/>
            <a:chOff x="0" y="0"/>
            <a:chExt cx="13948" cy="5897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427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</a:rPr>
                <a:t>Swinging----</a:t>
              </a:r>
              <a:r>
                <a:rPr lang="en-US" sz="2400" dirty="0" smtClean="0">
                  <a:latin typeface="Times New Roman" panose="02020603050405020304" pitchFamily="2" charset="0"/>
                </a:rPr>
                <a:t>the </a:t>
              </a:r>
              <a:r>
                <a:rPr lang="en-US" sz="2400" dirty="0" err="1" smtClean="0">
                  <a:latin typeface="Times New Roman" panose="02020603050405020304" pitchFamily="2" charset="0"/>
                </a:rPr>
                <a:t>Zang</a:t>
              </a:r>
              <a:r>
                <a:rPr lang="en-US" sz="2400" dirty="0" smtClean="0">
                  <a:latin typeface="Times New Roman" panose="02020603050405020304" pitchFamily="2" charset="0"/>
                </a:rPr>
                <a:t> [Tibetan] nationality</a:t>
              </a:r>
              <a:r>
                <a:rPr lang="zh-CN" altLang="en-US" sz="2400" dirty="0" smtClean="0">
                  <a:latin typeface="Times New Roman" panose="02020603050405020304" pitchFamily="2" charset="0"/>
                </a:rPr>
                <a:t> </a:t>
              </a:r>
              <a:endParaRPr lang="zh-CN" altLang="en-US" sz="2400" dirty="0" smtClean="0">
                <a:latin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9" name="Picture 2" descr="朝鲜族(秋千)：朝鲜族有1920597人，主要分布在吉林、黑龙江、辽宁三省，以吉林省延边朝鲜族自治州为主要聚居区。朝鲜族是个爱好体育运动的民族。足球、摔跤、滑冰、跳板、打秋千等活动都具有非常广泛的群众性，延边素有“足球之乡”的美誉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214686"/>
            <a:ext cx="32146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http://www.fjsen.com/images/attachement/jpg/site1/2011-09-12/92163614317432846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071810"/>
            <a:ext cx="3786214" cy="3369730"/>
          </a:xfrm>
          <a:prstGeom prst="rect">
            <a:avLst/>
          </a:prstGeom>
          <a:noFill/>
        </p:spPr>
      </p:pic>
      <p:pic>
        <p:nvPicPr>
          <p:cNvPr id="73732" name="Picture 4" descr="http://img5.duitang.com/uploads/item/201111/19/20111119194159_waYEP.thumb.700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000372"/>
            <a:ext cx="6715172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428596" y="1928802"/>
            <a:ext cx="7072362" cy="1010283"/>
            <a:chOff x="0" y="0"/>
            <a:chExt cx="13948" cy="5897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427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</a:rPr>
                <a:t>Rolling a hoop-----Manchu</a:t>
              </a:r>
              <a:r>
                <a:rPr lang="zh-CN" altLang="en-US" sz="2400" dirty="0" smtClean="0">
                  <a:latin typeface="Times New Roman" panose="02020603050405020304" pitchFamily="2" charset="0"/>
                </a:rPr>
                <a:t> </a:t>
              </a:r>
              <a:endParaRPr lang="zh-CN" altLang="en-US" sz="2400" dirty="0" smtClean="0">
                <a:latin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9" name="Picture 2" descr="满族(滚铁环)：满族有9821180人，以辽宁省人口最多，其次是黑龙江、吉林、河北、内蒙古等省、区。满族的体育项目有赛马、跳马、跳骆驼、冰嬉、秋千、滑雪、赛船、角觝、击球、采珍珠等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3333750"/>
            <a:ext cx="33337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http://www.zqedu.net/UploadFiles/Article/2014/4/2014415165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25" y="3333750"/>
            <a:ext cx="4453255" cy="323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428596" y="1928802"/>
            <a:ext cx="7072362" cy="1358751"/>
            <a:chOff x="0" y="0"/>
            <a:chExt cx="13948" cy="7931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640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</a:rPr>
                <a:t>Kicking shuttlecock----</a:t>
              </a:r>
              <a:r>
                <a:rPr lang="en-US" sz="2400" dirty="0" smtClean="0">
                  <a:latin typeface="Times New Roman" panose="02020603050405020304" pitchFamily="2" charset="0"/>
                </a:rPr>
                <a:t>the Hani nationality</a:t>
              </a:r>
              <a:endParaRPr lang="en-US" sz="2400" dirty="0" smtClean="0">
                <a:latin typeface="Times New Roman" panose="02020603050405020304" pitchFamily="2" charset="0"/>
              </a:endParaRPr>
            </a:p>
            <a:p>
              <a:endParaRPr lang="en-US" altLang="zh-CN" sz="2400" dirty="0" smtClean="0">
                <a:latin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Picture 2" descr="哈尼族(花毽)：哈尼族有1253952人，聚居在云南省红河哈尼族彝族自治州和思茅、玉溪、西双版纳傣族自治州等地。哈尼族民间体育活动主要有坐骑秋千、摔跤、赛球、爬树赛、打陀螺等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214686"/>
            <a:ext cx="3286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http://pic.baike.soso.com/p/20140414/20140414153652-4648249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357562"/>
            <a:ext cx="3990975" cy="2771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428596" y="1928802"/>
            <a:ext cx="7072362" cy="2090294"/>
            <a:chOff x="0" y="0"/>
            <a:chExt cx="13948" cy="12201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106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</a:rPr>
                <a:t>Wire walking ----</a:t>
              </a:r>
              <a:r>
                <a:rPr lang="en-US" sz="2400" dirty="0" smtClean="0">
                  <a:latin typeface="Times New Roman" panose="02020603050405020304" pitchFamily="2" charset="0"/>
                </a:rPr>
                <a:t> the Tatar nationality</a:t>
              </a:r>
              <a:endParaRPr lang="en-US" sz="2400" dirty="0" smtClean="0">
                <a:latin typeface="Times New Roman" panose="02020603050405020304" pitchFamily="2" charset="0"/>
              </a:endParaRPr>
            </a:p>
            <a:p>
              <a:endParaRPr lang="en-US" sz="2400" dirty="0" smtClean="0">
                <a:latin typeface="Times New Roman" panose="02020603050405020304" pitchFamily="2" charset="0"/>
              </a:endParaRPr>
            </a:p>
            <a:p>
              <a:endParaRPr lang="en-US" sz="2400" dirty="0" smtClean="0"/>
            </a:p>
            <a:p>
              <a:endParaRPr lang="en-US" altLang="zh-CN" sz="2400" dirty="0" smtClean="0"/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Ethnic Sports</a:t>
            </a:r>
            <a:endParaRPr lang="zh-CN" altLang="en-US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Picture 2" descr="塔塔尔族(走钢丝)：塔塔尔族有4873人，聚居在新疆伊犁、塔城、乌鲁木齐等地。    塔塔尔族的体育竞技活动是他们娱乐消遣分一种方式，一般是在民族节庆的日子举行。其主要形式有赛跳跑、赛马、爬杆等项目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86124"/>
            <a:ext cx="32146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2" descr="http://img8.zol.com.cn/bbs/upload/18706/18705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357562"/>
            <a:ext cx="491986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折角形 6145"/>
          <p:cNvSpPr/>
          <p:nvPr/>
        </p:nvSpPr>
        <p:spPr>
          <a:xfrm>
            <a:off x="1476375" y="2349500"/>
            <a:ext cx="6192838" cy="3671888"/>
          </a:xfrm>
          <a:prstGeom prst="foldedCorner">
            <a:avLst>
              <a:gd name="adj" fmla="val 12500"/>
            </a:avLst>
          </a:prstGeom>
          <a:solidFill>
            <a:schemeClr val="accent2">
              <a:alpha val="9999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7" name="文本框 6146"/>
          <p:cNvSpPr txBox="1"/>
          <p:nvPr/>
        </p:nvSpPr>
        <p:spPr>
          <a:xfrm>
            <a:off x="2000232" y="3500438"/>
            <a:ext cx="5357850" cy="7010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latinLnBrk="0" hangingPunct="1"/>
            <a:r>
              <a:rPr lang="en-US" altLang="zh-CN" sz="4000" b="1" dirty="0">
                <a:latin typeface="Arial" panose="020B0604020202020204" pitchFamily="34" charset="0"/>
                <a:ea typeface="黑体" panose="02010609060101010101" charset="-122"/>
              </a:rPr>
              <a:t>Chinese </a:t>
            </a:r>
            <a:r>
              <a:rPr lang="en-US" altLang="zh-CN" sz="3600" b="1" dirty="0" err="1" smtClean="0">
                <a:latin typeface="Arial" panose="020B0604020202020204" pitchFamily="34" charset="0"/>
                <a:ea typeface="黑体" panose="02010609060101010101" charset="-122"/>
              </a:rPr>
              <a:t>kungfu</a:t>
            </a:r>
            <a:endParaRPr lang="en-US" altLang="zh-CN" sz="4000" b="1" dirty="0" err="1" smtClean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3" name="组合 6151"/>
          <p:cNvGrpSpPr>
            <a:grpSpLocks noChangeAspect="1"/>
          </p:cNvGrpSpPr>
          <p:nvPr/>
        </p:nvGrpSpPr>
        <p:grpSpPr>
          <a:xfrm>
            <a:off x="1370013" y="1973263"/>
            <a:ext cx="6442075" cy="590550"/>
            <a:chOff x="0" y="0"/>
            <a:chExt cx="10146" cy="930"/>
          </a:xfrm>
        </p:grpSpPr>
        <p:pic>
          <p:nvPicPr>
            <p:cNvPr id="6153" name="内容占位符 6152" descr="PPT1花纹"/>
            <p:cNvPicPr>
              <a:picLocks noGrp="1" noChangeAspect="1"/>
            </p:cNvPicPr>
            <p:nvPr>
              <p:ph idx="4294967295"/>
            </p:nvPr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0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pic>
          <p:nvPicPr>
            <p:cNvPr id="6154" name="图片 6153" descr="PPT1花纹"/>
            <p:cNvPicPr>
              <a:picLocks noChangeAspect="1"/>
            </p:cNvPicPr>
            <p:nvPr/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5044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9650" y="4037012"/>
            <a:ext cx="432435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文本框 8196"/>
          <p:cNvSpPr txBox="1"/>
          <p:nvPr/>
        </p:nvSpPr>
        <p:spPr>
          <a:xfrm>
            <a:off x="305435" y="1571612"/>
            <a:ext cx="8838565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/>
            <a:r>
              <a:rPr lang="zh-CN" altLang="en-US" sz="2400" dirty="0" smtClean="0">
                <a:latin typeface="Comic Sans MS" panose="030F0702030302020204" pitchFamily="66" charset="0"/>
              </a:rPr>
              <a:t>Brief Introduction to Kung Fu</a:t>
            </a:r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285720" y="785794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8196"/>
          <p:cNvSpPr txBox="1"/>
          <p:nvPr/>
        </p:nvSpPr>
        <p:spPr>
          <a:xfrm>
            <a:off x="285720" y="2071678"/>
            <a:ext cx="8429684" cy="304698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 order to survive, people in primitive society</a:t>
            </a:r>
            <a:r>
              <a:rPr lang="zh-CN" altLang="en-US" sz="16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had to hunt for food efficiently, so they learned the primary attack means. Gradually stone and wooden tools are added as weapon.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When the war become more and more ,the dictators</a:t>
            </a:r>
            <a:r>
              <a:rPr lang="en-US" altLang="zh-CN" sz="16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attach great importance to attack means. So people continually gain experience and skills from war practice.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At last ,all these skills passed on from generation to generation. Now we call it Kung fu!</a:t>
            </a:r>
            <a:endParaRPr lang="en-US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8" name="Picture 5" descr="128753280002024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913313"/>
            <a:ext cx="38877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://thumbs.dreamstime.com/t/d-353438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7892" name="Picture 4" descr="http://img12.3lian.com/gaoqing02/04/49/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9939" y="5429264"/>
            <a:ext cx="2224061" cy="1428736"/>
          </a:xfrm>
          <a:prstGeom prst="rect">
            <a:avLst/>
          </a:prstGeom>
          <a:noFill/>
        </p:spPr>
      </p:pic>
      <p:pic>
        <p:nvPicPr>
          <p:cNvPr id="9" name="Picture 2" descr="http://e.hiphotos.baidu.com/baike/c0%3Dbaike80%2C5%2C5%2C80%2C26/sign=158c09dd7dec54e755e1124cd851f035/43a7d933c895d14399f860c075f082025baf0742.jpg"/>
          <p:cNvPicPr>
            <a:picLocks noChangeAspect="1" noChangeArrowheads="1"/>
          </p:cNvPicPr>
          <p:nvPr/>
        </p:nvPicPr>
        <p:blipFill>
          <a:blip r:embed="rId2"/>
          <a:srcRect l="4546" t="2779" r="4546" b="2779"/>
          <a:stretch>
            <a:fillRect/>
          </a:stretch>
        </p:blipFill>
        <p:spPr bwMode="auto">
          <a:xfrm>
            <a:off x="500035" y="2058978"/>
            <a:ext cx="3699095" cy="337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c.hiphotos.baidu.com/baike/c0%3Dbaike80%2C5%2C5%2C80%2C26/sign=29f26467a28b87d6444fa34d6661435d/203fb80e7bec54e7ac3fcc48ba389b504ec26a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071679"/>
            <a:ext cx="3429024" cy="335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285750" y="2544445"/>
            <a:ext cx="4737735" cy="3505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algn="just"/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</a:t>
            </a:r>
            <a:r>
              <a:rPr lang="zh-CN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Chinese martial arts  is our national sports as one of the main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zh-CN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method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for </a:t>
            </a:r>
            <a:r>
              <a:rPr lang="zh-CN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thousands of years of our people to exercise and self-defen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ce</a:t>
            </a:r>
            <a:r>
              <a:rPr lang="zh-CN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.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285720" y="785794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8196"/>
          <p:cNvSpPr txBox="1"/>
          <p:nvPr/>
        </p:nvSpPr>
        <p:spPr>
          <a:xfrm>
            <a:off x="305435" y="1643050"/>
            <a:ext cx="8838565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/>
            <a:r>
              <a:rPr lang="zh-CN" altLang="en-US" sz="2400" dirty="0" smtClean="0">
                <a:latin typeface="Comic Sans MS" panose="030F0702030302020204" pitchFamily="66" charset="0"/>
              </a:rPr>
              <a:t>Brief Introduction to Kung Fu</a:t>
            </a:r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pic>
        <p:nvPicPr>
          <p:cNvPr id="12" name="Picture 6" descr="013000003122881228530647634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1827" y="2430145"/>
            <a:ext cx="259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693670"/>
            <a:ext cx="7772400" cy="1470025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Famous </a:t>
            </a:r>
            <a:r>
              <a:rPr lang="en-US" b="1" i="1" smtClean="0">
                <a:effectLst>
                  <a:outerShdw blurRad="38100" dist="38100" dir="2700000" algn="tl">
                    <a:srgbClr val="C0C0C0"/>
                  </a:outerShdw>
                </a:effectLst>
                <a:sym typeface="+mn-ea"/>
              </a:rPr>
              <a:t>Martial </a:t>
            </a:r>
            <a:r>
              <a:rPr 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Stars</a:t>
            </a:r>
            <a:endParaRPr lang="en-US" b="1" i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8" name="Picture 4" descr="28833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8002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2005824106355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13065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9ce61d3a4575277871cf6cd3"/>
          <p:cNvPicPr>
            <a:picLocks noChangeAspect="1" noChangeArrowheads="1"/>
          </p:cNvPicPr>
          <p:nvPr/>
        </p:nvPicPr>
        <p:blipFill>
          <a:blip r:embed="rId3"/>
          <a:srcRect b="23727"/>
          <a:stretch>
            <a:fillRect/>
          </a:stretch>
        </p:blipFill>
        <p:spPr bwMode="auto">
          <a:xfrm>
            <a:off x="3059113" y="0"/>
            <a:ext cx="1755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ec0ae2ea3251577763d09f0b"/>
          <p:cNvPicPr>
            <a:picLocks noChangeAspect="1" noChangeArrowheads="1"/>
          </p:cNvPicPr>
          <p:nvPr/>
        </p:nvPicPr>
        <p:blipFill>
          <a:blip r:embed="rId4"/>
          <a:srcRect t="30331"/>
          <a:stretch>
            <a:fillRect/>
          </a:stretch>
        </p:blipFill>
        <p:spPr bwMode="auto">
          <a:xfrm>
            <a:off x="4787900" y="0"/>
            <a:ext cx="1951038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Img424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0"/>
            <a:ext cx="12255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u=1231778389,1220015064&amp;fm=2&amp;gp=0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13688" y="0"/>
            <a:ext cx="12303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2005824106355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13065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9ce61d3a4575277871cf6cd3"/>
          <p:cNvPicPr>
            <a:picLocks noChangeAspect="1" noChangeArrowheads="1"/>
          </p:cNvPicPr>
          <p:nvPr/>
        </p:nvPicPr>
        <p:blipFill>
          <a:blip r:embed="rId3"/>
          <a:srcRect b="23727"/>
          <a:stretch>
            <a:fillRect/>
          </a:stretch>
        </p:blipFill>
        <p:spPr bwMode="auto">
          <a:xfrm>
            <a:off x="3059113" y="0"/>
            <a:ext cx="1755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 descr="ec0ae2ea3251577763d09f0b"/>
          <p:cNvPicPr>
            <a:picLocks noChangeAspect="1" noChangeArrowheads="1"/>
          </p:cNvPicPr>
          <p:nvPr/>
        </p:nvPicPr>
        <p:blipFill>
          <a:blip r:embed="rId4"/>
          <a:srcRect t="30331"/>
          <a:stretch>
            <a:fillRect/>
          </a:stretch>
        </p:blipFill>
        <p:spPr bwMode="auto">
          <a:xfrm>
            <a:off x="4787900" y="0"/>
            <a:ext cx="1951038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Img424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0"/>
            <a:ext cx="12255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u=1231778389,1220015064&amp;fm=2&amp;gp=0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13688" y="0"/>
            <a:ext cx="12303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1238542712099"/>
          <p:cNvPicPr>
            <a:picLocks noChangeAspect="1" noChangeArrowheads="1"/>
          </p:cNvPicPr>
          <p:nvPr/>
        </p:nvPicPr>
        <p:blipFill>
          <a:blip r:embed="rId8"/>
          <a:srcRect b="36157"/>
          <a:stretch>
            <a:fillRect/>
          </a:stretch>
        </p:blipFill>
        <p:spPr bwMode="auto">
          <a:xfrm>
            <a:off x="7343775" y="1773238"/>
            <a:ext cx="18002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4676208"/>
          <p:cNvPicPr>
            <a:picLocks noChangeAspect="1" noChangeArrowheads="1"/>
          </p:cNvPicPr>
          <p:nvPr/>
        </p:nvPicPr>
        <p:blipFill>
          <a:blip r:embed="rId9"/>
          <a:srcRect l="4649" b="6680"/>
          <a:stretch>
            <a:fillRect/>
          </a:stretch>
        </p:blipFill>
        <p:spPr bwMode="auto">
          <a:xfrm>
            <a:off x="7343775" y="3357563"/>
            <a:ext cx="1800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7" descr="2005824106355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13065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9ce61d3a4575277871cf6cd3"/>
          <p:cNvPicPr>
            <a:picLocks noChangeAspect="1" noChangeArrowheads="1"/>
          </p:cNvPicPr>
          <p:nvPr/>
        </p:nvPicPr>
        <p:blipFill>
          <a:blip r:embed="rId3"/>
          <a:srcRect b="23727"/>
          <a:stretch>
            <a:fillRect/>
          </a:stretch>
        </p:blipFill>
        <p:spPr bwMode="auto">
          <a:xfrm>
            <a:off x="3059113" y="0"/>
            <a:ext cx="1755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19" descr="ec0ae2ea3251577763d09f0b"/>
          <p:cNvPicPr>
            <a:picLocks noChangeAspect="1" noChangeArrowheads="1"/>
          </p:cNvPicPr>
          <p:nvPr/>
        </p:nvPicPr>
        <p:blipFill>
          <a:blip r:embed="rId4"/>
          <a:srcRect t="30331"/>
          <a:stretch>
            <a:fillRect/>
          </a:stretch>
        </p:blipFill>
        <p:spPr bwMode="auto">
          <a:xfrm>
            <a:off x="4787900" y="0"/>
            <a:ext cx="1951038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20" descr="Img424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0"/>
            <a:ext cx="12255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21" descr="u=1231778389,1220015064&amp;fm=2&amp;gp=0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13688" y="0"/>
            <a:ext cx="12303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22" descr="1238542712099"/>
          <p:cNvPicPr>
            <a:picLocks noChangeAspect="1" noChangeArrowheads="1"/>
          </p:cNvPicPr>
          <p:nvPr/>
        </p:nvPicPr>
        <p:blipFill>
          <a:blip r:embed="rId8"/>
          <a:srcRect b="36157"/>
          <a:stretch>
            <a:fillRect/>
          </a:stretch>
        </p:blipFill>
        <p:spPr bwMode="auto">
          <a:xfrm>
            <a:off x="7343775" y="1773238"/>
            <a:ext cx="18002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23" descr="4676208"/>
          <p:cNvPicPr>
            <a:picLocks noChangeAspect="1" noChangeArrowheads="1"/>
          </p:cNvPicPr>
          <p:nvPr/>
        </p:nvPicPr>
        <p:blipFill>
          <a:blip r:embed="rId9"/>
          <a:srcRect l="4649" b="6680"/>
          <a:stretch>
            <a:fillRect/>
          </a:stretch>
        </p:blipFill>
        <p:spPr bwMode="auto">
          <a:xfrm>
            <a:off x="7343775" y="3357563"/>
            <a:ext cx="1800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24" descr="2111662_1195355063_597"/>
          <p:cNvPicPr>
            <a:picLocks noChangeAspect="1" noChangeArrowheads="1"/>
          </p:cNvPicPr>
          <p:nvPr/>
        </p:nvPicPr>
        <p:blipFill>
          <a:blip r:embed="rId10"/>
          <a:srcRect t="6633" b="8260"/>
          <a:stretch>
            <a:fillRect/>
          </a:stretch>
        </p:blipFill>
        <p:spPr bwMode="auto">
          <a:xfrm>
            <a:off x="7510463" y="5059363"/>
            <a:ext cx="163353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25" descr="827356502_l"/>
          <p:cNvPicPr>
            <a:picLocks noChangeAspect="1" noChangeArrowheads="1"/>
          </p:cNvPicPr>
          <p:nvPr/>
        </p:nvPicPr>
        <p:blipFill>
          <a:blip r:embed="rId11"/>
          <a:srcRect l="4320" r="4967" b="16930"/>
          <a:stretch>
            <a:fillRect/>
          </a:stretch>
        </p:blipFill>
        <p:spPr bwMode="auto">
          <a:xfrm>
            <a:off x="6084888" y="5059363"/>
            <a:ext cx="1439862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26" descr="1F34C7F20B448C55E8D83CADC9CB56E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11413" y="5059363"/>
            <a:ext cx="36703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27" descr="1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31913" y="5057775"/>
            <a:ext cx="11477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28" descr="744D0C21CCB59A9243ED05445D992BB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057775"/>
            <a:ext cx="1323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29" descr="Img6074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708275"/>
            <a:ext cx="18002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0019b90e16780e0796f74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75237" y="1571612"/>
            <a:ext cx="3241675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3291286902678077166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345916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0023aeaa33da0cef1517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143380"/>
            <a:ext cx="3384550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0023aeaa33da0cef1b1a2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6961" y="4000504"/>
            <a:ext cx="3167062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214414" y="1071546"/>
            <a:ext cx="23034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3200" b="1" dirty="0">
                <a:latin typeface="Times New Roman" panose="02020603050405020304" pitchFamily="2" charset="0"/>
              </a:rPr>
              <a:t>Bruce Lee</a:t>
            </a:r>
            <a:endParaRPr lang="zh-CN" altLang="en-US" sz="3200" b="1" dirty="0">
              <a:latin typeface="Times New Roman" panose="02020603050405020304" pitchFamily="2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429256" y="1000108"/>
            <a:ext cx="284321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3200" b="1" dirty="0">
                <a:latin typeface="Times New Roman" panose="02020603050405020304" pitchFamily="2" charset="0"/>
              </a:rPr>
              <a:t>Jackie Chan</a:t>
            </a:r>
            <a:endParaRPr lang="zh-CN" altLang="en-US" sz="3200" b="1" dirty="0">
              <a:latin typeface="Times New Roman" panose="02020603050405020304" pitchFamily="2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00166" y="6410349"/>
            <a:ext cx="1062038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800" b="1" dirty="0">
                <a:latin typeface="Times New Roman" panose="02020603050405020304" pitchFamily="2" charset="0"/>
              </a:rPr>
              <a:t>Jet Li</a:t>
            </a:r>
            <a:endParaRPr lang="zh-CN" altLang="en-US" sz="2800" b="1" dirty="0">
              <a:latin typeface="Times New Roman" panose="02020603050405020304" pitchFamily="2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072198" y="6338887"/>
            <a:ext cx="1973263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800" b="1" dirty="0">
                <a:latin typeface="Times New Roman" panose="02020603050405020304" pitchFamily="2" charset="0"/>
              </a:rPr>
              <a:t>Donnie Yen</a:t>
            </a:r>
            <a:endParaRPr lang="zh-CN" altLang="en-US" sz="2800" b="1" dirty="0">
              <a:latin typeface="Times New Roman" panose="02020603050405020304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5720" y="642918"/>
            <a:ext cx="4419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Famous martial </a:t>
            </a:r>
            <a:r>
              <a:rPr lang="en-US" altLang="zh-CN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stars</a:t>
            </a:r>
            <a:r>
              <a:rPr lang="zh-CN" alt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：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5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4FB8F12-2804-47C7-A22B-9D1547D0081C}" type="slidenum">
              <a:rPr lang="zh-CN" altLang="en-US" sz="1200">
                <a:solidFill>
                  <a:srgbClr val="898989"/>
                </a:solidFill>
              </a:rPr>
            </a:fld>
            <a:endParaRPr lang="en-US" altLang="zh-CN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2963863" y="619125"/>
            <a:ext cx="1873250" cy="639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8916" name="Picture 3" descr="0023aeaa33da0c79afce1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2844" y="1643050"/>
            <a:ext cx="4429156" cy="494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2008121514212946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643050"/>
            <a:ext cx="407196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92138" y="180975"/>
            <a:ext cx="779462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20650" y="349250"/>
            <a:ext cx="9136063" cy="944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zh-CN" altLang="en-US" sz="28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1597" y="1493819"/>
            <a:ext cx="8501122" cy="387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3200" dirty="0" smtClean="0">
                <a:solidFill>
                  <a:schemeClr val="accent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Stars     </a:t>
            </a:r>
            <a:endParaRPr lang="zh-CN" altLang="zh-CN" sz="3200" dirty="0" smtClean="0">
              <a:solidFill>
                <a:schemeClr val="accent2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李小龙  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1940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年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11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月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27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日出生   </a:t>
            </a:r>
            <a:endParaRPr lang="zh-CN" altLang="en-US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English name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Bruce Lee 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Master work:《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唐山大兄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》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、</a:t>
            </a:r>
            <a:endParaRPr lang="zh-CN" altLang="en-US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《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精武门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》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、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《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猛龙过江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》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、</a:t>
            </a:r>
            <a:endParaRPr lang="zh-CN" altLang="en-US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《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龙争虎斗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》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Bruce lee said,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“I never said I was the first one,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but I would never admit that I was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second.”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3950" y="1857375"/>
            <a:ext cx="3514725" cy="4320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1597" y="1654474"/>
            <a:ext cx="8501122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endParaRPr lang="zh-CN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1310" y="2347595"/>
            <a:ext cx="4964430" cy="338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influence of Bruce Lee on Kungfu: 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457200" indent="-457200" algn="just" defTabSz="-635">
              <a:buFont typeface="宋体" panose="02010600030101010101" pitchFamily="2" charset="-122"/>
              <a:buAutoNum type="arabicPeriod"/>
              <a:tabLst>
                <a:tab pos="457200" algn="l"/>
              </a:tabLst>
            </a:pP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Found the jeet kune do(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截拳道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)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457200" indent="-457200" algn="just" defTabSz="-635">
              <a:buFont typeface="宋体" panose="02010600030101010101" pitchFamily="2" charset="-122"/>
              <a:buAutoNum type="arabicPeriod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Introduce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Kungfu 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to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the English-Chinese dictionary.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457200" indent="-457200" algn="just" defTabSz="-635">
              <a:buFont typeface="宋体" panose="02010600030101010101" pitchFamily="2" charset="-122"/>
              <a:buAutoNum type="arabicPeriod"/>
              <a:tabLst>
                <a:tab pos="457200" algn="l"/>
              </a:tabLst>
            </a:pP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Start martial arts films and 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bring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Kungfu into the world.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457200" indent="-457200" algn="just" defTabSz="-635">
              <a:buFont typeface="宋体" panose="02010600030101010101" pitchFamily="2" charset="-122"/>
              <a:buAutoNum type="arabicPeriod"/>
              <a:tabLst>
                <a:tab pos="457200" algn="l"/>
              </a:tabLst>
            </a:pP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Ma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k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e nunchakus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（双节棍） 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bec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o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me popular in the world.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457200" indent="-457200" algn="just" defTabSz="-635">
              <a:buFont typeface="宋体" panose="02010600030101010101" pitchFamily="2" charset="-122"/>
              <a:buAutoNum type="arabicPeriod"/>
              <a:tabLst>
                <a:tab pos="457200" algn="l"/>
              </a:tabLst>
            </a:pPr>
            <a:endParaRPr lang="zh-CN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9" name="Picture 2" descr="李小龙"/>
          <p:cNvPicPr>
            <a:picLocks noRot="1"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07050" y="1866900"/>
            <a:ext cx="3215640" cy="4344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1597" y="1654474"/>
            <a:ext cx="8501122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endParaRPr lang="zh-CN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1310" y="1981835"/>
            <a:ext cx="4964430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influence of Bruce Lee on Chinese image in the world: 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 defTabSz="914400">
              <a:lnSpc>
                <a:spcPct val="150000"/>
              </a:lnSpc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1. 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It is the first time to show our Chinese are not the sick man of Asia in the world, and from the evil to the brave. </a:t>
            </a:r>
            <a:endParaRPr lang="en-US" altLang="zh-CN" sz="2400" dirty="0" smtClean="0"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  <a:p>
            <a:pPr algn="just" defTabSz="914400">
              <a:lnSpc>
                <a:spcPct val="150000"/>
              </a:lnSpc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2. Attract many foreigners come to  China learning Kungfu.</a:t>
            </a:r>
            <a:r>
              <a:rPr lang="zh-CN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endParaRPr lang="zh-CN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457200" indent="-457200" algn="just" defTabSz="914400">
              <a:lnSpc>
                <a:spcPct val="150000"/>
              </a:lnSpc>
              <a:buFont typeface="宋体" panose="02010600030101010101" pitchFamily="2" charset="-122"/>
              <a:buAutoNum type="arabicPeriod"/>
              <a:tabLst>
                <a:tab pos="457200" algn="l"/>
              </a:tabLst>
            </a:pPr>
            <a:endParaRPr lang="zh-CN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9" name="Picture 2" descr="李小龙"/>
          <p:cNvPicPr>
            <a:picLocks noRot="1"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285740" y="1923415"/>
            <a:ext cx="3418205" cy="4344035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864360"/>
            <a:ext cx="4477385" cy="4461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97815" y="1810385"/>
            <a:ext cx="4964430" cy="82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influence of Bruce Lee on movies: 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endParaRPr lang="zh-CN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86790" y="2493010"/>
            <a:ext cx="3586480" cy="3777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270" y="2438400"/>
            <a:ext cx="3402965" cy="383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4282" y="785794"/>
            <a:ext cx="8501122" cy="5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3200" dirty="0" smtClean="0">
                <a:solidFill>
                  <a:schemeClr val="accent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zh-CN" altLang="zh-CN" sz="20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endParaRPr lang="zh-CN" altLang="zh-CN" sz="20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3995" y="2012315"/>
            <a:ext cx="850138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influence of Bruce Lee on video games: 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00" y="3303270"/>
            <a:ext cx="5847715" cy="3364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105" y="3302635"/>
            <a:ext cx="4876165" cy="3364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" y="3302635"/>
            <a:ext cx="4855210" cy="3364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97815" y="1810385"/>
            <a:ext cx="4964430" cy="82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influence of Bruce Lee on comics: 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 defTabSz="-635">
              <a:buFont typeface="宋体" panose="02010600030101010101" pitchFamily="2" charset="-122"/>
              <a:tabLst>
                <a:tab pos="457200" algn="l"/>
              </a:tabLst>
            </a:pPr>
            <a:endParaRPr lang="zh-CN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9" name="Picture 2" descr="李小龙"/>
          <p:cNvPicPr>
            <a:picLocks noRot="1"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1405" y="2403475"/>
            <a:ext cx="3144520" cy="4185285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40" y="2404110"/>
            <a:ext cx="3122930" cy="418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://thumbs.dreamstime.com/t/d-353438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7892" name="Picture 4" descr="http://img12.3lian.com/gaoqing02/04/49/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29454" y="5286388"/>
            <a:ext cx="2214546" cy="1571612"/>
          </a:xfrm>
          <a:prstGeom prst="rect">
            <a:avLst/>
          </a:prstGeom>
          <a:noFill/>
        </p:spPr>
      </p:pic>
      <p:pic>
        <p:nvPicPr>
          <p:cNvPr id="6" name="Picture 2" descr="http://b.hiphotos.baidu.com/baike/c0%3Dbaike80%2C5%2C5%2C80%2C26/sign=45206fa019d8bc3ed2050e98e3e2cd7b/86d6277f9e2f07080199f09ae924b899a801f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928802"/>
            <a:ext cx="68357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67b51df537d18a977c63860[1]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67545ad9146fa848d1164e07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0"/>
            <a:ext cx="54356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0130000016415112493139701553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1300"/>
            <a:ext cx="37084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faa0896f358b3abd4216946c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4076700"/>
            <a:ext cx="5435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8" y="1714488"/>
            <a:ext cx="4321175" cy="5859463"/>
          </a:xfrm>
        </p:spPr>
        <p:txBody>
          <a:bodyPr/>
          <a:lstStyle/>
          <a:p>
            <a:pPr eaLnBrk="1" hangingPunct="1"/>
            <a:r>
              <a:rPr lang="zh-CN" sz="2800" dirty="0" smtClean="0"/>
              <a:t>成龙，</a:t>
            </a:r>
            <a:r>
              <a:rPr lang="zh-CN" altLang="zh-CN" sz="2800" dirty="0" smtClean="0"/>
              <a:t>Jackie Chan</a:t>
            </a:r>
            <a:r>
              <a:rPr lang="zh-CN" sz="2800" dirty="0" smtClean="0"/>
              <a:t>、</a:t>
            </a:r>
            <a:r>
              <a:rPr lang="zh-CN" altLang="zh-CN" sz="2800" dirty="0" smtClean="0"/>
              <a:t>Jacky Chan</a:t>
            </a:r>
            <a:br>
              <a:rPr lang="zh-CN" altLang="zh-CN" sz="2800" dirty="0" smtClean="0"/>
            </a:br>
            <a:r>
              <a:rPr lang="zh-CN" altLang="zh-CN" sz="2800" dirty="0" smtClean="0"/>
              <a:t>1954</a:t>
            </a:r>
            <a:r>
              <a:rPr lang="zh-CN" sz="2800" dirty="0" smtClean="0"/>
              <a:t>年</a:t>
            </a:r>
            <a:r>
              <a:rPr lang="zh-CN" altLang="zh-CN" sz="2800" dirty="0" smtClean="0"/>
              <a:t>4</a:t>
            </a:r>
            <a:r>
              <a:rPr lang="zh-CN" sz="2800" dirty="0" smtClean="0"/>
              <a:t>月</a:t>
            </a:r>
            <a:r>
              <a:rPr lang="zh-CN" altLang="zh-CN" sz="2800" dirty="0" smtClean="0"/>
              <a:t>7</a:t>
            </a:r>
            <a:r>
              <a:rPr lang="zh-CN" sz="2800" dirty="0" smtClean="0"/>
              <a:t>日。</a:t>
            </a:r>
            <a:br>
              <a:rPr lang="zh-CN" sz="2800" dirty="0" smtClean="0"/>
            </a:br>
            <a:r>
              <a:rPr lang="zh-CN" altLang="zh-CN" sz="2800" dirty="0" smtClean="0"/>
              <a:t>He was born in Hong Kong ,and his ancestral home is Shandong. The great China  film star and international kung fu movie superstar,</a:t>
            </a:r>
            <a:br>
              <a:rPr lang="zh-CN" altLang="zh-CN" sz="2800" dirty="0" smtClean="0"/>
            </a:br>
            <a:endParaRPr lang="zh-CN" altLang="zh-CN" sz="2800" dirty="0" smtClean="0"/>
          </a:p>
        </p:txBody>
      </p:sp>
      <p:pic>
        <p:nvPicPr>
          <p:cNvPr id="33795" name="Picture 3" descr="72f082025aafa40fb3960264ab64034f78f0193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39383" y="0"/>
            <a:ext cx="5140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337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" y="1391285"/>
            <a:ext cx="5923280" cy="585978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CN" sz="2800" dirty="0" smtClean="0"/>
              <a:t>Why </a:t>
            </a:r>
            <a:r>
              <a:rPr lang="zh-CN" altLang="zh-CN" sz="2800" dirty="0" smtClean="0">
                <a:sym typeface="+mn-ea"/>
              </a:rPr>
              <a:t>Jackie Chan</a:t>
            </a:r>
            <a:r>
              <a:rPr lang="en-US" altLang="zh-CN" sz="2800" dirty="0" smtClean="0"/>
              <a:t> became famous</a:t>
            </a:r>
            <a:br>
              <a:rPr lang="en-US" altLang="zh-CN" sz="2800" dirty="0" smtClean="0"/>
            </a:br>
            <a:r>
              <a:rPr lang="en-US" altLang="zh-CN" sz="2800" dirty="0" smtClean="0"/>
              <a:t>1. He created comic Kongfu </a:t>
            </a:r>
            <a:br>
              <a:rPr lang="en-US" altLang="zh-CN" sz="2800" dirty="0" smtClean="0"/>
            </a:br>
            <a:r>
              <a:rPr lang="en-US" altLang="zh-CN" sz="2800" dirty="0" smtClean="0"/>
              <a:t>movie.</a:t>
            </a:r>
            <a:br>
              <a:rPr lang="en-US" altLang="zh-CN" sz="2800" dirty="0" smtClean="0"/>
            </a:br>
            <a:r>
              <a:rPr lang="en-US" altLang="zh-CN" sz="2800" dirty="0" smtClean="0"/>
              <a:t>2. He is known for acrobatic </a:t>
            </a:r>
            <a:br>
              <a:rPr lang="en-US" altLang="zh-CN" sz="2800" dirty="0" smtClean="0"/>
            </a:br>
            <a:r>
              <a:rPr lang="en-US" altLang="zh-CN" sz="2800" dirty="0" smtClean="0"/>
              <a:t>fighting style </a:t>
            </a:r>
            <a:br>
              <a:rPr lang="en-US" altLang="zh-CN" sz="2800" dirty="0" smtClean="0"/>
            </a:br>
            <a:r>
              <a:rPr lang="en-US" altLang="zh-CN" sz="2800" dirty="0" smtClean="0"/>
              <a:t>3. He refuses standin for </a:t>
            </a:r>
            <a:br>
              <a:rPr lang="en-US" altLang="zh-CN" sz="2800" dirty="0" smtClean="0"/>
            </a:br>
            <a:r>
              <a:rPr lang="en-US" altLang="zh-CN" sz="2800" dirty="0" smtClean="0"/>
              <a:t>dangerousscenes.</a:t>
            </a:r>
            <a:endParaRPr lang="en-US" altLang="zh-CN" sz="2800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7360" y="1287780"/>
            <a:ext cx="3584575" cy="5532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60" y="1287780"/>
            <a:ext cx="3996055" cy="5531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7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灯片编号占位符 5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886A448-991B-433C-B0B6-8FEAFF57A41A}" type="slidenum">
              <a:rPr lang="zh-CN" altLang="en-US" sz="1200">
                <a:solidFill>
                  <a:srgbClr val="898989"/>
                </a:solidFill>
              </a:rPr>
            </a:fld>
            <a:endParaRPr lang="en-US" altLang="zh-CN"/>
          </a:p>
        </p:txBody>
      </p:sp>
      <p:pic>
        <p:nvPicPr>
          <p:cNvPr id="43011" name="图片 1"/>
          <p:cNvPicPr>
            <a:picLocks noChangeAspect="1" noChangeArrowheads="1"/>
          </p:cNvPicPr>
          <p:nvPr/>
        </p:nvPicPr>
        <p:blipFill>
          <a:blip r:embed="rId1">
            <a:grayscl/>
          </a:blip>
          <a:srcRect/>
          <a:stretch>
            <a:fillRect/>
          </a:stretch>
        </p:blipFill>
        <p:spPr bwMode="auto">
          <a:xfrm>
            <a:off x="1000100" y="3357562"/>
            <a:ext cx="642942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00500" y="3857625"/>
            <a:ext cx="20637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013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357214" y="1857377"/>
            <a:ext cx="8001000" cy="1857375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2400" b="1" dirty="0" smtClean="0">
                <a:solidFill>
                  <a:schemeClr val="tx2"/>
                </a:solidFill>
              </a:rPr>
              <a:t>    </a:t>
            </a:r>
            <a:r>
              <a:rPr lang="vi-VN" altLang="zh-CN" sz="2400" b="1" dirty="0" smtClean="0">
                <a:solidFill>
                  <a:schemeClr val="tx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Li Lianjie</a:t>
            </a:r>
            <a:r>
              <a:rPr lang="vi-VN" altLang="zh-CN" sz="2400" dirty="0" smtClean="0">
                <a:solidFill>
                  <a:schemeClr val="tx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 born 26 April 1963),</a:t>
            </a:r>
            <a:r>
              <a:rPr lang="vi-VN" altLang="zh-CN" sz="2400" baseline="30000" dirty="0" smtClean="0">
                <a:solidFill>
                  <a:schemeClr val="tx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vi-VN" altLang="zh-CN" sz="2400" dirty="0" smtClean="0">
                <a:solidFill>
                  <a:schemeClr val="tx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better known by his stage name </a:t>
            </a:r>
            <a:r>
              <a:rPr lang="vi-VN" altLang="zh-CN" sz="2400" b="1" dirty="0" smtClean="0">
                <a:solidFill>
                  <a:schemeClr val="tx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Jet Li</a:t>
            </a:r>
            <a:r>
              <a:rPr lang="vi-VN" altLang="zh-CN" sz="2400" dirty="0" smtClean="0">
                <a:solidFill>
                  <a:schemeClr val="tx2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, is a Chinese film actor, film producer, martial artist, and retired Wushu champion who was born in Beijing. </a:t>
            </a:r>
            <a:endParaRPr lang="zh-CN" altLang="en-US" sz="2400" dirty="0" smtClean="0">
              <a:solidFill>
                <a:schemeClr val="tx2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灯片编号占位符 5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583FB85-DAE6-43B6-A74E-219FBEBC5285}" type="slidenum">
              <a:rPr lang="zh-CN" altLang="en-US" sz="1200">
                <a:solidFill>
                  <a:srgbClr val="898989"/>
                </a:solidFill>
              </a:rPr>
            </a:fld>
            <a:endParaRPr lang="en-US" altLang="zh-CN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00500" y="3857625"/>
            <a:ext cx="20637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4036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250" y="1071563"/>
            <a:ext cx="3071813" cy="1857375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2400" b="1" dirty="0" smtClean="0">
                <a:solidFill>
                  <a:schemeClr val="tx2"/>
                </a:solidFill>
              </a:rPr>
              <a:t>    </a:t>
            </a:r>
            <a:endParaRPr lang="zh-CN" altLang="en-US" sz="2400" dirty="0" smtClean="0">
              <a:solidFill>
                <a:schemeClr val="tx2"/>
              </a:solidFill>
            </a:endParaRPr>
          </a:p>
        </p:txBody>
      </p:sp>
      <p:sp>
        <p:nvSpPr>
          <p:cNvPr id="44037" name="矩形 6"/>
          <p:cNvSpPr>
            <a:spLocks noChangeArrowheads="1"/>
          </p:cNvSpPr>
          <p:nvPr/>
        </p:nvSpPr>
        <p:spPr bwMode="auto">
          <a:xfrm>
            <a:off x="714348" y="1928802"/>
            <a:ext cx="4000500" cy="4154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altLang="zh-CN" sz="2400" dirty="0">
                <a:solidFill>
                  <a:schemeClr val="tx2"/>
                </a:solidFill>
              </a:rPr>
              <a:t>After three years of intensive training with Wu Bin, Li won his first national championship for the Beijing </a:t>
            </a:r>
            <a:r>
              <a:rPr lang="en-US" altLang="zh-CN" sz="2400" dirty="0" err="1">
                <a:solidFill>
                  <a:schemeClr val="tx2"/>
                </a:solidFill>
              </a:rPr>
              <a:t>Wushu</a:t>
            </a:r>
            <a:r>
              <a:rPr lang="en-US" altLang="zh-CN" sz="2400" dirty="0">
                <a:solidFill>
                  <a:schemeClr val="tx2"/>
                </a:solidFill>
              </a:rPr>
              <a:t> Team. After retiring from </a:t>
            </a:r>
            <a:r>
              <a:rPr lang="en-US" altLang="zh-CN" sz="2400" dirty="0" err="1">
                <a:solidFill>
                  <a:schemeClr val="tx2"/>
                </a:solidFill>
              </a:rPr>
              <a:t>Wushu</a:t>
            </a:r>
            <a:r>
              <a:rPr lang="en-US" altLang="zh-CN" sz="2400" dirty="0">
                <a:solidFill>
                  <a:schemeClr val="tx2"/>
                </a:solidFill>
              </a:rPr>
              <a:t> at age 19, he went on to win great acclaim in China as an actor making his debut with the film </a:t>
            </a:r>
            <a:r>
              <a:rPr lang="en-US" altLang="zh-CN" sz="2400" i="1" dirty="0" err="1">
                <a:solidFill>
                  <a:schemeClr val="tx2"/>
                </a:solidFill>
                <a:hlinkClick r:id="rId1" tooltip="Shaolin Temple (1982 film)"/>
              </a:rPr>
              <a:t>Shaolin</a:t>
            </a:r>
            <a:r>
              <a:rPr lang="en-US" altLang="zh-CN" sz="2400" i="1" dirty="0">
                <a:solidFill>
                  <a:schemeClr val="tx2"/>
                </a:solidFill>
                <a:hlinkClick r:id="rId1" tooltip="Shaolin Temple (1982 film)"/>
              </a:rPr>
              <a:t> Temple</a:t>
            </a:r>
            <a:r>
              <a:rPr lang="en-US" altLang="zh-CN" sz="2400" dirty="0">
                <a:solidFill>
                  <a:schemeClr val="tx2"/>
                </a:solidFill>
              </a:rPr>
              <a:t> (1982)</a:t>
            </a:r>
            <a:endParaRPr lang="zh-CN" altLang="en-US" sz="2400" dirty="0"/>
          </a:p>
        </p:txBody>
      </p:sp>
      <p:pic>
        <p:nvPicPr>
          <p:cNvPr id="44038" name="Picture 2" descr="http://images2.fengjing.com/watermarkPicSL/20110119/201101191730184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1821" y="1854508"/>
            <a:ext cx="305526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589915" y="6055995"/>
            <a:ext cx="373443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tx2"/>
                </a:solidFill>
                <a:cs typeface="+mn-ea"/>
              </a:rPr>
              <a:t>Ten cents </a:t>
            </a:r>
            <a:endParaRPr lang="en-US" altLang="zh-CN" sz="2400" dirty="0">
              <a:solidFill>
                <a:schemeClr val="tx2"/>
              </a:solidFill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19095" y="6083300"/>
            <a:ext cx="308229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tx2"/>
                </a:solidFill>
                <a:cs typeface="+mn-ea"/>
              </a:rPr>
              <a:t>One hundred million</a:t>
            </a:r>
            <a:endParaRPr lang="en-US" altLang="zh-CN" sz="2400" dirty="0">
              <a:solidFill>
                <a:schemeClr val="tx2"/>
              </a:solidFill>
              <a:cs typeface="+mn-ea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2132965" y="6212840"/>
            <a:ext cx="648335" cy="1435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灯片编号占位符 5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583FB85-DAE6-43B6-A74E-219FBEBC5285}" type="slidenum">
              <a:rPr lang="zh-CN" altLang="en-US" sz="1200">
                <a:solidFill>
                  <a:srgbClr val="898989"/>
                </a:solidFill>
              </a:rPr>
            </a:fld>
            <a:endParaRPr lang="en-US" altLang="zh-CN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00500" y="3857625"/>
            <a:ext cx="20637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4036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250" y="1071563"/>
            <a:ext cx="3071813" cy="1857375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2400" b="1" dirty="0" smtClean="0">
                <a:solidFill>
                  <a:schemeClr val="tx2"/>
                </a:solidFill>
              </a:rPr>
              <a:t>    </a:t>
            </a:r>
            <a:endParaRPr lang="zh-CN" altLang="en-US" sz="2400" dirty="0" smtClean="0">
              <a:solidFill>
                <a:schemeClr val="tx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7690" y="2488565"/>
            <a:ext cx="4885690" cy="3575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2488565"/>
            <a:ext cx="5238115" cy="3575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" y="2488565"/>
            <a:ext cx="4511675" cy="357568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灯片编号占位符 5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602AACC-D71C-42EA-9AEE-FFDCFC3F138C}" type="slidenum">
              <a:rPr lang="zh-CN" altLang="en-US" sz="1200">
                <a:solidFill>
                  <a:srgbClr val="898989"/>
                </a:solidFill>
              </a:rPr>
            </a:fld>
            <a:endParaRPr lang="en-US" altLang="zh-CN"/>
          </a:p>
        </p:txBody>
      </p:sp>
      <p:pic>
        <p:nvPicPr>
          <p:cNvPr id="45059" name="图片 1"/>
          <p:cNvPicPr>
            <a:picLocks noChangeAspect="1" noChangeArrowheads="1"/>
          </p:cNvPicPr>
          <p:nvPr/>
        </p:nvPicPr>
        <p:blipFill>
          <a:blip r:embed="rId1">
            <a:grayscl/>
          </a:blip>
          <a:srcRect/>
          <a:stretch>
            <a:fillRect/>
          </a:stretch>
        </p:blipFill>
        <p:spPr bwMode="auto">
          <a:xfrm>
            <a:off x="1071538" y="3714752"/>
            <a:ext cx="5529262" cy="278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87813" y="3784600"/>
            <a:ext cx="20637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5061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928802"/>
            <a:ext cx="9131300" cy="766762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altLang="zh-CN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Donnie Yen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 (born 27 July 1963), also known as </a:t>
            </a:r>
            <a:r>
              <a:rPr lang="en-US" altLang="zh-CN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Yen </a:t>
            </a:r>
            <a:r>
              <a:rPr lang="en-US" altLang="zh-CN" sz="24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Ji-dan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 (</a:t>
            </a:r>
            <a:r>
              <a:rPr lang="en-US" sz="2400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甄子丹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), is a Hong Kong actor, Chinese martial artist, film director and producer, action choreographer, and multiple-time world </a:t>
            </a:r>
            <a:r>
              <a:rPr lang="en-US" altLang="zh-CN" sz="2400" dirty="0" err="1" smtClean="0">
                <a:latin typeface="Times New Roman" panose="02020603050405020304" pitchFamily="2" charset="0"/>
                <a:cs typeface="Times New Roman" panose="02020603050405020304" pitchFamily="2" charset="0"/>
                <a:hlinkClick r:id="rId2" tooltip="Wushu (sport)"/>
              </a:rPr>
              <a:t>wushu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 tournament champion.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灯片编号占位符 5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D37693C-0286-44A0-B99F-8B7959E30BC2}" type="slidenum">
              <a:rPr lang="zh-CN" altLang="en-US" sz="1200">
                <a:solidFill>
                  <a:srgbClr val="898989"/>
                </a:solidFill>
              </a:rPr>
            </a:fld>
            <a:endParaRPr lang="en-US" altLang="zh-CN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87813" y="3784600"/>
            <a:ext cx="20637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085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285720" y="1785926"/>
            <a:ext cx="8702675" cy="1357312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Yen is credited by many</a:t>
            </a:r>
            <a:r>
              <a:rPr lang="en-US" altLang="zh-CN" sz="2400" baseline="300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for contributing to the popularization of the traditional martial arts style known as Wing Chun. He played Wing Chun grandmaster Yip Man in the 2008 film 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  <a:hlinkClick r:id="rId1" tooltip="Ip Man (film)"/>
              </a:rPr>
              <a:t>Yip Man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, which was a box office success. </a:t>
            </a:r>
            <a:endParaRPr lang="zh-CN" altLang="en-US" sz="3600" dirty="0" smtClean="0">
              <a:solidFill>
                <a:schemeClr val="bg1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32098" name="AutoShape 2" descr="http://img1.imgtn.bdimg.com/it/u=4022180915,4115689362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2100" name="AutoShape 4" descr="http://img1.imgtn.bdimg.com/it/u=4022180915,4115689362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32102" name="Picture 6" descr="http://bbsimg.beareyes.com.cn/jpic/1/2009/02/20090214_12162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500438"/>
            <a:ext cx="7072362" cy="314324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>
            <a:spLocks noGrp="1"/>
          </p:cNvSpPr>
          <p:nvPr>
            <p:ph type="title" idx="4294967295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smtClean="0"/>
              <a:t> </a:t>
            </a:r>
            <a:endParaRPr lang="zh-CN" altLang="en-US" smtClean="0"/>
          </a:p>
        </p:txBody>
      </p:sp>
      <p:sp>
        <p:nvSpPr>
          <p:cNvPr id="39939" name="内容占位符 2"/>
          <p:cNvSpPr>
            <a:spLocks noGrp="1"/>
          </p:cNvSpPr>
          <p:nvPr>
            <p:ph idx="4294967295"/>
          </p:nvPr>
        </p:nvSpPr>
        <p:spPr>
          <a:xfrm>
            <a:off x="4184650" y="3857628"/>
            <a:ext cx="4959350" cy="2700338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zh-CN" sz="2400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One of Bruce Lee ‘s master is also known to us ,his name is </a:t>
            </a:r>
            <a:r>
              <a:rPr lang="en-US" altLang="zh-CN" sz="2400" b="1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Ye </a:t>
            </a:r>
            <a:r>
              <a:rPr lang="en-US" altLang="zh-CN" sz="2400" b="1" dirty="0" err="1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Wen</a:t>
            </a:r>
            <a:r>
              <a:rPr lang="en-US" altLang="zh-CN" sz="2400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(</a:t>
            </a:r>
            <a:r>
              <a:rPr lang="zh-CN" altLang="en-US" sz="2400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叶问）</a:t>
            </a:r>
            <a:r>
              <a:rPr lang="en-US" altLang="zh-CN" sz="2400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.</a:t>
            </a:r>
            <a:endParaRPr lang="en-US" altLang="zh-CN" sz="2400" dirty="0" smtClean="0">
              <a:latin typeface="Arial Unicode MS" panose="020B0604020202020204" pitchFamily="34" charset="-122"/>
              <a:ea typeface="新宋体" panose="02010609030101010101" pitchFamily="49" charset="-122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zh-CN" sz="2400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His</a:t>
            </a:r>
            <a:r>
              <a:rPr lang="en-US" altLang="zh-CN" sz="2400" dirty="0" smtClean="0">
                <a:ea typeface="新宋体" panose="02010609030101010101" pitchFamily="49" charset="-122"/>
              </a:rPr>
              <a:t> </a:t>
            </a:r>
            <a:r>
              <a:rPr lang="en-US" altLang="zh-CN" sz="2800" b="1" dirty="0" smtClean="0">
                <a:ea typeface="新宋体" panose="02010609030101010101" pitchFamily="49" charset="-122"/>
              </a:rPr>
              <a:t>Wing Chun</a:t>
            </a:r>
            <a:r>
              <a:rPr lang="en-US" altLang="zh-CN" sz="2800" b="1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B0604020202020204" pitchFamily="34" charset="-122"/>
                <a:ea typeface="新宋体" panose="02010609030101010101" pitchFamily="49" charset="-122"/>
              </a:rPr>
              <a:t>is famous in China .</a:t>
            </a:r>
            <a:endParaRPr lang="zh-CN" altLang="en-US" sz="2400" dirty="0" smtClean="0">
              <a:latin typeface="Arial Unicode MS" panose="020B0604020202020204" pitchFamily="34" charset="-122"/>
              <a:ea typeface="新宋体" panose="02010609030101010101" pitchFamily="49" charset="-122"/>
            </a:endParaRPr>
          </a:p>
        </p:txBody>
      </p:sp>
      <p:pic>
        <p:nvPicPr>
          <p:cNvPr id="39940" name="图片 28" descr="叶问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49725" y="642938"/>
            <a:ext cx="49942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36004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0611C"/>
            </a:prstShdw>
          </a:effec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429125"/>
            <a:ext cx="36004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0611C"/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500098" y="2143116"/>
            <a:ext cx="7235825" cy="170021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Category of Kung Fu</a:t>
            </a:r>
            <a:endParaRPr lang="en-US" altLang="zh-CN" sz="3600" b="1" dirty="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4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76200" y="3071810"/>
            <a:ext cx="9067800" cy="461962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external (外家拳) and internal (内家拳)</a:t>
            </a:r>
            <a:endParaRPr lang="zh-CN" altLang="en-US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northern (北拳) and southern (南拳)</a:t>
            </a:r>
            <a:endParaRPr lang="zh-CN" altLang="en-US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imitative-styles (象形拳)</a:t>
            </a:r>
            <a:endParaRPr lang="zh-CN" altLang="en-US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dirty="0" smtClean="0">
              <a:solidFill>
                <a:srgbClr val="66FF3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ldLvl="0" autoUpdateAnimBg="0"/>
      <p:bldP spid="15364" grpId="0" autoUpdateAnimBg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折角形 6145"/>
          <p:cNvSpPr/>
          <p:nvPr/>
        </p:nvSpPr>
        <p:spPr>
          <a:xfrm>
            <a:off x="1476375" y="2374265"/>
            <a:ext cx="6192838" cy="3671888"/>
          </a:xfrm>
          <a:prstGeom prst="foldedCorner">
            <a:avLst>
              <a:gd name="adj" fmla="val 12500"/>
            </a:avLst>
          </a:prstGeom>
          <a:solidFill>
            <a:schemeClr val="accent2">
              <a:alpha val="9999"/>
            </a:schemeClr>
          </a:solidFill>
          <a:ln w="9525">
            <a:noFill/>
          </a:ln>
        </p:spPr>
        <p:txBody>
          <a:bodyPr/>
          <a:lstStyle/>
          <a:p>
            <a:pPr lvl="0" algn="ctr" eaLnBrk="1" latinLnBrk="0" hangingPunct="1"/>
            <a:endParaRPr lang="zh-CN" altLang="en-US"/>
          </a:p>
        </p:txBody>
      </p:sp>
      <p:sp>
        <p:nvSpPr>
          <p:cNvPr id="6147" name="文本框 6146"/>
          <p:cNvSpPr txBox="1"/>
          <p:nvPr/>
        </p:nvSpPr>
        <p:spPr>
          <a:xfrm>
            <a:off x="1370330" y="3067050"/>
            <a:ext cx="6663690" cy="22860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latinLnBrk="0" hangingPunct="1"/>
            <a:r>
              <a:rPr lang="en-US" altLang="zh-CN" sz="2400" b="1" dirty="0" smtClean="0">
                <a:latin typeface="Arial" panose="020B0604020202020204" pitchFamily="34" charset="0"/>
                <a:ea typeface="黑体" panose="02010609060101010101" charset="-122"/>
              </a:rPr>
              <a:t>1. Chinese Traditional Sports in the past dynasties</a:t>
            </a:r>
            <a:endParaRPr lang="en-US" altLang="zh-CN" sz="2400" b="1" dirty="0" smtClean="0">
              <a:latin typeface="Arial" panose="020B0604020202020204" pitchFamily="34" charset="0"/>
              <a:ea typeface="黑体" panose="02010609060101010101" charset="-122"/>
            </a:endParaRPr>
          </a:p>
          <a:p>
            <a:pPr lvl="0" algn="ctr" eaLnBrk="1" latinLnBrk="0" hangingPunct="1"/>
            <a:endParaRPr lang="en-US" altLang="zh-CN" sz="2400" b="1" dirty="0" smtClean="0">
              <a:ea typeface="黑体" panose="02010609060101010101" charset="-122"/>
              <a:sym typeface="+mn-ea"/>
            </a:endParaRPr>
          </a:p>
          <a:p>
            <a:pPr lvl="0" algn="ctr" eaLnBrk="1" latinLnBrk="0" hangingPunct="1"/>
            <a:r>
              <a:rPr lang="en-US" altLang="zh-CN" sz="2400" b="1" dirty="0" smtClean="0">
                <a:ea typeface="黑体" panose="02010609060101010101" charset="-122"/>
                <a:sym typeface="+mn-ea"/>
              </a:rPr>
              <a:t>2. Chinese Ethic Sports</a:t>
            </a:r>
            <a:endParaRPr lang="en-US" altLang="zh-CN" sz="2400" b="1" dirty="0" smtClean="0">
              <a:ea typeface="黑体" panose="02010609060101010101" charset="-122"/>
              <a:sym typeface="+mn-ea"/>
            </a:endParaRPr>
          </a:p>
          <a:p>
            <a:pPr lvl="0" algn="ctr" eaLnBrk="1" latinLnBrk="0" hangingPunct="1"/>
            <a:endParaRPr lang="en-US" altLang="zh-CN" sz="2400" b="1" dirty="0" smtClean="0">
              <a:ea typeface="黑体" panose="02010609060101010101" charset="-122"/>
              <a:sym typeface="+mn-ea"/>
            </a:endParaRPr>
          </a:p>
          <a:p>
            <a:pPr lvl="0" algn="ctr" eaLnBrk="1" latinLnBrk="0" hangingPunct="1"/>
            <a:r>
              <a:rPr lang="en-US" altLang="zh-CN" sz="2400" b="1" dirty="0" smtClean="0">
                <a:ea typeface="黑体" panose="02010609060101010101" charset="-122"/>
                <a:sym typeface="+mn-ea"/>
              </a:rPr>
              <a:t>3. Representatives of Chinese Traditional Sports</a:t>
            </a:r>
            <a:endParaRPr lang="en-US" altLang="zh-CN" sz="2400" b="1" dirty="0" smtClean="0">
              <a:ea typeface="黑体" panose="02010609060101010101" charset="-122"/>
              <a:sym typeface="+mn-ea"/>
            </a:endParaRPr>
          </a:p>
          <a:p>
            <a:pPr lvl="0" algn="ctr" eaLnBrk="1" latinLnBrk="0" hangingPunct="1"/>
            <a:endParaRPr lang="zh-CN" altLang="en-US" sz="2400" b="1" dirty="0" smtClean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2" name="组合 6151"/>
          <p:cNvGrpSpPr>
            <a:grpSpLocks noChangeAspect="1"/>
          </p:cNvGrpSpPr>
          <p:nvPr/>
        </p:nvGrpSpPr>
        <p:grpSpPr>
          <a:xfrm>
            <a:off x="1370013" y="1973263"/>
            <a:ext cx="6442075" cy="590550"/>
            <a:chOff x="0" y="0"/>
            <a:chExt cx="10146" cy="930"/>
          </a:xfrm>
        </p:grpSpPr>
        <p:pic>
          <p:nvPicPr>
            <p:cNvPr id="6153" name="内容占位符 6152" descr="PPT1花纹"/>
            <p:cNvPicPr>
              <a:picLocks noGrp="1" noChangeAspect="1"/>
            </p:cNvPicPr>
            <p:nvPr>
              <p:ph idx="4294967295"/>
            </p:nvPr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0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pic>
          <p:nvPicPr>
            <p:cNvPr id="6154" name="图片 6153" descr="PPT1花纹"/>
            <p:cNvPicPr>
              <a:picLocks noChangeAspect="1"/>
            </p:cNvPicPr>
            <p:nvPr/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5044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i2.sinaimg.cn/ent/zl/bagua/blog/2013-06-25/111416/1229566933/U2956P28T498D16F15938DT2013062511141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34" y="1857364"/>
            <a:ext cx="8158709" cy="4857784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1928802"/>
            <a:ext cx="8229600" cy="993775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</a:t>
            </a:r>
            <a:r>
              <a:rPr lang="zh-CN" altLang="en-US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outhern </a:t>
            </a:r>
            <a:r>
              <a:rPr lang="en-US" altLang="zh-CN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boxing</a:t>
            </a:r>
            <a:endParaRPr lang="zh-CN" altLang="zh-CN" dirty="0" smtClean="0">
              <a:solidFill>
                <a:srgbClr val="FFC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4932395"/>
            <a:ext cx="4391025" cy="3068637"/>
          </a:xfrm>
        </p:spPr>
        <p:txBody>
          <a:bodyPr/>
          <a:lstStyle/>
          <a:p>
            <a:pPr eaLnBrk="1" hangingPunct="1"/>
            <a:r>
              <a:rPr lang="zh-CN" altLang="zh-CN" sz="4800" b="1" dirty="0" smtClean="0"/>
              <a:t>Wing Chun</a:t>
            </a:r>
            <a:endParaRPr lang="zh-CN" altLang="zh-CN" sz="4800" b="1" dirty="0" smtClean="0"/>
          </a:p>
          <a:p>
            <a:pPr eaLnBrk="1" hangingPunct="1"/>
            <a:r>
              <a:rPr lang="zh-CN" sz="4800" b="1" dirty="0" smtClean="0"/>
              <a:t>咏春拳</a:t>
            </a:r>
            <a:endParaRPr lang="zh-CN" sz="4800" b="1" dirty="0" smtClean="0"/>
          </a:p>
        </p:txBody>
      </p:sp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矩形 8"/>
          <p:cNvPicPr>
            <a:picLocks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158" y="1714488"/>
            <a:ext cx="40290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714348" y="2928934"/>
            <a:ext cx="7531100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Wing Chun practitioners</a:t>
            </a:r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（练习者）</a:t>
            </a:r>
            <a:r>
              <a:rPr 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believe that the person with better body structure will win. A correct Wing Chun stance is like a piece of bamboo, firm but flexible, rooted but yielding. This structure is used to either deflect external forces or redirect them into the ground.</a:t>
            </a:r>
            <a:endParaRPr lang="en-US" altLang="zh-CN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591care.net/upload_files/i5_news_/87/17565_20150110090144_dvltl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5720" y="1928802"/>
            <a:ext cx="8070191" cy="4572032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214311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N</a:t>
            </a:r>
            <a:r>
              <a:rPr lang="zh-CN" altLang="en-US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orthern </a:t>
            </a:r>
            <a:r>
              <a:rPr lang="en-US" altLang="zh-CN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boxing</a:t>
            </a:r>
            <a:endParaRPr lang="zh-CN" altLang="zh-CN" dirty="0" smtClean="0">
              <a:solidFill>
                <a:srgbClr val="FFC0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933825"/>
            <a:ext cx="3132138" cy="2222500"/>
          </a:xfrm>
        </p:spPr>
        <p:txBody>
          <a:bodyPr/>
          <a:lstStyle/>
          <a:p>
            <a:pPr eaLnBrk="1" hangingPunct="1"/>
            <a:r>
              <a:rPr lang="zh-CN" altLang="zh-CN" sz="4800" b="1" smtClean="0"/>
              <a:t>Tai Chi</a:t>
            </a:r>
            <a:endParaRPr lang="zh-CN" altLang="zh-CN" sz="4800" b="1" smtClean="0"/>
          </a:p>
          <a:p>
            <a:pPr eaLnBrk="1" hangingPunct="1"/>
            <a:r>
              <a:rPr lang="zh-CN" sz="4800" b="1" smtClean="0"/>
              <a:t>太极拳</a:t>
            </a:r>
            <a:endParaRPr lang="zh-CN" sz="4800" b="1" smtClean="0"/>
          </a:p>
        </p:txBody>
      </p:sp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imgsrc.baidu.com/forum/w%3D580/sign=041e7be30d2442a7ae0efdade142ad95/f8bfbb6d55fbb2fbd95919724d4a20a44623dc3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4282" y="1714488"/>
            <a:ext cx="8501122" cy="4897444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1785926"/>
            <a:ext cx="8229601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</a:t>
            </a:r>
            <a:r>
              <a:rPr lang="zh-CN" altLang="en-US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mitative-styles</a:t>
            </a:r>
            <a:endParaRPr lang="zh-CN" altLang="zh-CN" dirty="0" smtClean="0">
              <a:solidFill>
                <a:srgbClr val="FFC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4365625"/>
            <a:ext cx="8229600" cy="2492375"/>
          </a:xfrm>
        </p:spPr>
        <p:txBody>
          <a:bodyPr/>
          <a:lstStyle/>
          <a:p>
            <a:pPr eaLnBrk="1" hangingPunct="1">
              <a:buNone/>
            </a:pPr>
            <a:r>
              <a:rPr lang="zh-CN" altLang="en-US" sz="4800" b="1" dirty="0" smtClean="0"/>
              <a:t>Drunken </a:t>
            </a:r>
            <a:r>
              <a:rPr lang="en-US" altLang="zh-CN" sz="4800" b="1" dirty="0" smtClean="0"/>
              <a:t>boxing</a:t>
            </a:r>
            <a:endParaRPr lang="zh-CN" altLang="en-US" dirty="0" smtClean="0"/>
          </a:p>
          <a:p>
            <a:pPr eaLnBrk="1" hangingPunct="1">
              <a:buNone/>
            </a:pPr>
            <a:r>
              <a:rPr lang="zh-CN" altLang="en-US" sz="4800" b="1" dirty="0" smtClean="0"/>
              <a:t>醉拳</a:t>
            </a:r>
            <a:endParaRPr lang="zh-CN" altLang="en-US" sz="4800" b="1" dirty="0" smtClean="0"/>
          </a:p>
        </p:txBody>
      </p:sp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8"/>
          <p:cNvSpPr txBox="1">
            <a:spLocks noChangeArrowheads="1"/>
          </p:cNvSpPr>
          <p:nvPr/>
        </p:nvSpPr>
        <p:spPr bwMode="auto">
          <a:xfrm>
            <a:off x="0" y="2133600"/>
            <a:ext cx="457200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pic>
        <p:nvPicPr>
          <p:cNvPr id="30723" name="Picture 4" descr="Kung_Fu_Panda_Wallpaper_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36513" y="0"/>
            <a:ext cx="9145587" cy="9504363"/>
          </a:xfrm>
          <a:prstGeom prst="rect">
            <a:avLst/>
          </a:prstGeom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2195513" y="188913"/>
            <a:ext cx="4752975" cy="1371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altLang="zh-CN" sz="4800" kern="1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Drunken Boxing</a:t>
            </a:r>
            <a:endParaRPr lang="zh-CN" altLang="en-US" sz="4800" kern="1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5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79388" y="2133600"/>
            <a:ext cx="4968875" cy="4032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66CCFF"/>
                </a:solidFill>
              </a:rPr>
              <a:t>Performance of this kind of boxing looks like a drunken man’s waddling and blundering. However, the performer is only drunken in appearance but not in mind or consciousness.</a:t>
            </a:r>
            <a:endParaRPr lang="zh-CN" altLang="en-US" sz="3200">
              <a:solidFill>
                <a:srgbClr val="66CC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p2.pccoo.cn/bbs/20140826/201408262104269132936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2910" y="2500306"/>
            <a:ext cx="8110763" cy="4000528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17144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</a:t>
            </a:r>
            <a:r>
              <a:rPr lang="zh-CN" altLang="en-US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mitative-styles</a:t>
            </a:r>
            <a:endParaRPr lang="zh-CN" altLang="zh-CN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0496" y="2928934"/>
            <a:ext cx="4897437" cy="3357562"/>
          </a:xfrm>
        </p:spPr>
        <p:txBody>
          <a:bodyPr/>
          <a:lstStyle/>
          <a:p>
            <a:pPr eaLnBrk="1" hangingPunct="1"/>
            <a:r>
              <a:rPr lang="zh-CN" altLang="zh-CN" sz="4800" b="1" dirty="0" smtClean="0">
                <a:solidFill>
                  <a:schemeClr val="bg1"/>
                </a:solidFill>
              </a:rPr>
              <a:t>Mantis Boxing</a:t>
            </a:r>
            <a:endParaRPr lang="zh-CN" altLang="zh-CN" sz="48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sz="4800" b="1" dirty="0" smtClean="0"/>
              <a:t>螳螂拳</a:t>
            </a:r>
            <a:endParaRPr lang="zh-CN" sz="4800" b="1" dirty="0" smtClean="0"/>
          </a:p>
        </p:txBody>
      </p:sp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未知"/>
          <p:cNvSpPr/>
          <p:nvPr/>
        </p:nvSpPr>
        <p:spPr bwMode="auto">
          <a:xfrm>
            <a:off x="0" y="1666875"/>
            <a:ext cx="1834515" cy="97599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69804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285719" y="1940867"/>
            <a:ext cx="8786813" cy="3322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400" b="1" dirty="0" err="1">
                <a:solidFill>
                  <a:srgbClr val="080808"/>
                </a:solidFill>
                <a:latin typeface="Times New Roman" panose="02020603050405020304" pitchFamily="2" charset="0"/>
              </a:rPr>
              <a:t>Shao</a:t>
            </a:r>
            <a:r>
              <a:rPr lang="en-US" altLang="zh-CN" sz="2400" b="1" dirty="0">
                <a:solidFill>
                  <a:srgbClr val="080808"/>
                </a:solidFill>
                <a:latin typeface="Times New Roman" panose="02020603050405020304" pitchFamily="2" charset="0"/>
              </a:rPr>
              <a:t> Lin </a:t>
            </a:r>
            <a:endParaRPr lang="en-US" altLang="zh-CN" sz="2400" b="1" dirty="0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endParaRPr lang="en-US" altLang="zh-CN" sz="2400" b="1" dirty="0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endParaRPr lang="en-US" altLang="zh-CN" sz="2400" b="1" dirty="0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  <a:p>
            <a:pPr algn="just" eaLnBrk="0" hangingPunct="0"/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The </a:t>
            </a:r>
            <a:r>
              <a:rPr lang="en-US" altLang="zh-CN" sz="2800" b="1" dirty="0" err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Shaolin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 Monastery also known as the </a:t>
            </a:r>
            <a:r>
              <a:rPr lang="en-US" altLang="zh-CN" sz="2800" b="1" dirty="0" err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Shaolin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 Temple, is a 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  <a:hlinkClick r:id="rId1" tooltip="Chan Buddhism"/>
              </a:rPr>
              <a:t>Buddhist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 temple in </a:t>
            </a:r>
            <a:r>
              <a:rPr lang="en-US" altLang="zh-CN" sz="2800" b="1" dirty="0" err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  <a:hlinkClick r:id="rId2" tooltip="Dengfeng"/>
              </a:rPr>
              <a:t>Dengfeng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  <a:hlinkClick r:id="rId2" tooltip="Dengfeng"/>
              </a:rPr>
              <a:t> County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, 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  <a:hlinkClick r:id="rId3" tooltip="Henan Province"/>
              </a:rPr>
              <a:t>Henan Province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, 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  <a:hlinkClick r:id="rId4" tooltip="China"/>
              </a:rPr>
              <a:t>China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. Dating back 1,500 years when founded by Fang Lu-</a:t>
            </a:r>
            <a:r>
              <a:rPr lang="en-US" altLang="zh-CN" sz="2800" b="1" dirty="0" err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Hao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, </a:t>
            </a:r>
            <a:r>
              <a:rPr lang="en-US" altLang="zh-CN" sz="2800" b="1" dirty="0" err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Shaolin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 Temple is the main temple of the </a:t>
            </a:r>
            <a:r>
              <a:rPr lang="en-US" altLang="zh-CN" sz="2800" b="1" dirty="0" err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Shaolin</a:t>
            </a:r>
            <a:r>
              <a:rPr lang="en-US" altLang="zh-CN" sz="2800" b="1" dirty="0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 school of Buddhism to this day.</a:t>
            </a:r>
            <a:endParaRPr lang="en-US" altLang="zh-CN" sz="2800" b="1" dirty="0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未知"/>
          <p:cNvSpPr/>
          <p:nvPr/>
        </p:nvSpPr>
        <p:spPr bwMode="auto">
          <a:xfrm>
            <a:off x="231458" y="1143000"/>
            <a:ext cx="2714625" cy="85725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69804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785813" y="1285875"/>
            <a:ext cx="8429625" cy="11887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</a:rPr>
              <a:t>Shao Lin 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The basics of Shaolin boxing: Standing on the poles.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</p:txBody>
      </p:sp>
      <p:pic>
        <p:nvPicPr>
          <p:cNvPr id="21509" name="Picture 2" descr="http://pic.baike.soso.com/p/20131203/20131203172904-112053781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63" y="2857500"/>
            <a:ext cx="38147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 descr="http://www.qqgfw.com/Upload/2010-05/02%2841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2857500"/>
            <a:ext cx="37861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 descr="http://s9.sinaimg.cn/middle/47460108gafc73e5dcad8&amp;6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857500"/>
            <a:ext cx="3571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标注 8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未知"/>
          <p:cNvSpPr/>
          <p:nvPr/>
        </p:nvSpPr>
        <p:spPr bwMode="auto">
          <a:xfrm>
            <a:off x="642938" y="1143000"/>
            <a:ext cx="1571625" cy="85725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69804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785813" y="1285875"/>
            <a:ext cx="8429625" cy="1938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</a:rPr>
              <a:t>Shao Lin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The style of Shaolin boxing: 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1. vigorous, forceful movements.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2. Expertise in striking.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</p:txBody>
      </p:sp>
      <p:pic>
        <p:nvPicPr>
          <p:cNvPr id="22533" name="Picture 2" descr="http://hiphotos.baidu.com/%CE%E4%D6%AE%D4%B4/pic/item/d013d6cf1d667a30f8dc61b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63" y="3429000"/>
            <a:ext cx="3757612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 descr="http://baike.t960.com/uploads/201103/1299814128dUKwPz2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429000"/>
            <a:ext cx="37353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标注 7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未知"/>
          <p:cNvSpPr/>
          <p:nvPr/>
        </p:nvSpPr>
        <p:spPr bwMode="auto">
          <a:xfrm>
            <a:off x="642938" y="1143000"/>
            <a:ext cx="3214687" cy="85725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69804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785813" y="1285875"/>
            <a:ext cx="8429625" cy="1570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</a:rPr>
              <a:t>Five-animal exercise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</a:endParaRPr>
          </a:p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This boxing skills imitate actions of five kinds of animals: 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  <a:p>
            <a:pPr algn="just" eaLnBrk="0" hangingPunct="0"/>
            <a:r>
              <a:rPr lang="en-US" altLang="zh-CN" sz="2400" b="1">
                <a:solidFill>
                  <a:srgbClr val="080808"/>
                </a:solidFill>
                <a:latin typeface="Times New Roman" panose="02020603050405020304" pitchFamily="2" charset="0"/>
                <a:ea typeface="Gulim" panose="020B0600000101010101" pitchFamily="34" charset="-127"/>
              </a:rPr>
              <a:t>tiger, deers, bears, apes and cranes.</a:t>
            </a:r>
            <a:endParaRPr lang="en-US" altLang="zh-CN" sz="2400" b="1">
              <a:solidFill>
                <a:srgbClr val="080808"/>
              </a:solidFill>
              <a:latin typeface="Times New Roman" panose="02020603050405020304" pitchFamily="2" charset="0"/>
              <a:ea typeface="Gulim" panose="020B0600000101010101" pitchFamily="34" charset="-127"/>
            </a:endParaRPr>
          </a:p>
        </p:txBody>
      </p:sp>
      <p:pic>
        <p:nvPicPr>
          <p:cNvPr id="23557" name="Picture 6" descr="http://n1.itc.cn/img8/wb/recom/2016/05/04/146234645924563417.JPE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28750" y="2928938"/>
            <a:ext cx="55721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8" descr="http://pic.58pic.com/58pic/13/63/08/59858PICYTX_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435" y="1143000"/>
            <a:ext cx="8786813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标注 7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err="1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kungfu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折角形 6145"/>
          <p:cNvSpPr/>
          <p:nvPr/>
        </p:nvSpPr>
        <p:spPr>
          <a:xfrm>
            <a:off x="1476375" y="2349500"/>
            <a:ext cx="6192838" cy="3671888"/>
          </a:xfrm>
          <a:prstGeom prst="foldedCorner">
            <a:avLst>
              <a:gd name="adj" fmla="val 12500"/>
            </a:avLst>
          </a:prstGeom>
          <a:solidFill>
            <a:schemeClr val="accent2">
              <a:alpha val="9999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7" name="文本框 6146"/>
          <p:cNvSpPr txBox="1"/>
          <p:nvPr/>
        </p:nvSpPr>
        <p:spPr>
          <a:xfrm>
            <a:off x="2000232" y="3500438"/>
            <a:ext cx="5357850" cy="11887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latinLnBrk="0" hangingPunct="1"/>
            <a:r>
              <a:rPr lang="en-US" altLang="zh-CN" sz="3600" b="1" dirty="0" smtClean="0">
                <a:latin typeface="Arial" panose="020B0604020202020204" pitchFamily="34" charset="0"/>
                <a:ea typeface="黑体" panose="02010609060101010101" charset="-122"/>
              </a:rPr>
              <a:t>Chinese Traditional Sports in the past dynasties</a:t>
            </a:r>
            <a:endParaRPr lang="en-US" altLang="zh-CN" sz="3600" b="1" dirty="0" smtClean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2" name="组合 6151"/>
          <p:cNvGrpSpPr>
            <a:grpSpLocks noChangeAspect="1"/>
          </p:cNvGrpSpPr>
          <p:nvPr/>
        </p:nvGrpSpPr>
        <p:grpSpPr>
          <a:xfrm>
            <a:off x="1370013" y="1973263"/>
            <a:ext cx="6442075" cy="590550"/>
            <a:chOff x="0" y="0"/>
            <a:chExt cx="10146" cy="930"/>
          </a:xfrm>
        </p:grpSpPr>
        <p:pic>
          <p:nvPicPr>
            <p:cNvPr id="6153" name="内容占位符 6152" descr="PPT1花纹"/>
            <p:cNvPicPr>
              <a:picLocks noGrp="1" noChangeAspect="1"/>
            </p:cNvPicPr>
            <p:nvPr>
              <p:ph idx="4294967295"/>
            </p:nvPr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0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pic>
          <p:nvPicPr>
            <p:cNvPr id="6154" name="图片 6153" descr="PPT1花纹"/>
            <p:cNvPicPr>
              <a:picLocks noChangeAspect="1"/>
            </p:cNvPicPr>
            <p:nvPr/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5044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785794"/>
            <a:ext cx="7850187" cy="504825"/>
          </a:xfrm>
        </p:spPr>
        <p:txBody>
          <a:bodyPr/>
          <a:lstStyle/>
          <a:p>
            <a:pPr algn="l" eaLnBrk="1" hangingPunct="1"/>
            <a:r>
              <a:rPr lang="en-US" altLang="zh-CN" sz="2400" i="1" dirty="0" smtClean="0"/>
              <a:t>The influence of </a:t>
            </a:r>
            <a:br>
              <a:rPr lang="en-US" altLang="zh-CN" sz="2400" i="1" dirty="0" smtClean="0"/>
            </a:br>
            <a:r>
              <a:rPr lang="en-US" altLang="zh-CN" sz="2400" i="1" dirty="0" smtClean="0"/>
              <a:t>Chinese Kung Fu</a:t>
            </a:r>
            <a:r>
              <a:rPr lang="en-US" altLang="zh-CN" sz="2400" dirty="0" smtClean="0"/>
              <a:t> </a:t>
            </a:r>
            <a:endParaRPr lang="zh-CN" altLang="en-US" sz="2400" dirty="0" smtClean="0"/>
          </a:p>
        </p:txBody>
      </p:sp>
      <p:pic>
        <p:nvPicPr>
          <p:cNvPr id="48131" name="Picture 3" descr="12856403527[1]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158" y="1928802"/>
            <a:ext cx="4165600" cy="46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13523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28802"/>
            <a:ext cx="39274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200879211925842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43380"/>
            <a:ext cx="3929090" cy="242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928802"/>
            <a:ext cx="7850187" cy="504825"/>
          </a:xfrm>
        </p:spPr>
        <p:txBody>
          <a:bodyPr/>
          <a:lstStyle/>
          <a:p>
            <a:pPr algn="l" eaLnBrk="1" hangingPunct="1"/>
            <a:r>
              <a:rPr lang="en-US" altLang="zh-CN" sz="2400" i="1" dirty="0" smtClean="0"/>
              <a:t>The influence of Chinese Kung Fu</a:t>
            </a:r>
            <a:endParaRPr lang="zh-CN" altLang="en-US" sz="2400" i="1" dirty="0" smtClean="0"/>
          </a:p>
        </p:txBody>
      </p:sp>
      <p:pic>
        <p:nvPicPr>
          <p:cNvPr id="49155" name="Picture 3" descr="1325679_66508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5720" y="2928934"/>
            <a:ext cx="375699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0c88a5b4556a7f5cb32e3a7ecc32d2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928934"/>
            <a:ext cx="482441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z="6600" dirty="0" err="1" smtClean="0">
                <a:solidFill>
                  <a:srgbClr val="0070C0"/>
                </a:solidFill>
              </a:rPr>
              <a:t>T’ai</a:t>
            </a:r>
            <a:r>
              <a:rPr lang="en-US" altLang="zh-CN" sz="6600" dirty="0" smtClean="0">
                <a:solidFill>
                  <a:srgbClr val="0070C0"/>
                </a:solidFill>
              </a:rPr>
              <a:t> Chi Chuan</a:t>
            </a:r>
            <a:endParaRPr lang="zh-CN" altLang="en-US" sz="6600" dirty="0" smtClean="0">
              <a:solidFill>
                <a:srgbClr val="0070C0"/>
              </a:solidFill>
            </a:endParaRPr>
          </a:p>
        </p:txBody>
      </p:sp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179388" y="260350"/>
            <a:ext cx="5616575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FFFF"/>
                </a:solidFill>
              </a:rPr>
              <a:t>Teach the Teacher  Report</a:t>
            </a:r>
            <a:endParaRPr lang="zh-CN" altLang="en-US" sz="3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内容占位符 2"/>
          <p:cNvSpPr>
            <a:spLocks noGrp="1"/>
          </p:cNvSpPr>
          <p:nvPr>
            <p:ph idx="1"/>
          </p:nvPr>
        </p:nvSpPr>
        <p:spPr>
          <a:xfrm>
            <a:off x="714348" y="2500306"/>
            <a:ext cx="7407275" cy="3449637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sz="2800" dirty="0" smtClean="0">
                <a:sym typeface="+mn-ea"/>
              </a:rPr>
              <a:t>Characteristics of </a:t>
            </a:r>
            <a:r>
              <a:rPr lang="en-US" altLang="zh-CN" dirty="0" smtClean="0"/>
              <a:t>Tai chi  </a:t>
            </a:r>
            <a:endParaRPr lang="en-US" altLang="zh-CN" dirty="0" smtClean="0"/>
          </a:p>
          <a:p>
            <a:pPr eaLnBrk="1" hangingPunct="1"/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Theory of Tai chi</a:t>
            </a:r>
            <a:endParaRPr lang="en-US" altLang="zh-CN" dirty="0" smtClean="0"/>
          </a:p>
          <a:p>
            <a:pPr eaLnBrk="1" hangingPunct="1"/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Types of Tai chi</a:t>
            </a:r>
            <a:endParaRPr lang="en-US" altLang="zh-CN" dirty="0" smtClean="0"/>
          </a:p>
          <a:p>
            <a:pPr eaLnBrk="1" hangingPunct="1"/>
            <a:r>
              <a:rPr lang="en-US" altLang="zh-CN" dirty="0" smtClean="0"/>
              <a:t>4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Benefits of Tai chi</a:t>
            </a:r>
            <a:endParaRPr lang="en-US" altLang="zh-CN" dirty="0" smtClean="0"/>
          </a:p>
        </p:txBody>
      </p:sp>
      <p:sp>
        <p:nvSpPr>
          <p:cNvPr id="5222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Outline</a:t>
            </a:r>
            <a:endParaRPr lang="zh-CN" altLang="en-US" smtClean="0"/>
          </a:p>
        </p:txBody>
      </p:sp>
      <p:sp>
        <p:nvSpPr>
          <p:cNvPr id="4" name="圆角矩形标注 3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矩形 4"/>
          <p:cNvSpPr>
            <a:spLocks noChangeArrowheads="1"/>
          </p:cNvSpPr>
          <p:nvPr/>
        </p:nvSpPr>
        <p:spPr bwMode="auto">
          <a:xfrm>
            <a:off x="0" y="2071678"/>
            <a:ext cx="9144000" cy="7817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T'ai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 Chi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Ch'uan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  </a:t>
            </a:r>
            <a:r>
              <a:rPr lang="en-US" altLang="zh-CN" sz="2800" dirty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is one of the Chinese </a:t>
            </a: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Traditional </a:t>
            </a:r>
            <a:endParaRPr lang="en-US" altLang="zh-CN" sz="2800" dirty="0" smtClean="0">
              <a:latin typeface="Times New Roman" panose="02020603050405020304" pitchFamily="2" charset="0"/>
              <a:ea typeface="Arial Unicode MS" panose="020B0604020202020204" pitchFamily="34" charset="-122"/>
              <a:cs typeface="Times New Roman" panose="02020603050405020304" pitchFamily="2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martial </a:t>
            </a:r>
            <a:r>
              <a:rPr lang="en-US" altLang="zh-CN" sz="2800" dirty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arts.</a:t>
            </a:r>
            <a:endParaRPr lang="en-US" altLang="zh-CN" sz="2800" dirty="0">
              <a:latin typeface="Times New Roman" panose="02020603050405020304" pitchFamily="2" charset="0"/>
              <a:ea typeface="Arial Unicode MS" panose="020B0604020202020204" pitchFamily="34" charset="-122"/>
              <a:cs typeface="Times New Roman" panose="02020603050405020304" pitchFamily="2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02250" y="3500438"/>
            <a:ext cx="38417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06067" y="5590981"/>
            <a:ext cx="472597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Supreme Ultimate Fist</a:t>
            </a:r>
            <a:endParaRPr lang="zh-CN" alt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0830" y="3501008"/>
            <a:ext cx="460735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T'ai</a:t>
            </a:r>
            <a:r>
              <a:rPr lang="en-US" altLang="zh-C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 Chi </a:t>
            </a:r>
            <a:r>
              <a:rPr lang="en-US" altLang="zh-CN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Ch'uan</a:t>
            </a:r>
            <a:endParaRPr lang="zh-CN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上下箭头 6"/>
          <p:cNvSpPr/>
          <p:nvPr/>
        </p:nvSpPr>
        <p:spPr>
          <a:xfrm>
            <a:off x="2281238" y="4424363"/>
            <a:ext cx="576262" cy="10207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29325" y="1773238"/>
            <a:ext cx="29146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标题 2"/>
          <p:cNvSpPr>
            <a:spLocks noGrp="1"/>
          </p:cNvSpPr>
          <p:nvPr>
            <p:ph type="title"/>
          </p:nvPr>
        </p:nvSpPr>
        <p:spPr>
          <a:xfrm>
            <a:off x="-1785982" y="207167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Characteristics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endParaRPr lang="zh-CN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0034" y="3000372"/>
            <a:ext cx="6911975" cy="33543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1</a:t>
            </a:r>
            <a:r>
              <a:rPr lang="zh-CN" altLang="en-US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、</a:t>
            </a: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Slow Movement </a:t>
            </a:r>
            <a:endParaRPr lang="en-US" altLang="zh-CN" sz="2800" dirty="0" smtClean="0">
              <a:latin typeface="Times New Roman" panose="02020603050405020304" pitchFamily="2" charset="0"/>
              <a:ea typeface="Arial Unicode MS" panose="020B0604020202020204" pitchFamily="34" charset="-122"/>
              <a:cs typeface="Times New Roman" panose="02020603050405020304" pitchFamily="2" charset="0"/>
            </a:endParaRPr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2</a:t>
            </a:r>
            <a:r>
              <a:rPr lang="zh-CN" altLang="en-US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、</a:t>
            </a: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Natural breathing</a:t>
            </a:r>
            <a:endParaRPr lang="en-US" altLang="zh-CN" sz="2800" dirty="0" smtClean="0">
              <a:latin typeface="Times New Roman" panose="02020603050405020304" pitchFamily="2" charset="0"/>
              <a:ea typeface="Arial Unicode MS" panose="020B0604020202020204" pitchFamily="34" charset="-122"/>
              <a:cs typeface="Times New Roman" panose="02020603050405020304" pitchFamily="2" charset="0"/>
            </a:endParaRPr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3</a:t>
            </a:r>
            <a:r>
              <a:rPr lang="zh-CN" altLang="en-US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、</a:t>
            </a: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Physical relaxation</a:t>
            </a:r>
            <a:endParaRPr lang="en-US" altLang="zh-CN" sz="2800" dirty="0" smtClean="0">
              <a:latin typeface="Times New Roman" panose="02020603050405020304" pitchFamily="2" charset="0"/>
              <a:ea typeface="Arial Unicode MS" panose="020B0604020202020204" pitchFamily="34" charset="-122"/>
              <a:cs typeface="Times New Roman" panose="02020603050405020304" pitchFamily="2" charset="0"/>
            </a:endParaRPr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4</a:t>
            </a:r>
            <a:r>
              <a:rPr lang="zh-CN" altLang="en-US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、</a:t>
            </a: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Use their power on a point</a:t>
            </a:r>
            <a:endParaRPr lang="en-US" altLang="zh-CN" sz="2800" dirty="0" smtClean="0">
              <a:latin typeface="Times New Roman" panose="02020603050405020304" pitchFamily="2" charset="0"/>
              <a:ea typeface="Arial Unicode MS" panose="020B0604020202020204" pitchFamily="34" charset="-122"/>
              <a:cs typeface="Times New Roman" panose="02020603050405020304" pitchFamily="2" charset="0"/>
            </a:endParaRPr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5</a:t>
            </a:r>
            <a:r>
              <a:rPr lang="zh-CN" altLang="en-US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、</a:t>
            </a:r>
            <a:r>
              <a:rPr lang="en-US" altLang="zh-CN" sz="2800" dirty="0" smtClean="0">
                <a:latin typeface="Times New Roman" panose="02020603050405020304" pitchFamily="2" charset="0"/>
                <a:ea typeface="Arial Unicode MS" panose="020B0604020202020204" pitchFamily="34" charset="-122"/>
                <a:cs typeface="Times New Roman" panose="02020603050405020304" pitchFamily="2" charset="0"/>
              </a:rPr>
              <a:t>Break the balance of the enemy</a:t>
            </a:r>
            <a:endParaRPr lang="en-US" altLang="zh-CN" sz="2800" dirty="0" smtClean="0">
              <a:latin typeface="Times New Roman" panose="02020603050405020304" pitchFamily="2" charset="0"/>
              <a:ea typeface="Arial Unicode MS" panose="020B0604020202020204" pitchFamily="34" charset="-122"/>
              <a:cs typeface="Times New Roman" panose="02020603050405020304" pitchFamily="2" charset="0"/>
            </a:endParaRPr>
          </a:p>
          <a:p>
            <a:pPr>
              <a:defRPr/>
            </a:pPr>
            <a:endParaRPr lang="en-US" altLang="zh-CN" dirty="0"/>
          </a:p>
        </p:txBody>
      </p:sp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 2"/>
          <p:cNvSpPr>
            <a:spLocks noGrp="1"/>
          </p:cNvSpPr>
          <p:nvPr>
            <p:ph type="title"/>
          </p:nvPr>
        </p:nvSpPr>
        <p:spPr>
          <a:xfrm>
            <a:off x="142844" y="185736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Theory of the Tai Chi</a:t>
            </a:r>
            <a:endParaRPr lang="zh-CN" altLang="en-US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56323" name="Picture 4" descr="200811011464846_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158" y="2786058"/>
            <a:ext cx="4267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92113" y="5013325"/>
            <a:ext cx="1371600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Yang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643306" y="3214686"/>
            <a:ext cx="1076325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Yin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6326" name="矩形 11"/>
          <p:cNvSpPr>
            <a:spLocks noChangeArrowheads="1"/>
          </p:cNvSpPr>
          <p:nvPr/>
        </p:nvSpPr>
        <p:spPr bwMode="auto">
          <a:xfrm>
            <a:off x="4572000" y="3500438"/>
            <a:ext cx="4572000" cy="22250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Tai Chi diagram is a black-and-white two fish pattern consisting of a circular pattern, commonly called Yin Yang fis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t</a:t>
            </a:r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.</a:t>
            </a:r>
            <a:endParaRPr lang="zh-CN" altLang="en-US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矩形 3"/>
          <p:cNvSpPr>
            <a:spLocks noChangeArrowheads="1"/>
          </p:cNvSpPr>
          <p:nvPr/>
        </p:nvSpPr>
        <p:spPr bwMode="auto">
          <a:xfrm>
            <a:off x="80645" y="2065020"/>
            <a:ext cx="8732520" cy="29394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altLang="zh-CN" sz="3600" dirty="0">
                <a:latin typeface="Times New Roman" panose="02020603050405020304" pitchFamily="2" charset="0"/>
                <a:cs typeface="Times New Roman" panose="02020603050405020304" pitchFamily="2" charset="0"/>
              </a:rPr>
              <a:t>  </a:t>
            </a:r>
            <a:r>
              <a:rPr lang="en-US" altLang="zh-CN" sz="32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As </a:t>
            </a: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</a:rPr>
              <a:t>an ancient </a:t>
            </a:r>
            <a:r>
              <a:rPr lang="en-US" altLang="zh-CN" sz="3200" dirty="0" err="1">
                <a:latin typeface="Times New Roman" panose="02020603050405020304" pitchFamily="2" charset="0"/>
                <a:cs typeface="Times New Roman" panose="02020603050405020304" pitchFamily="2" charset="0"/>
              </a:rPr>
              <a:t>Kongfu</a:t>
            </a: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</a:rPr>
              <a:t>, </a:t>
            </a:r>
            <a:r>
              <a:rPr lang="en-US" altLang="zh-CN" sz="3200" dirty="0" err="1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</a:rPr>
              <a:t> chi includes many forms.</a:t>
            </a:r>
            <a:endParaRPr lang="en-US" altLang="zh-CN" sz="32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</a:rPr>
              <a:t>    </a:t>
            </a:r>
            <a:endParaRPr lang="en-US" altLang="zh-CN" sz="32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1200150" lvl="1" indent="-74295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</a:rPr>
              <a:t>    Push-hand </a:t>
            </a:r>
            <a:endParaRPr lang="en-US" altLang="zh-CN" sz="32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1200150" lvl="1" indent="-74295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</a:rPr>
              <a:t>    Sword</a:t>
            </a:r>
            <a:endParaRPr lang="en-US" altLang="zh-CN" sz="32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1200150" lvl="1" indent="-74295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</a:rPr>
              <a:t>    Broadsword </a:t>
            </a:r>
            <a:endParaRPr lang="en-US" altLang="zh-CN" sz="32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1200150" lvl="1" indent="-74295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3200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    T’ai Chi  Fan</a:t>
            </a:r>
            <a:endParaRPr lang="en-US" altLang="zh-CN" sz="3200" dirty="0">
              <a:latin typeface="Times New Roman" panose="02020603050405020304" pitchFamily="2" charset="0"/>
              <a:cs typeface="Times New Roman" panose="02020603050405020304" pitchFamily="2" charset="0"/>
              <a:sym typeface="+mn-ea"/>
            </a:endParaRPr>
          </a:p>
        </p:txBody>
      </p:sp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1979613" y="549275"/>
            <a:ext cx="5688012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标题 2"/>
          <p:cNvSpPr>
            <a:spLocks noGrp="1"/>
          </p:cNvSpPr>
          <p:nvPr>
            <p:ph type="title"/>
          </p:nvPr>
        </p:nvSpPr>
        <p:spPr>
          <a:xfrm>
            <a:off x="745126" y="1333167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3600" dirty="0" smtClean="0">
                <a:latin typeface="Times New Roman" panose="02020603050405020304" pitchFamily="2" charset="0"/>
              </a:rPr>
              <a:t>Push-hand</a:t>
            </a:r>
            <a:endParaRPr lang="en-US" altLang="zh-CN" sz="3600" dirty="0" smtClean="0">
              <a:latin typeface="Times New Roman" panose="02020603050405020304" pitchFamily="2" charset="0"/>
            </a:endParaRPr>
          </a:p>
        </p:txBody>
      </p:sp>
      <p:pic>
        <p:nvPicPr>
          <p:cNvPr id="63491" name="Picture 2" descr="c:\users\dell\appdata\roaming\360se6\USERDA~1\Temp\200902~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950" y="3571875"/>
            <a:ext cx="4125913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矩形 3"/>
          <p:cNvSpPr>
            <a:spLocks noChangeArrowheads="1"/>
          </p:cNvSpPr>
          <p:nvPr/>
        </p:nvSpPr>
        <p:spPr bwMode="auto">
          <a:xfrm>
            <a:off x="357158" y="2071678"/>
            <a:ext cx="7848600" cy="14716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altLang="zh-CN" sz="2800" dirty="0"/>
              <a:t>   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The push-hand is well known for its tactic and technique, the powerful and aggressive opponent being defeated by a small clever attack or an abrupt explosive power. </a:t>
            </a:r>
            <a:endParaRPr lang="en-US" altLang="zh-CN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571876"/>
            <a:ext cx="425926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标注 5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标题 2"/>
          <p:cNvSpPr>
            <a:spLocks noGrp="1"/>
          </p:cNvSpPr>
          <p:nvPr>
            <p:ph type="title"/>
          </p:nvPr>
        </p:nvSpPr>
        <p:spPr>
          <a:xfrm>
            <a:off x="-1785982" y="192880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dirty="0" err="1" smtClean="0"/>
              <a:t>T’ai</a:t>
            </a:r>
            <a:r>
              <a:rPr lang="en-US" altLang="zh-CN" dirty="0" smtClean="0"/>
              <a:t> Chi Sword</a:t>
            </a:r>
            <a:endParaRPr lang="zh-CN" altLang="en-US" dirty="0" smtClean="0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628" y="3071810"/>
            <a:ext cx="381635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143248"/>
            <a:ext cx="41370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7170"/>
          <p:cNvGrpSpPr/>
          <p:nvPr/>
        </p:nvGrpSpPr>
        <p:grpSpPr>
          <a:xfrm>
            <a:off x="214282" y="1928827"/>
            <a:ext cx="6429556" cy="1143009"/>
            <a:chOff x="-40" y="1564"/>
            <a:chExt cx="14802" cy="8415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-40" y="1564"/>
              <a:ext cx="14613" cy="84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1029" y="3641"/>
              <a:ext cx="13733" cy="528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dirty="0" err="1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Cuju</a:t>
              </a:r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, a primitive soccer</a:t>
              </a:r>
              <a:endPara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  <a:p>
              <a:pPr marL="457200" lvl="0" indent="-457200" algn="l">
                <a:lnSpc>
                  <a:spcPct val="150000"/>
                </a:lnSpc>
                <a:buFont typeface="Wingdings" panose="05000000000000000000" charset="0"/>
                <a:buAutoNum type="arabicPeriod"/>
              </a:pPr>
              <a:endParaRPr lang="zh-CN" altLang="en-US" sz="2400" dirty="0">
                <a:latin typeface="Times New Roman" panose="02020603050405020304" pitchFamily="2" charset="0"/>
                <a:ea typeface="黑体" panose="02010609060101010101" charset="-122"/>
                <a:sym typeface="+mn-ea"/>
              </a:endParaRPr>
            </a:p>
            <a:p>
              <a:pPr marL="457200" lvl="0" indent="-457200" algn="l" eaLnBrk="1" latinLnBrk="0" hangingPunct="1">
                <a:buFont typeface="Wingdings" panose="05000000000000000000" charset="0"/>
                <a:buAutoNum type="arabicPeriod"/>
              </a:pPr>
              <a:endParaRPr lang="en-US" altLang="zh-CN" sz="2400" dirty="0"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7170" name="圆角矩形标注 7169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Traditional </a:t>
            </a:r>
            <a:endParaRPr lang="en-US" altLang="zh-CN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Sports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Picture 2" descr="http://e.hiphotos.baidu.com/baike/c0%3Dbaike80%2C5%2C5%2C80%2C26/sign=158c09dd7dec54e755e1124cd851f035/43a7d933c895d14399f860c075f082025baf0742.jpg"/>
          <p:cNvPicPr>
            <a:picLocks noChangeAspect="1" noChangeArrowheads="1"/>
          </p:cNvPicPr>
          <p:nvPr/>
        </p:nvPicPr>
        <p:blipFill>
          <a:blip r:embed="rId2"/>
          <a:srcRect l="4546" t="2779" r="4546" b="2779"/>
          <a:stretch>
            <a:fillRect/>
          </a:stretch>
        </p:blipFill>
        <p:spPr bwMode="auto">
          <a:xfrm>
            <a:off x="571500" y="3571875"/>
            <a:ext cx="3523615" cy="292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ujut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571875"/>
            <a:ext cx="3509645" cy="292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标题 2"/>
          <p:cNvSpPr>
            <a:spLocks noGrp="1"/>
          </p:cNvSpPr>
          <p:nvPr>
            <p:ph type="title"/>
          </p:nvPr>
        </p:nvSpPr>
        <p:spPr>
          <a:xfrm>
            <a:off x="-1857420" y="207167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dirty="0" err="1" smtClean="0"/>
              <a:t>T’ai</a:t>
            </a:r>
            <a:r>
              <a:rPr lang="en-US" altLang="zh-CN" dirty="0" smtClean="0"/>
              <a:t> Chi  Fan</a:t>
            </a:r>
            <a:endParaRPr lang="zh-CN" altLang="en-US" dirty="0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5720" y="3214686"/>
            <a:ext cx="415290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4238" y="3143248"/>
            <a:ext cx="4449762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标题 2"/>
          <p:cNvSpPr>
            <a:spLocks noGrp="1"/>
          </p:cNvSpPr>
          <p:nvPr>
            <p:ph type="title"/>
          </p:nvPr>
        </p:nvSpPr>
        <p:spPr>
          <a:xfrm>
            <a:off x="0" y="192880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dirty="0" err="1" smtClean="0"/>
              <a:t>T’ai</a:t>
            </a:r>
            <a:r>
              <a:rPr lang="en-US" altLang="zh-CN" dirty="0" smtClean="0"/>
              <a:t> Chi   Broadsword</a:t>
            </a:r>
            <a:endParaRPr lang="zh-CN" altLang="en-US" dirty="0" smtClean="0"/>
          </a:p>
        </p:txBody>
      </p:sp>
      <p:pic>
        <p:nvPicPr>
          <p:cNvPr id="66563" name="Picture 2" descr="c:\users\dell\appdata\roaming\360se6\USERDA~1\Temp\U_1040~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950" y="3289300"/>
            <a:ext cx="40322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c:\users\dell\appdata\roaming\360se6\USERDA~1\Temp\212802~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1338" y="3289300"/>
            <a:ext cx="4792662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标注 4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标题 1"/>
          <p:cNvSpPr>
            <a:spLocks noGrp="1"/>
          </p:cNvSpPr>
          <p:nvPr>
            <p:ph type="title"/>
          </p:nvPr>
        </p:nvSpPr>
        <p:spPr>
          <a:xfrm>
            <a:off x="0" y="2143116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b="1" dirty="0" smtClean="0">
                <a:solidFill>
                  <a:schemeClr val="tx1"/>
                </a:solidFill>
              </a:rPr>
              <a:t>Benefits: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sp>
        <p:nvSpPr>
          <p:cNvPr id="67587" name="矩形 3"/>
          <p:cNvSpPr>
            <a:spLocks noChangeArrowheads="1"/>
          </p:cNvSpPr>
          <p:nvPr/>
        </p:nvSpPr>
        <p:spPr bwMode="auto">
          <a:xfrm>
            <a:off x="428596" y="3357562"/>
            <a:ext cx="7993063" cy="1816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The benefits of </a:t>
            </a:r>
            <a:r>
              <a:rPr lang="en-US" altLang="zh-CN" sz="2800" dirty="0" err="1">
                <a:latin typeface="Times New Roman" panose="02020603050405020304" pitchFamily="2" charset="0"/>
                <a:cs typeface="Times New Roman" panose="02020603050405020304" pitchFamily="2" charset="0"/>
              </a:rPr>
              <a:t>Taijiquan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 covers many aspects of physical and mental, to keep the physical and mental health, prevention and cure all kinds of disease is very favorable</a:t>
            </a:r>
            <a:endParaRPr lang="en-US" altLang="zh-CN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24538" y="4194175"/>
            <a:ext cx="33305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标题 2"/>
          <p:cNvSpPr>
            <a:spLocks noGrp="1"/>
          </p:cNvSpPr>
          <p:nvPr>
            <p:ph type="title"/>
          </p:nvPr>
        </p:nvSpPr>
        <p:spPr>
          <a:xfrm>
            <a:off x="-1785982" y="1533521"/>
            <a:ext cx="8229600" cy="1252537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 Benefits</a:t>
            </a:r>
            <a:endParaRPr lang="zh-CN" altLang="en-US" dirty="0" smtClean="0"/>
          </a:p>
        </p:txBody>
      </p:sp>
      <p:sp>
        <p:nvSpPr>
          <p:cNvPr id="68612" name="矩形 6"/>
          <p:cNvSpPr>
            <a:spLocks noChangeArrowheads="1"/>
          </p:cNvSpPr>
          <p:nvPr/>
        </p:nvSpPr>
        <p:spPr bwMode="auto">
          <a:xfrm>
            <a:off x="428596" y="3067055"/>
            <a:ext cx="74168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Promotion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en-US" altLang="zh-CN" sz="2400" dirty="0" smtClean="0"/>
              <a:t>balance </a:t>
            </a:r>
            <a:r>
              <a:rPr lang="en-US" altLang="zh-CN" sz="2400" dirty="0"/>
              <a:t>control,  flexibility,  cardiovascular fitness</a:t>
            </a:r>
            <a:endParaRPr lang="zh-CN" altLang="en-US" sz="2400" dirty="0"/>
          </a:p>
        </p:txBody>
      </p:sp>
      <p:sp>
        <p:nvSpPr>
          <p:cNvPr id="68613" name="矩形 7"/>
          <p:cNvSpPr>
            <a:spLocks noChangeArrowheads="1"/>
          </p:cNvSpPr>
          <p:nvPr/>
        </p:nvSpPr>
        <p:spPr bwMode="auto">
          <a:xfrm>
            <a:off x="357158" y="4152920"/>
            <a:ext cx="5975350" cy="2042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3200" b="1" dirty="0">
                <a:solidFill>
                  <a:srgbClr val="FF0000"/>
                </a:solidFill>
              </a:rPr>
              <a:t>Reduce the risk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en-US" altLang="zh-CN" sz="2400" dirty="0"/>
              <a:t>falling in elderly patients, </a:t>
            </a:r>
            <a:endParaRPr lang="en-US" altLang="zh-CN" sz="2400" dirty="0"/>
          </a:p>
          <a:p>
            <a:r>
              <a:rPr lang="en-US" altLang="zh-CN" sz="2400" dirty="0"/>
              <a:t>those recovering from chronic stroke, </a:t>
            </a:r>
            <a:endParaRPr lang="en-US" altLang="zh-CN" sz="2400" dirty="0"/>
          </a:p>
          <a:p>
            <a:r>
              <a:rPr lang="en-US" altLang="zh-CN" sz="2400" dirty="0"/>
              <a:t>heart failure, high blood pressure, heart </a:t>
            </a:r>
            <a:r>
              <a:rPr lang="en-US" altLang="zh-CN" sz="2400" dirty="0" err="1"/>
              <a:t>attacks,Parkinson's</a:t>
            </a:r>
            <a:r>
              <a:rPr lang="en-US" altLang="zh-CN" sz="2400" dirty="0"/>
              <a:t>, 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28596" y="2363924"/>
            <a:ext cx="50449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ea"/>
              </a:rPr>
              <a:t>1</a:t>
            </a:r>
            <a:r>
              <a:rPr lang="zh-CN" alt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ea"/>
              </a:rPr>
              <a:t>、</a:t>
            </a:r>
            <a:r>
              <a:rPr lang="en-US" altLang="zh-C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Chronic conditions</a:t>
            </a:r>
            <a:endParaRPr lang="zh-CN" alt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2" descr="c:\users\dell\appdata\roaming\360se6\USERDA~1\Temp\657265~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54813" y="2928934"/>
            <a:ext cx="238918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-797279" y="3036248"/>
            <a:ext cx="8229601" cy="12525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Stress and 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Mental 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ealth</a:t>
            </a:r>
            <a:endParaRPr lang="zh-CN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9635" name="矩形 3"/>
          <p:cNvSpPr>
            <a:spLocks noChangeArrowheads="1"/>
          </p:cNvSpPr>
          <p:nvPr/>
        </p:nvSpPr>
        <p:spPr bwMode="auto">
          <a:xfrm>
            <a:off x="214282" y="4000504"/>
            <a:ext cx="5761038" cy="1816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altLang="zh-CN" sz="2800" dirty="0"/>
              <a:t>    </a:t>
            </a:r>
            <a:r>
              <a:rPr lang="en-US" altLang="zh-CN" sz="2800" dirty="0" err="1"/>
              <a:t>T'ai</a:t>
            </a:r>
            <a:r>
              <a:rPr lang="en-US" altLang="zh-CN" sz="2800" dirty="0"/>
              <a:t> chi </a:t>
            </a:r>
            <a:r>
              <a:rPr lang="en-US" altLang="zh-CN" sz="2800" dirty="0" err="1"/>
              <a:t>ch'uan</a:t>
            </a:r>
            <a:r>
              <a:rPr lang="en-US" altLang="zh-CN" sz="2800" dirty="0"/>
              <a:t> also have some effect on </a:t>
            </a:r>
            <a:r>
              <a:rPr lang="en-US" altLang="zh-CN" sz="2800" dirty="0" err="1"/>
              <a:t>noradrenaline</a:t>
            </a:r>
            <a:r>
              <a:rPr lang="en-US" altLang="zh-CN" sz="2800" dirty="0"/>
              <a:t> and </a:t>
            </a:r>
            <a:r>
              <a:rPr lang="en-US" altLang="zh-CN" sz="2800" dirty="0" err="1"/>
              <a:t>cortisol</a:t>
            </a:r>
            <a:r>
              <a:rPr lang="en-US" altLang="zh-CN" sz="2800" dirty="0"/>
              <a:t> production with an effect on mood and heart rate.</a:t>
            </a:r>
            <a:endParaRPr lang="zh-CN" altLang="en-US" sz="2800" dirty="0"/>
          </a:p>
        </p:txBody>
      </p:sp>
      <p:sp>
        <p:nvSpPr>
          <p:cNvPr id="69636" name="标题 2"/>
          <p:cNvSpPr txBox="1"/>
          <p:nvPr/>
        </p:nvSpPr>
        <p:spPr bwMode="auto">
          <a:xfrm>
            <a:off x="0" y="1643050"/>
            <a:ext cx="8229600" cy="12525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4400" dirty="0"/>
              <a:t> Benefits</a:t>
            </a:r>
            <a:endParaRPr lang="zh-CN" altLang="en-US" sz="4400" dirty="0"/>
          </a:p>
        </p:txBody>
      </p:sp>
      <p:sp>
        <p:nvSpPr>
          <p:cNvPr id="6" name="圆角矩形标注 5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285720" y="2384423"/>
            <a:ext cx="7653337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/>
              <a:t>Tai Chi become a quintessence of Chinese culture. Many foreigners  learn Tai Chi in china.</a:t>
            </a:r>
            <a:endParaRPr lang="zh-CN" altLang="en-US" sz="2400" b="1" dirty="0"/>
          </a:p>
        </p:txBody>
      </p:sp>
      <p:pic>
        <p:nvPicPr>
          <p:cNvPr id="70659" name="Picture 5" descr="9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9388" y="3302000"/>
            <a:ext cx="410686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6" descr="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352800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标题 1"/>
          <p:cNvSpPr>
            <a:spLocks noGrp="1"/>
          </p:cNvSpPr>
          <p:nvPr>
            <p:ph type="title"/>
          </p:nvPr>
        </p:nvSpPr>
        <p:spPr>
          <a:xfrm>
            <a:off x="-1214478" y="164305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International  Tai Chi</a:t>
            </a:r>
            <a:endParaRPr lang="zh-CN" altLang="en-US" dirty="0" smtClean="0"/>
          </a:p>
        </p:txBody>
      </p:sp>
      <p:sp>
        <p:nvSpPr>
          <p:cNvPr id="6" name="圆角矩形标注 5"/>
          <p:cNvSpPr/>
          <p:nvPr/>
        </p:nvSpPr>
        <p:spPr>
          <a:xfrm>
            <a:off x="0" y="285728"/>
            <a:ext cx="3177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T’ai</a:t>
            </a:r>
            <a:r>
              <a:rPr lang="en-US" altLang="zh-CN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Chi Chuan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标题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z="4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Chinese Yo-Yo</a:t>
            </a:r>
            <a:endParaRPr lang="zh-CN" altLang="en-US" sz="4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500034" y="2071678"/>
            <a:ext cx="7679055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 algn="just" eaLnBrk="1" latinLnBrk="0" hangingPunct="1"/>
            <a:r>
              <a:rPr lang="en-US" altLang="zh-CN" sz="2000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yoyo is a toy made of bamboo, with several discs having small holes on them fixed to one or both ends of an axle. When you shake the axle with a string, the discs will spin, making a humming sound.</a:t>
            </a:r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8194" name="圆角矩形标注 8193"/>
          <p:cNvSpPr/>
          <p:nvPr/>
        </p:nvSpPr>
        <p:spPr>
          <a:xfrm>
            <a:off x="320040" y="977900"/>
            <a:ext cx="2661920" cy="736588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l" eaLnBrk="1" latinLnBrk="0" hangingPunct="1"/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Yo-Yo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30722" name="Picture 2" descr="http://photocdn.sohu.com/20150628/mp20451750_1435487544449_1_th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00438"/>
            <a:ext cx="3571875" cy="2676525"/>
          </a:xfrm>
          <a:prstGeom prst="rect">
            <a:avLst/>
          </a:prstGeom>
          <a:noFill/>
        </p:spPr>
      </p:pic>
      <p:pic>
        <p:nvPicPr>
          <p:cNvPr id="30724" name="Picture 4" descr="http://img1.nuandaocdn.com/Public/images/uploads/product/20141001/542bbabc2d3c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00438"/>
            <a:ext cx="342902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500034" y="2071678"/>
            <a:ext cx="7679055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 algn="just" eaLnBrk="1" latinLnBrk="0" hangingPunct="1"/>
            <a:r>
              <a:rPr lang="en-US" altLang="zh-CN" sz="2000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Yo-Yo, a national sport unique to the Chinese people, is not only a way of exercising but also a kind of elegant art performance.</a:t>
            </a:r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8194" name="圆角矩形标注 8193"/>
          <p:cNvSpPr/>
          <p:nvPr/>
        </p:nvSpPr>
        <p:spPr>
          <a:xfrm>
            <a:off x="320040" y="977900"/>
            <a:ext cx="2661920" cy="736588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l" eaLnBrk="1" latinLnBrk="0" hangingPunct="1"/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Yo-Yo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2" name="Picture 2" descr="http://www.lgbzj.com/data/attachment/forum/201512/31/111733txmxssbhgs1e1crc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85918" y="2928934"/>
            <a:ext cx="5214974" cy="356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494030" y="2021205"/>
            <a:ext cx="7679055" cy="149352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 algn="just" eaLnBrk="1" latinLnBrk="0" hangingPunct="1"/>
            <a:r>
              <a:rPr lang="en-US" altLang="zh-CN" sz="2000" dirty="0">
                <a:latin typeface="Times New Roman" panose="02020603050405020304" pitchFamily="2" charset="0"/>
                <a:ea typeface="黑体" panose="02010609060101010101" charset="-122"/>
              </a:rPr>
              <a:t> </a:t>
            </a:r>
            <a:r>
              <a:rPr lang="en-US" altLang="zh-CN" sz="2400" dirty="0">
                <a:latin typeface="Times New Roman" panose="02020603050405020304" pitchFamily="2" charset="0"/>
                <a:ea typeface="黑体" panose="02010609060101010101" charset="-122"/>
              </a:rPr>
              <a:t>Pretty Prima Donna, a team performance of Chinese yo-yo, is one of the most representative and well-known acrobatic peroformances of its liking on the international arena.</a:t>
            </a:r>
            <a:endParaRPr lang="en-US" altLang="zh-CN" sz="2400" dirty="0">
              <a:latin typeface="Times New Roman" panose="02020603050405020304" pitchFamily="2" charset="0"/>
              <a:ea typeface="黑体" panose="02010609060101010101" charset="-122"/>
            </a:endParaRPr>
          </a:p>
          <a:p>
            <a:pPr lvl="0" algn="l" eaLnBrk="1" latinLnBrk="0" hangingPunct="1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320040" y="977900"/>
            <a:ext cx="2661920" cy="736588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l" eaLnBrk="1" latinLnBrk="0" hangingPunct="1"/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Yo-Yo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5" y="3335020"/>
            <a:ext cx="4041775" cy="3220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010" y="3336290"/>
            <a:ext cx="3929380" cy="3218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7170"/>
          <p:cNvGrpSpPr/>
          <p:nvPr/>
        </p:nvGrpSpPr>
        <p:grpSpPr>
          <a:xfrm>
            <a:off x="500034" y="1928803"/>
            <a:ext cx="6715140" cy="1000132"/>
            <a:chOff x="0" y="0"/>
            <a:chExt cx="13948" cy="5897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594" y="1251"/>
              <a:ext cx="12890" cy="431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   </a:t>
              </a:r>
              <a:r>
                <a:rPr lang="en-US" altLang="zh-CN" sz="2400" dirty="0" err="1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Chuiwan</a:t>
              </a:r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, similar to golf</a:t>
              </a:r>
              <a:endPara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Traditional </a:t>
            </a:r>
            <a:endParaRPr lang="en-US" altLang="zh-CN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Sports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17" name="Picture 2" descr="http://c.hiphotos.baidu.com/baike/c0%3Dbaike80%2C5%2C5%2C80%2C26/sign=29f26467a28b87d6444fa34d6661435d/203fb80e7bec54e7ac3fcc48ba389b504ec26a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286124"/>
            <a:ext cx="6286544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标题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Pearl Ball</a:t>
            </a:r>
            <a:endParaRPr lang="zh-CN" altLang="en-US" sz="4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107950" y="1845310"/>
            <a:ext cx="7679055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 algn="l" eaLnBrk="1" latinLnBrk="0" hangingPunct="1"/>
            <a:r>
              <a:rPr lang="en-US" altLang="zh-CN" sz="2000" dirty="0">
                <a:latin typeface="Times New Roman" panose="02020603050405020304" pitchFamily="2" charset="0"/>
                <a:ea typeface="黑体" panose="02010609060101010101" charset="-122"/>
              </a:rPr>
              <a:t> </a:t>
            </a:r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  <a:p>
            <a:pPr lvl="0" algn="l" eaLnBrk="1" latinLnBrk="0" hangingPunct="1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  <a:p>
            <a:pPr lvl="0" algn="l" eaLnBrk="1" latinLnBrk="0" hangingPunct="1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33020" y="977900"/>
            <a:ext cx="2661920" cy="80645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l" eaLnBrk="1" latinLnBrk="0" hangingPunct="1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Pearl Ball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1620" y="2298700"/>
            <a:ext cx="3681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2" charset="0"/>
              </a:rPr>
              <a:t>Essential equipments:</a:t>
            </a:r>
            <a:endParaRPr lang="en-US" altLang="zh-CN" sz="2800" dirty="0">
              <a:latin typeface="Times New Roman" panose="02020603050405020304" pitchFamily="2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Times New Roman" panose="02020603050405020304" pitchFamily="2" charset="0"/>
              </a:rPr>
              <a:t>球 </a:t>
            </a:r>
            <a:r>
              <a:rPr lang="zh-CN" altLang="en-US" sz="2800" dirty="0">
                <a:latin typeface="Times New Roman" panose="02020603050405020304" pitchFamily="2" charset="0"/>
              </a:rPr>
              <a:t>　    </a:t>
            </a:r>
            <a:r>
              <a:rPr lang="zh-CN" altLang="en-US" sz="2800" dirty="0" smtClean="0">
                <a:latin typeface="Times New Roman" panose="02020603050405020304" pitchFamily="2" charset="0"/>
              </a:rPr>
              <a:t>BALL</a:t>
            </a:r>
            <a:endParaRPr lang="zh-CN" altLang="en-US" sz="2800" dirty="0">
              <a:latin typeface="Times New Roman" panose="02020603050405020304" pitchFamily="2" charset="0"/>
            </a:endParaRPr>
          </a:p>
        </p:txBody>
      </p:sp>
      <p:pic>
        <p:nvPicPr>
          <p:cNvPr id="5122" name="Picture 2" descr="http://img011.hc360.cn/m2/M07/52/46/wKhQcVQ_eBCEdZeyAAAAAIJkbRA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857364"/>
            <a:ext cx="4619604" cy="4250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77850" y="2141855"/>
            <a:ext cx="1709122" cy="2031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sym typeface="+mn-ea"/>
              </a:rPr>
              <a:t>Bat   </a:t>
            </a:r>
            <a:r>
              <a:rPr lang="zh-CN" altLang="en-US" sz="2800" dirty="0" smtClean="0">
                <a:latin typeface="Times New Roman" panose="02020603050405020304" pitchFamily="2" charset="0"/>
                <a:sym typeface="+mn-ea"/>
              </a:rPr>
              <a:t>球拍</a:t>
            </a:r>
            <a:endParaRPr lang="en-US" altLang="zh-CN" sz="2800" dirty="0" smtClean="0">
              <a:latin typeface="Times New Roman" panose="02020603050405020304" pitchFamily="2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sym typeface="+mn-ea"/>
              </a:rPr>
              <a:t>Brail </a:t>
            </a:r>
            <a:r>
              <a:rPr lang="zh-CN" altLang="en-US" sz="2800" dirty="0" smtClean="0">
                <a:latin typeface="Times New Roman" panose="02020603050405020304" pitchFamily="2" charset="0"/>
                <a:sym typeface="+mn-ea"/>
              </a:rPr>
              <a:t>抄网</a:t>
            </a:r>
            <a:endParaRPr lang="en-US" altLang="zh-CN" sz="2800" dirty="0" smtClean="0">
              <a:latin typeface="Times New Roman" panose="02020603050405020304" pitchFamily="2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Times New Roman" panose="02020603050405020304" pitchFamily="2" charset="0"/>
              <a:sym typeface="+mn-ea"/>
            </a:endParaRPr>
          </a:p>
        </p:txBody>
      </p:sp>
      <p:pic>
        <p:nvPicPr>
          <p:cNvPr id="3074" name="Picture 2" descr="http://www.people.com.cn/mediafile/pic/20100416/80/42299231803667349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714488"/>
            <a:ext cx="3429024" cy="4412012"/>
          </a:xfrm>
          <a:prstGeom prst="rect">
            <a:avLst/>
          </a:prstGeom>
          <a:noFill/>
        </p:spPr>
      </p:pic>
      <p:sp>
        <p:nvSpPr>
          <p:cNvPr id="7" name="圆角矩形标注 6"/>
          <p:cNvSpPr/>
          <p:nvPr/>
        </p:nvSpPr>
        <p:spPr>
          <a:xfrm>
            <a:off x="33020" y="977900"/>
            <a:ext cx="2661920" cy="80645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l" eaLnBrk="1" latinLnBrk="0" hangingPunct="1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Pearl Ball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7670" y="2082165"/>
            <a:ext cx="2719014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Court for pearl ball:</a:t>
            </a:r>
            <a:r>
              <a:rPr lang="en-US" altLang="zh-CN" sz="2400" dirty="0" smtClean="0">
                <a:ea typeface="黑体" panose="02010609060101010101" charset="-122"/>
                <a:sym typeface="+mn-ea"/>
              </a:rPr>
              <a:t> </a:t>
            </a:r>
            <a:endParaRPr lang="en-US" altLang="zh-CN" sz="2400" dirty="0">
              <a:ea typeface="黑体" panose="02010609060101010101" charset="-122"/>
              <a:sym typeface="+mn-ea"/>
            </a:endParaRPr>
          </a:p>
          <a:p>
            <a:pPr algn="l">
              <a:lnSpc>
                <a:spcPct val="200000"/>
              </a:lnSpc>
              <a:buFont typeface="Arial" panose="020B0604020202020204" pitchFamily="34" charset="0"/>
            </a:pPr>
            <a:endParaRPr lang="en-US" altLang="zh-CN" sz="2400" dirty="0">
              <a:latin typeface="Times New Roman" panose="02020603050405020304" pitchFamily="2" charset="0"/>
              <a:ea typeface="黑体" panose="02010609060101010101" charset="-122"/>
              <a:cs typeface="+mn-ea"/>
              <a:sym typeface="+mn-ea"/>
            </a:endParaRPr>
          </a:p>
        </p:txBody>
      </p:sp>
      <p:pic>
        <p:nvPicPr>
          <p:cNvPr id="2050" name="Picture 2" descr="http://www.chinaispo.com.cn/up/pic/201308/09/201308091136464177508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786058"/>
            <a:ext cx="6248383" cy="3573445"/>
          </a:xfrm>
          <a:prstGeom prst="rect">
            <a:avLst/>
          </a:prstGeom>
          <a:noFill/>
        </p:spPr>
      </p:pic>
      <p:sp>
        <p:nvSpPr>
          <p:cNvPr id="8" name="圆角矩形标注 7"/>
          <p:cNvSpPr/>
          <p:nvPr/>
        </p:nvSpPr>
        <p:spPr>
          <a:xfrm>
            <a:off x="33020" y="977900"/>
            <a:ext cx="2661920" cy="80645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l" eaLnBrk="1" latinLnBrk="0" hangingPunct="1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Pearl Ball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9217"/>
          <p:cNvSpPr/>
          <p:nvPr/>
        </p:nvSpPr>
        <p:spPr>
          <a:xfrm>
            <a:off x="-317" y="4077335"/>
            <a:ext cx="9137650" cy="2781300"/>
          </a:xfrm>
          <a:prstGeom prst="rect">
            <a:avLst/>
          </a:prstGeom>
          <a:solidFill>
            <a:srgbClr val="333399">
              <a:alpha val="79999"/>
            </a:srgb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endParaRPr>
              <a:solidFill>
                <a:schemeClr val="bg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9" name="文本框 9218"/>
          <p:cNvSpPr txBox="1"/>
          <p:nvPr/>
        </p:nvSpPr>
        <p:spPr>
          <a:xfrm>
            <a:off x="396875" y="1412875"/>
            <a:ext cx="5762625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l" eaLnBrk="1" latinLnBrk="0" hangingPunct="1"/>
            <a:r>
              <a:rPr lang="zh-CN" altLang="en-US" sz="6000" b="1" i="1" dirty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</a:rPr>
              <a:t>谢谢！</a:t>
            </a:r>
            <a:endParaRPr lang="zh-CN" altLang="en-US" sz="6000" b="1" i="1" dirty="0">
              <a:solidFill>
                <a:schemeClr val="folHlin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70"/>
          <p:cNvGrpSpPr/>
          <p:nvPr/>
        </p:nvGrpSpPr>
        <p:grpSpPr>
          <a:xfrm>
            <a:off x="571472" y="2000240"/>
            <a:ext cx="4857784" cy="1010283"/>
            <a:chOff x="0" y="0"/>
            <a:chExt cx="13948" cy="5897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0" y="0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618" y="1526"/>
              <a:ext cx="12890" cy="427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Jiju, </a:t>
              </a:r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  <a:sym typeface="+mn-ea"/>
                </a:rPr>
                <a:t>a primitive</a:t>
              </a:r>
              <a:r>
                <a:rPr lang="en-US" altLang="zh-CN" sz="2400" dirty="0" smtClean="0">
                  <a:latin typeface="Times New Roman" panose="02020603050405020304" pitchFamily="2" charset="0"/>
                  <a:cs typeface="Times New Roman" panose="02020603050405020304" pitchFamily="2" charset="0"/>
                </a:rPr>
                <a:t> polo</a:t>
              </a:r>
              <a:endPara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altLang="zh-CN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16" name="圆角矩形标注 15"/>
          <p:cNvSpPr/>
          <p:nvPr/>
        </p:nvSpPr>
        <p:spPr>
          <a:xfrm>
            <a:off x="-107633" y="262890"/>
            <a:ext cx="4536757" cy="880094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Chinese Traditional </a:t>
            </a:r>
            <a:endParaRPr lang="en-US" altLang="zh-CN" sz="2800" b="1" dirty="0" smtClean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Sports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Picture 2" descr="http://b.hiphotos.baidu.com/baike/c0%3Dbaike80%2C5%2C5%2C80%2C26/sign=45206fa019d8bc3ed2050e98e3e2cd7b/86d6277f9e2f07080199f09ae924b899a801f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86124"/>
            <a:ext cx="68357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折角形 6145"/>
          <p:cNvSpPr/>
          <p:nvPr/>
        </p:nvSpPr>
        <p:spPr>
          <a:xfrm>
            <a:off x="1476375" y="2349500"/>
            <a:ext cx="6192838" cy="3671888"/>
          </a:xfrm>
          <a:prstGeom prst="foldedCorner">
            <a:avLst>
              <a:gd name="adj" fmla="val 12500"/>
            </a:avLst>
          </a:prstGeom>
          <a:solidFill>
            <a:schemeClr val="accent2">
              <a:alpha val="9999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7" name="文本框 6146"/>
          <p:cNvSpPr txBox="1"/>
          <p:nvPr/>
        </p:nvSpPr>
        <p:spPr>
          <a:xfrm>
            <a:off x="2024362" y="3463608"/>
            <a:ext cx="5357850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latinLnBrk="0" hangingPunct="1"/>
            <a:r>
              <a:rPr lang="en-US" altLang="zh-CN" sz="3600" b="1" dirty="0" smtClean="0">
                <a:latin typeface="Arial" panose="020B0604020202020204" pitchFamily="34" charset="0"/>
                <a:ea typeface="黑体" panose="02010609060101010101" charset="-122"/>
              </a:rPr>
              <a:t>Chinese </a:t>
            </a:r>
            <a:r>
              <a:rPr lang="en-US" altLang="zh-CN" sz="3600" b="1" dirty="0" smtClean="0">
                <a:ea typeface="黑体" panose="02010609060101010101" charset="-122"/>
              </a:rPr>
              <a:t>E</a:t>
            </a:r>
            <a:r>
              <a:rPr lang="en-US" altLang="zh-CN" sz="3600" b="1" dirty="0" smtClean="0">
                <a:latin typeface="Arial" panose="020B0604020202020204" pitchFamily="34" charset="0"/>
                <a:ea typeface="黑体" panose="02010609060101010101" charset="-122"/>
              </a:rPr>
              <a:t>thic Sports</a:t>
            </a:r>
            <a:endParaRPr lang="en-US" altLang="zh-CN" sz="3600" b="1" dirty="0" smtClean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2" name="组合 6151"/>
          <p:cNvGrpSpPr>
            <a:grpSpLocks noChangeAspect="1"/>
          </p:cNvGrpSpPr>
          <p:nvPr/>
        </p:nvGrpSpPr>
        <p:grpSpPr>
          <a:xfrm>
            <a:off x="1370013" y="1973263"/>
            <a:ext cx="6442075" cy="590550"/>
            <a:chOff x="0" y="0"/>
            <a:chExt cx="10146" cy="930"/>
          </a:xfrm>
        </p:grpSpPr>
        <p:pic>
          <p:nvPicPr>
            <p:cNvPr id="6153" name="内容占位符 6152" descr="PPT1花纹"/>
            <p:cNvPicPr>
              <a:picLocks noGrp="1" noChangeAspect="1"/>
            </p:cNvPicPr>
            <p:nvPr>
              <p:ph idx="4294967295"/>
            </p:nvPr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0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pic>
          <p:nvPicPr>
            <p:cNvPr id="6154" name="图片 6153" descr="PPT1花纹"/>
            <p:cNvPicPr>
              <a:picLocks noChangeAspect="1"/>
            </p:cNvPicPr>
            <p:nvPr/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5044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_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7515</Words>
  <Application>WPS 演示</Application>
  <PresentationFormat>全屏显示(4:3)</PresentationFormat>
  <Paragraphs>412</Paragraphs>
  <Slides>74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74</vt:i4>
      </vt:variant>
    </vt:vector>
  </HeadingPairs>
  <TitlesOfParts>
    <vt:vector size="92" baseType="lpstr">
      <vt:lpstr>Arial</vt:lpstr>
      <vt:lpstr>宋体</vt:lpstr>
      <vt:lpstr>Wingdings</vt:lpstr>
      <vt:lpstr>黑体</vt:lpstr>
      <vt:lpstr>Times New Roman</vt:lpstr>
      <vt:lpstr>Wingdings</vt:lpstr>
      <vt:lpstr>微软雅黑</vt:lpstr>
      <vt:lpstr>Calibri</vt:lpstr>
      <vt:lpstr>Comic Sans MS</vt:lpstr>
      <vt:lpstr>Arial Unicode MS</vt:lpstr>
      <vt:lpstr>新宋体</vt:lpstr>
      <vt:lpstr>Arial Black</vt:lpstr>
      <vt:lpstr>Gulim</vt:lpstr>
      <vt:lpstr>Symbol</vt:lpstr>
      <vt:lpstr>默认设计模板</vt:lpstr>
      <vt:lpstr>1_自定义设计方案</vt:lpstr>
      <vt:lpstr>自定义设计方案</vt:lpstr>
      <vt:lpstr>默认设计模板_2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Famous Martial Stars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成龙，Jackie Chan、Jacky Chan 1954年4月7日。 He was born in Hong Kong ,and his ancestral home is Shandong. The great China  film star and international kung fu movie superstar, </vt:lpstr>
      <vt:lpstr>Why Jackie Chan became famous 1. He created comic Kongfu  movie. 2. He is known for acrobatic  fighting style  3. He refuses standin for  dangerousscenes.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Category of Kung Fu</vt:lpstr>
      <vt:lpstr>Southern boxing</vt:lpstr>
      <vt:lpstr>PowerPoint 演示文稿</vt:lpstr>
      <vt:lpstr>Northern boxing</vt:lpstr>
      <vt:lpstr>Imitative-styles</vt:lpstr>
      <vt:lpstr>PowerPoint 演示文稿</vt:lpstr>
      <vt:lpstr>Imitative-styles</vt:lpstr>
      <vt:lpstr>PowerPoint 演示文稿</vt:lpstr>
      <vt:lpstr>PowerPoint 演示文稿</vt:lpstr>
      <vt:lpstr>PowerPoint 演示文稿</vt:lpstr>
      <vt:lpstr>PowerPoint 演示文稿</vt:lpstr>
      <vt:lpstr>The influence of  Chinese Kung Fu </vt:lpstr>
      <vt:lpstr>The influence of Chinese Kung Fu</vt:lpstr>
      <vt:lpstr>T’ai Chi Chuan</vt:lpstr>
      <vt:lpstr>Outline</vt:lpstr>
      <vt:lpstr>PowerPoint 演示文稿</vt:lpstr>
      <vt:lpstr> Characteristics：</vt:lpstr>
      <vt:lpstr>Theory of the Tai Chi</vt:lpstr>
      <vt:lpstr>PowerPoint 演示文稿</vt:lpstr>
      <vt:lpstr>Push-hand</vt:lpstr>
      <vt:lpstr>T’ai Chi Sword</vt:lpstr>
      <vt:lpstr>T’ai Chi  Fan</vt:lpstr>
      <vt:lpstr>T’ai Chi   Broadsword</vt:lpstr>
      <vt:lpstr>Benefits:</vt:lpstr>
      <vt:lpstr> Benefits</vt:lpstr>
      <vt:lpstr>Stress and Mental Health</vt:lpstr>
      <vt:lpstr>International  Tai Chi</vt:lpstr>
      <vt:lpstr>Chinese Yo-Yo</vt:lpstr>
      <vt:lpstr>PowerPoint 演示文稿</vt:lpstr>
      <vt:lpstr>PowerPoint 演示文稿</vt:lpstr>
      <vt:lpstr>PowerPoint 演示文稿</vt:lpstr>
      <vt:lpstr>Pearl Ball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民间工艺</dc:title>
  <dc:creator>Rachel</dc:creator>
  <cp:lastModifiedBy>lenovo</cp:lastModifiedBy>
  <cp:revision>174</cp:revision>
  <dcterms:created xsi:type="dcterms:W3CDTF">2012-04-17T03:55:00Z</dcterms:created>
  <dcterms:modified xsi:type="dcterms:W3CDTF">2016-12-29T02:13:09Z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