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62" r:id="rId6"/>
    <p:sldId id="263" r:id="rId7"/>
    <p:sldId id="280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71" r:id="rId16"/>
    <p:sldId id="272" r:id="rId17"/>
    <p:sldId id="298" r:id="rId18"/>
    <p:sldId id="299" r:id="rId19"/>
    <p:sldId id="273" r:id="rId20"/>
    <p:sldId id="275" r:id="rId21"/>
    <p:sldId id="296" r:id="rId22"/>
    <p:sldId id="29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smtClean="0"/>
              <a:t>（五）问答工作名称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、她是</a:t>
            </a:r>
            <a:r>
              <a:rPr lang="en-US" altLang="zh-CN" smtClean="0"/>
              <a:t>……</a:t>
            </a:r>
            <a:r>
              <a:rPr lang="zh-CN" altLang="en-US" smtClean="0"/>
              <a:t>，大夫。她做什么工作？她是大夫。</a:t>
            </a:r>
            <a:r>
              <a:rPr lang="en-US" altLang="zh-CN" smtClean="0"/>
              <a:t>[</a:t>
            </a:r>
            <a:r>
              <a:rPr lang="zh-CN" altLang="en-US" smtClean="0"/>
              <a:t>逐一问，教师提问，学生回答。然后学生逐一问</a:t>
            </a:r>
            <a:r>
              <a:rPr lang="en-US" altLang="zh-CN" smtClean="0"/>
              <a:t>]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2</a:t>
            </a:r>
            <a:r>
              <a:rPr lang="zh-CN" altLang="en-US" smtClean="0"/>
              <a:t>、跟我一起读一下儿这些词，逐一发音和声调。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3</a:t>
            </a:r>
            <a:r>
              <a:rPr lang="zh-CN" altLang="en-US" smtClean="0"/>
              <a:t>、学生读：每人读三个，别的同学听，教师纠正发音。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4</a:t>
            </a:r>
            <a:r>
              <a:rPr lang="zh-CN" altLang="en-US" smtClean="0"/>
              <a:t>、教师再领读一便，一边读一边想想什么意思。</a:t>
            </a: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033F9200-E4D1-431F-A78D-63CDD29036F0}" type="slidenum">
              <a:rPr lang="zh-CN" altLang="en-US" smtClean="0">
                <a:ea typeface="宋体" panose="02010600030101010101" pitchFamily="2" charset="-122"/>
              </a:rPr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71184" y="1795391"/>
            <a:ext cx="2372900" cy="2273373"/>
          </a:xfrm>
        </p:spPr>
        <p:txBody>
          <a:bodyPr wrap="square">
            <a:normAutofit/>
          </a:bodyPr>
          <a:lstStyle>
            <a:lvl1pPr>
              <a:defRPr sz="49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41206" y="4098223"/>
            <a:ext cx="4632856" cy="396875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96D0B8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添加副标题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2" name="Line 4" descr="#wm#_41_01_*Z"/>
          <p:cNvSpPr>
            <a:spLocks noChangeShapeType="1"/>
          </p:cNvSpPr>
          <p:nvPr/>
        </p:nvSpPr>
        <p:spPr bwMode="auto">
          <a:xfrm>
            <a:off x="4020973" y="4090988"/>
            <a:ext cx="4673323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3" name="Line 5" descr="#wm#_41_01_*Z"/>
          <p:cNvSpPr>
            <a:spLocks noChangeShapeType="1"/>
          </p:cNvSpPr>
          <p:nvPr/>
        </p:nvSpPr>
        <p:spPr bwMode="auto">
          <a:xfrm>
            <a:off x="4020973" y="4486275"/>
            <a:ext cx="4673323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4" name="Line 6" descr="#wm#_41_01_*Z"/>
          <p:cNvSpPr>
            <a:spLocks noChangeShapeType="1"/>
          </p:cNvSpPr>
          <p:nvPr/>
        </p:nvSpPr>
        <p:spPr bwMode="auto">
          <a:xfrm>
            <a:off x="4092801" y="1793805"/>
            <a:ext cx="4529667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080655"/>
            <a:ext cx="10515599" cy="49073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68189" y="484394"/>
            <a:ext cx="6648990" cy="518400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189" y="1026042"/>
            <a:ext cx="6648990" cy="51804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875" y="2786538"/>
            <a:ext cx="7112575" cy="1419703"/>
          </a:xfrm>
        </p:spPr>
        <p:txBody>
          <a:bodyPr anchor="ctr" anchorCtr="0">
            <a:normAutofit/>
          </a:bodyPr>
          <a:lstStyle>
            <a:lvl1pPr algn="l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Group 3" descr="#wm#_41_07_*Z"/>
          <p:cNvGrpSpPr/>
          <p:nvPr>
            <p:custDataLst>
              <p:tags r:id="rId2"/>
            </p:custDataLst>
          </p:nvPr>
        </p:nvGrpSpPr>
        <p:grpSpPr bwMode="auto">
          <a:xfrm>
            <a:off x="2050895" y="2677897"/>
            <a:ext cx="1865866" cy="1339850"/>
            <a:chOff x="0" y="0"/>
            <a:chExt cx="1880" cy="1352"/>
          </a:xfrm>
        </p:grpSpPr>
        <p:sp>
          <p:nvSpPr>
            <p:cNvPr id="10" name="AutoShape 4" descr="#wm#_41_07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900000">
              <a:off x="172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1" name="AutoShape 5" descr="#wm#_41_07_*Z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9800000">
              <a:off x="0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rgbClr val="96D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5749"/>
            <a:ext cx="10515600" cy="10393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977785"/>
            <a:ext cx="10515600" cy="102161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2038000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861912"/>
            <a:ext cx="5158316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2038000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61912"/>
            <a:ext cx="5183717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80000" y="2332039"/>
            <a:ext cx="4032000" cy="1736725"/>
          </a:xfrm>
        </p:spPr>
        <p:txBody>
          <a:bodyPr wrap="square">
            <a:normAutofit/>
          </a:bodyPr>
          <a:lstStyle>
            <a:lvl1pPr>
              <a:defRPr sz="54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5" name="Line 4" descr="#wm#_41_01_*Z"/>
          <p:cNvSpPr>
            <a:spLocks noChangeShapeType="1"/>
          </p:cNvSpPr>
          <p:nvPr/>
        </p:nvSpPr>
        <p:spPr bwMode="auto">
          <a:xfrm>
            <a:off x="4080933" y="4090988"/>
            <a:ext cx="4032251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6" name="Line 5" descr="#wm#_41_01_*Z"/>
          <p:cNvSpPr>
            <a:spLocks noChangeShapeType="1"/>
          </p:cNvSpPr>
          <p:nvPr/>
        </p:nvSpPr>
        <p:spPr bwMode="auto">
          <a:xfrm>
            <a:off x="4080933" y="4486275"/>
            <a:ext cx="4032251" cy="1588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7" name="Line 6" descr="#wm#_41_01_*Z"/>
          <p:cNvSpPr>
            <a:spLocks noChangeShapeType="1"/>
          </p:cNvSpPr>
          <p:nvPr/>
        </p:nvSpPr>
        <p:spPr bwMode="auto">
          <a:xfrm>
            <a:off x="4080933" y="2303464"/>
            <a:ext cx="4032251" cy="1587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92" y="1069975"/>
            <a:ext cx="5433600" cy="5436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20467" y="1069976"/>
            <a:ext cx="4133851" cy="4164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26892" y="1761894"/>
            <a:ext cx="5433600" cy="420400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1479665"/>
            <a:ext cx="1828800" cy="4646499"/>
          </a:xfrm>
        </p:spPr>
        <p:txBody>
          <a:bodyPr vert="eaVert"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79665"/>
            <a:ext cx="8455428" cy="4646499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4079368"/>
            <a:ext cx="2815389" cy="2815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4316" y="1"/>
            <a:ext cx="2995862" cy="299586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6225" y="986169"/>
            <a:ext cx="9781309" cy="10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225" y="2208040"/>
            <a:ext cx="9781309" cy="36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6D0B8"/>
          </a:solidFill>
          <a:latin typeface="Arial" panose="020B0604020202020204" pitchFamily="34" charset="0"/>
          <a:ea typeface="黑体" panose="02010609060101010101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5.xml"/><Relationship Id="rId2" Type="http://schemas.openxmlformats.org/officeDocument/2006/relationships/image" Target="../media/image60.jpeg"/><Relationship Id="rId1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6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18.xml"/><Relationship Id="rId7" Type="http://schemas.openxmlformats.org/officeDocument/2006/relationships/image" Target="../media/image61.png"/><Relationship Id="rId6" Type="http://schemas.openxmlformats.org/officeDocument/2006/relationships/image" Target="../media/image67.png"/><Relationship Id="rId5" Type="http://schemas.openxmlformats.org/officeDocument/2006/relationships/tags" Target="../tags/tag17.xml"/><Relationship Id="rId4" Type="http://schemas.openxmlformats.org/officeDocument/2006/relationships/image" Target="../media/image66.jpe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9.xml"/><Relationship Id="rId1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.xml"/><Relationship Id="rId1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1.xml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2.xml"/><Relationship Id="rId1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3.xml"/><Relationship Id="rId1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.xml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0.xml"/><Relationship Id="rId13" Type="http://schemas.openxmlformats.org/officeDocument/2006/relationships/tags" Target="../tags/tag10.xml"/><Relationship Id="rId12" Type="http://schemas.openxmlformats.org/officeDocument/2006/relationships/image" Target="../media/image20.png"/><Relationship Id="rId11" Type="http://schemas.openxmlformats.org/officeDocument/2006/relationships/image" Target="../media/image19.jpeg"/><Relationship Id="rId10" Type="http://schemas.openxmlformats.org/officeDocument/2006/relationships/image" Target="../media/image18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1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17.jpeg"/><Relationship Id="rId3" Type="http://schemas.openxmlformats.org/officeDocument/2006/relationships/image" Target="../media/image22.jpeg"/><Relationship Id="rId25" Type="http://schemas.openxmlformats.org/officeDocument/2006/relationships/notesSlide" Target="../notesSlides/notesSlide4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22" Type="http://schemas.openxmlformats.org/officeDocument/2006/relationships/image" Target="../media/image35.jpeg"/><Relationship Id="rId21" Type="http://schemas.openxmlformats.org/officeDocument/2006/relationships/image" Target="../media/image34.jpeg"/><Relationship Id="rId20" Type="http://schemas.openxmlformats.org/officeDocument/2006/relationships/image" Target="../media/image33.jpeg"/><Relationship Id="rId2" Type="http://schemas.openxmlformats.org/officeDocument/2006/relationships/image" Target="../media/image10.jpeg"/><Relationship Id="rId19" Type="http://schemas.openxmlformats.org/officeDocument/2006/relationships/image" Target="../media/image15.jpeg"/><Relationship Id="rId18" Type="http://schemas.openxmlformats.org/officeDocument/2006/relationships/image" Target="../media/image32.jpeg"/><Relationship Id="rId17" Type="http://schemas.openxmlformats.org/officeDocument/2006/relationships/image" Target="../media/image13.jpeg"/><Relationship Id="rId16" Type="http://schemas.openxmlformats.org/officeDocument/2006/relationships/image" Target="../media/image31.jpeg"/><Relationship Id="rId15" Type="http://schemas.openxmlformats.org/officeDocument/2006/relationships/image" Target="../media/image30.jpeg"/><Relationship Id="rId14" Type="http://schemas.openxmlformats.org/officeDocument/2006/relationships/image" Target="../media/image29.jpeg"/><Relationship Id="rId13" Type="http://schemas.openxmlformats.org/officeDocument/2006/relationships/image" Target="../media/image28.jpeg"/><Relationship Id="rId12" Type="http://schemas.openxmlformats.org/officeDocument/2006/relationships/image" Target="../media/image27.jpeg"/><Relationship Id="rId11" Type="http://schemas.openxmlformats.org/officeDocument/2006/relationships/image" Target="../media/image26.jpeg"/><Relationship Id="rId10" Type="http://schemas.openxmlformats.org/officeDocument/2006/relationships/image" Target="../media/image25.jpe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1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3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10.xml"/><Relationship Id="rId12" Type="http://schemas.openxmlformats.org/officeDocument/2006/relationships/tags" Target="../tags/tag14.xml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41140" y="1889760"/>
            <a:ext cx="4229100" cy="2273300"/>
          </a:xfrm>
        </p:spPr>
        <p:txBody>
          <a:bodyPr>
            <a:noAutofit/>
          </a:bodyPr>
          <a:p>
            <a:pPr algn="l"/>
            <a:r>
              <a:rPr lang="zh-CN" altLang="zh-CN" sz="6000" b="1" smtClean="0">
                <a:latin typeface="+mj-lt"/>
                <a:ea typeface="+mj-ea"/>
              </a:rPr>
              <a:t>新目标汉语</a:t>
            </a:r>
            <a:br>
              <a:rPr lang="zh-CN" altLang="zh-CN" sz="6000" b="1" smtClean="0">
                <a:latin typeface="+mj-lt"/>
                <a:ea typeface="+mj-ea"/>
              </a:rPr>
            </a:br>
            <a:r>
              <a:rPr lang="zh-CN" altLang="zh-CN" sz="4400" b="1" smtClean="0">
                <a:latin typeface="宋体" panose="02010600030101010101" pitchFamily="2" charset="-122"/>
                <a:ea typeface="宋体" panose="02010600030101010101" pitchFamily="2" charset="-122"/>
              </a:rPr>
              <a:t>口语课本</a:t>
            </a:r>
            <a:endParaRPr lang="zh-CN" altLang="zh-CN" sz="44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New Target Chinese Spoken Language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4325" y="670560"/>
            <a:ext cx="1393825" cy="31242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19900" b="1">
                <a:ln w="0" cmpd="sng">
                  <a:solidFill>
                    <a:schemeClr val="bg1"/>
                  </a:solidFill>
                  <a:prstDash val="solid"/>
                </a:ln>
                <a:blipFill>
                  <a:blip r:embed="rId3">
                    <a:alphaModFix amt="80000"/>
                  </a:blip>
                  <a:tile tx="69850" ty="0" sx="39000" sy="18000" flip="none" algn="b"/>
                </a:blipFill>
                <a:effectLst>
                  <a:glow rad="50800">
                    <a:srgbClr val="376C83">
                      <a:alpha val="23000"/>
                    </a:srgbClr>
                  </a:glow>
                  <a:innerShdw blurRad="63500" dist="25400" dir="5400000">
                    <a:prstClr val="black">
                      <a:alpha val="25000"/>
                    </a:prstClr>
                  </a:innerShdw>
                </a:effectLst>
              </a:rPr>
              <a:t>1</a:t>
            </a:r>
            <a:endParaRPr lang="en-US" altLang="zh-CN" sz="19900" b="1">
              <a:ln w="0" cmpd="sng">
                <a:solidFill>
                  <a:schemeClr val="bg1"/>
                </a:solidFill>
                <a:prstDash val="solid"/>
              </a:ln>
              <a:blipFill>
                <a:blip r:embed="rId3">
                  <a:alphaModFix amt="80000"/>
                </a:blip>
                <a:tile tx="69850" ty="0" sx="39000" sy="18000" flip="none" algn="b"/>
              </a:blipFill>
              <a:effectLst>
                <a:glow rad="50800">
                  <a:srgbClr val="376C83">
                    <a:alpha val="23000"/>
                  </a:srgbClr>
                </a:glow>
                <a:innerShdw blurRad="63500" dist="25400" dir="5400000">
                  <a:prstClr val="black">
                    <a:alpha val="25000"/>
                  </a:prstClr>
                </a:inn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0040" y="4420870"/>
            <a:ext cx="2242185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第五单元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2800"/>
              <a:t>谈家庭</a:t>
            </a:r>
            <a:endParaRPr lang="zh-CN" altLang="en-US" sz="28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话题二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谈家庭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72300" y="997585"/>
            <a:ext cx="3421380" cy="51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71688" y="4344988"/>
            <a:ext cx="4900612" cy="2241550"/>
          </a:xfrm>
        </p:spPr>
        <p:txBody>
          <a:bodyPr>
            <a:normAutofit/>
          </a:bodyPr>
          <a:p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兄弟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xiōnɡdì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000" dirty="0" smtClean="0"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brother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  <a:cs typeface="Times New Roman" panose="02020603050405020304" charset="0"/>
              </a:rPr>
              <a:t>）</a:t>
            </a:r>
            <a:endParaRPr lang="en-US" altLang="zh-CN" sz="2000" dirty="0" smtClean="0">
              <a:latin typeface="Times New Roman" panose="02020603050405020304" charset="0"/>
              <a:ea typeface="幼圆" panose="02010509060101010101" pitchFamily="49" charset="-122"/>
              <a:cs typeface="Times New Roman" panose="02020603050405020304" charset="0"/>
            </a:endParaRPr>
          </a:p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姐妹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jiěmèi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</a:rPr>
              <a:t>（</a:t>
            </a:r>
            <a:r>
              <a:rPr lang="en-US" altLang="zh-CN" sz="2000" dirty="0" smtClean="0">
                <a:latin typeface="Times New Roman" panose="02020603050405020304" charset="0"/>
                <a:ea typeface="幼圆" panose="02010509060101010101" pitchFamily="49" charset="-122"/>
              </a:rPr>
              <a:t>sister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</a:rPr>
              <a:t>）</a:t>
            </a:r>
            <a:endParaRPr lang="en-US" altLang="zh-CN" sz="2000" dirty="0" smtClean="0">
              <a:latin typeface="Times New Roman" panose="02020603050405020304" charset="0"/>
              <a:ea typeface="幼圆" panose="02010509060101010101" pitchFamily="49" charset="-122"/>
            </a:endParaRPr>
          </a:p>
          <a:p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独生子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dúshēnɡzǐ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</a:rPr>
              <a:t>（</a:t>
            </a:r>
            <a:r>
              <a:rPr lang="en-US" altLang="zh-CN" sz="2000" dirty="0" smtClean="0">
                <a:latin typeface="Times New Roman" panose="02020603050405020304" charset="0"/>
                <a:ea typeface="幼圆" panose="02010509060101010101" pitchFamily="49" charset="-122"/>
              </a:rPr>
              <a:t>single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</a:rPr>
              <a:t> </a:t>
            </a:r>
            <a:r>
              <a:rPr lang="en-US" altLang="zh-CN" sz="2000" dirty="0" smtClean="0">
                <a:latin typeface="Times New Roman" panose="02020603050405020304" charset="0"/>
                <a:ea typeface="幼圆" panose="02010509060101010101" pitchFamily="49" charset="-122"/>
              </a:rPr>
              <a:t>son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</a:rPr>
              <a:t>）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独生女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dúshēnɡnǚ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latin typeface="Times New Roman" panose="02020603050405020304" charset="0"/>
                <a:ea typeface="幼圆" panose="02010509060101010101" pitchFamily="49" charset="-122"/>
              </a:rPr>
              <a:t>(single</a:t>
            </a:r>
            <a:r>
              <a:rPr lang="zh-CN" altLang="en-US" sz="2000" dirty="0" smtClean="0">
                <a:latin typeface="Times New Roman" panose="02020603050405020304" charset="0"/>
                <a:ea typeface="幼圆" panose="02010509060101010101" pitchFamily="49" charset="-122"/>
              </a:rPr>
              <a:t> </a:t>
            </a:r>
            <a:r>
              <a:rPr lang="en-US" altLang="zh-CN" sz="2000" dirty="0" smtClean="0">
                <a:latin typeface="Times New Roman" panose="02020603050405020304" charset="0"/>
                <a:ea typeface="幼圆" panose="02010509060101010101" pitchFamily="49" charset="-122"/>
              </a:rPr>
              <a:t>daughter)</a:t>
            </a:r>
            <a:endParaRPr lang="en-US" altLang="zh-CN" sz="2000" dirty="0" smtClean="0">
              <a:latin typeface="Times New Roman" panose="02020603050405020304" charset="0"/>
              <a:ea typeface="幼圆" panose="02010509060101010101" pitchFamily="49" charset="-122"/>
            </a:endParaRPr>
          </a:p>
          <a:p>
            <a:endParaRPr lang="zh-CN" altLang="en-US" sz="2000" dirty="0" smtClean="0">
              <a:latin typeface="Times New Roman" panose="02020603050405020304" charset="0"/>
              <a:ea typeface="幼圆" panose="02010509060101010101" pitchFamily="49" charset="-122"/>
            </a:endParaRPr>
          </a:p>
        </p:txBody>
      </p:sp>
      <p:pic>
        <p:nvPicPr>
          <p:cNvPr id="16393" name="Picture 9" descr="C:\Users\zhengjiaping\Desktop\DSC_4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215" y="1090930"/>
            <a:ext cx="4891405" cy="3254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380968" y="80938"/>
            <a:ext cx="7239000" cy="1143000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你有</a:t>
            </a:r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兄弟姐妹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吗？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you have brothers or sisters?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10260031" y="1596367"/>
            <a:ext cx="192882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话题二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谈家庭和工作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1338548" y="132373"/>
            <a:ext cx="7239000" cy="1143000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你有</a:t>
            </a:r>
            <a:r>
              <a:rPr lang="zh-CN" altLang="en-US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兄弟姐妹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吗？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you have brothers or sisters?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99313" y="1515097"/>
            <a:ext cx="3481645" cy="2143139"/>
            <a:chOff x="90223" y="1428737"/>
            <a:chExt cx="3481645" cy="2143139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90223" y="1714488"/>
              <a:ext cx="1695695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917178" y="1428737"/>
              <a:ext cx="1654690" cy="2143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666740" y="1274128"/>
          <a:ext cx="4286250" cy="2788285"/>
        </p:xfrm>
        <a:graphic>
          <a:graphicData uri="http://schemas.openxmlformats.org/drawingml/2006/table">
            <a:tbl>
              <a:tblPr/>
              <a:tblGrid>
                <a:gridCol w="1786255"/>
                <a:gridCol w="2500019"/>
              </a:tblGrid>
              <a:tr h="6972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/>
                          <a:cs typeface="Times New Roman" panose="02020603050405020304" charset="0"/>
                        </a:rPr>
                        <a:t>（）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个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哥哥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 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___________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/>
                          <a:cs typeface="Times New Roman" panose="02020603050405020304" charset="0"/>
                        </a:rPr>
                        <a:t>（）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个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弟弟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___________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/>
                          <a:cs typeface="Times New Roman" panose="02020603050405020304" charset="0"/>
                        </a:rPr>
                        <a:t>（）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个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姐姐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___________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_GB2312"/>
                          <a:cs typeface="Times New Roman" panose="02020603050405020304" charset="0"/>
                        </a:rPr>
                        <a:t>（）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个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charset="0"/>
                        </a:rPr>
                        <a:t>妹妹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___________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699260" y="4145291"/>
            <a:ext cx="5500688" cy="857250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大龙有一个姐姐，她又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又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Dàlónɡ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yǒu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yíɡè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jiějie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tā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yòu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yòu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…….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100195" y="5170805"/>
            <a:ext cx="5153660" cy="146939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有兄弟姐妹吗？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她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吗？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20105" y="2756535"/>
            <a:ext cx="35242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1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993755" y="1282065"/>
            <a:ext cx="1221105" cy="10388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简单描述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一个人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7411" name="Picture 2" descr="C:\Users\zhengjiaping\Desktop\观摩课\msn聊天儿窗口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43205"/>
            <a:ext cx="8060690" cy="66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87325" y="1351280"/>
            <a:ext cx="7771765" cy="522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姐姐：</a:t>
            </a:r>
            <a:r>
              <a:rPr lang="zh-CN" altLang="en-US" sz="2800" b="1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大龙，你的中国家庭</a:t>
            </a:r>
            <a:r>
              <a:rPr lang="zh-CN" altLang="en-US" dirty="0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 err="1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jiātínɡ</a:t>
            </a:r>
            <a:r>
              <a:rPr lang="zh-CN" altLang="en-US" dirty="0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怎么样？</a:t>
            </a:r>
            <a:endParaRPr lang="zh-CN" altLang="en-US" sz="2800" b="1" dirty="0">
              <a:solidFill>
                <a:srgbClr val="3704F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大龙：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非常好，我的中国爸爸是老师，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中国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妈妈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在医院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yīyuàn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工作。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姐姐：</a:t>
            </a:r>
            <a:r>
              <a:rPr lang="zh-CN" altLang="en-US" sz="2800" b="1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他们</a:t>
            </a:r>
            <a:r>
              <a:rPr lang="zh-CN" altLang="en-US" sz="2800" b="1" dirty="0" smtClean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有孩子</a:t>
            </a:r>
            <a:r>
              <a:rPr lang="zh-CN" altLang="en-US" dirty="0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 err="1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háizi</a:t>
            </a:r>
            <a:r>
              <a:rPr lang="zh-CN" altLang="en-US" dirty="0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吗？</a:t>
            </a:r>
            <a:endParaRPr lang="zh-CN" altLang="en-US" sz="2800" b="1" dirty="0">
              <a:solidFill>
                <a:srgbClr val="3704F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大龙：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有，我有一个中国妹妹。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姐姐：</a:t>
            </a:r>
            <a:r>
              <a:rPr lang="zh-CN" altLang="en-US" sz="2800" b="1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她做什么工作？</a:t>
            </a:r>
            <a:endParaRPr lang="zh-CN" altLang="en-US" sz="2800" b="1" dirty="0">
              <a:solidFill>
                <a:srgbClr val="3704F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大龙：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她是学生，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她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在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北京大学学习。</a:t>
            </a:r>
            <a:endParaRPr lang="zh-CN" altLang="en-US" sz="2800" b="1" dirty="0" smtClean="0">
              <a:solidFill>
                <a:schemeClr val="tx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姐姐：</a:t>
            </a:r>
            <a:r>
              <a:rPr lang="zh-CN" altLang="en-US" sz="2800" b="1" dirty="0" smtClean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她一定很聪明</a:t>
            </a:r>
            <a:r>
              <a:rPr lang="zh-CN" altLang="en-US" dirty="0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dirty="0" err="1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cōngmíng</a:t>
            </a:r>
            <a:r>
              <a:rPr lang="zh-CN" altLang="en-US" dirty="0">
                <a:solidFill>
                  <a:srgbClr val="3704F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800" b="1" dirty="0" smtClean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！</a:t>
            </a:r>
            <a:endParaRPr lang="zh-CN" altLang="en-US" sz="2800" b="1" dirty="0" smtClean="0">
              <a:solidFill>
                <a:srgbClr val="3704F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大龙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当然！她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又漂亮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piàoliang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又聪明。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姐姐：</a:t>
            </a:r>
            <a:r>
              <a:rPr lang="zh-CN" altLang="en-US" sz="2800" b="1" dirty="0">
                <a:solidFill>
                  <a:srgbClr val="3704F2"/>
                </a:solidFill>
                <a:latin typeface="楷体" panose="02010609060101010101" charset="-122"/>
                <a:ea typeface="楷体" panose="02010609060101010101" charset="-122"/>
              </a:rPr>
              <a:t>你喜欢她？</a:t>
            </a:r>
            <a:endParaRPr lang="zh-CN" altLang="en-US" sz="2800" b="1" dirty="0">
              <a:solidFill>
                <a:srgbClr val="3704F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大龙：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哈哈，这是一个秘密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mìmì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）！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854" y="964360"/>
            <a:ext cx="1662732" cy="15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t="7142"/>
          <a:stretch>
            <a:fillRect/>
          </a:stretch>
        </p:blipFill>
        <p:spPr bwMode="auto">
          <a:xfrm>
            <a:off x="8577508" y="2607622"/>
            <a:ext cx="1577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2995" y="4355472"/>
            <a:ext cx="15224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圆角矩形 10"/>
          <p:cNvSpPr/>
          <p:nvPr/>
        </p:nvSpPr>
        <p:spPr>
          <a:xfrm>
            <a:off x="492443" y="964248"/>
            <a:ext cx="5000625" cy="428625"/>
          </a:xfrm>
          <a:prstGeom prst="roundRect">
            <a:avLst/>
          </a:prstGeom>
          <a:solidFill>
            <a:srgbClr val="EB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珍妮  </a:t>
            </a:r>
            <a:r>
              <a:rPr lang="en-US" altLang="zh-CN" dirty="0">
                <a:solidFill>
                  <a:schemeClr val="tx1"/>
                </a:solidFill>
              </a:rPr>
              <a:t>Jenny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86690" y="1393190"/>
            <a:ext cx="7772400" cy="53587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姐姐：大龙，你的中国家庭怎么样？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大龙：非常好，我的中国爸爸是老师，中国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妈妈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在医院工作。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姐姐：他们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有孩子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吗？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大龙：有，我有一个中国妹妹。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姐姐：她做什么工作？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大龙：她是学生，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她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北京大学学习。</a:t>
            </a:r>
            <a:endParaRPr lang="zh-CN" altLang="en-US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姐姐：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她一定很聪明！</a:t>
            </a:r>
            <a:endParaRPr lang="zh-CN" altLang="en-US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大龙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：当然！她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又漂亮又聪明。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姐姐：你喜欢她？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大龙：哈哈，这是一个秘密！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9832" y="2477458"/>
            <a:ext cx="1819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3411" y="4355473"/>
            <a:ext cx="169569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 build="allAtOnce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90320" y="1122680"/>
            <a:ext cx="6991350" cy="5286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问</a:t>
            </a:r>
            <a:r>
              <a:rPr lang="zh-CN" altLang="en-US" sz="2400" b="1" dirty="0" smtClean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家庭 </a:t>
            </a:r>
            <a:r>
              <a:rPr lang="en-US" altLang="zh-CN" sz="2000" dirty="0" smtClean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Ask</a:t>
            </a:r>
            <a:r>
              <a:rPr lang="zh-CN" altLang="en-US" sz="2000" dirty="0" smtClean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Family</a:t>
            </a:r>
            <a:endParaRPr lang="en-US" altLang="zh-CN" sz="2000" dirty="0">
              <a:solidFill>
                <a:srgbClr val="7030A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24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家有几口人</a:t>
            </a:r>
            <a:r>
              <a:rPr lang="zh-CN" altLang="en-US" sz="24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？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or</a:t>
            </a:r>
            <a:r>
              <a:rPr lang="en-US" altLang="zh-CN" sz="24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有兄弟姐妹吗？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年纪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多大年纪了</a:t>
            </a:r>
            <a:r>
              <a:rPr lang="zh-CN" altLang="en-US" sz="24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？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or </a:t>
            </a: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多大了？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问工作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Ask</a:t>
            </a:r>
            <a:r>
              <a:rPr lang="zh-CN" altLang="en-US" sz="200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Job</a:t>
            </a:r>
            <a:endParaRPr lang="en-US" altLang="zh-CN" sz="2000" dirty="0">
              <a:solidFill>
                <a:srgbClr val="7030A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做什么工作？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or: </a:t>
            </a: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在哪儿工作？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问评价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Ask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Evaluation</a:t>
            </a:r>
            <a:endParaRPr lang="en-US" altLang="zh-CN" sz="2000" dirty="0">
              <a:solidFill>
                <a:srgbClr val="7030A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吗？（漂亮、帅、聪明</a:t>
            </a: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or: </a:t>
            </a: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什么样儿？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2705735" y="2579365"/>
            <a:ext cx="214313" cy="5000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2705735" y="4424688"/>
            <a:ext cx="214313" cy="5000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12868" y="3214370"/>
            <a:ext cx="409204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042670" y="166982"/>
            <a:ext cx="7239000" cy="75087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问答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家庭和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工作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Ask</a:t>
            </a:r>
            <a:r>
              <a:rPr lang="zh-CN" altLang="en-US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answer questions about family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job</a:t>
            </a:r>
            <a:endParaRPr lang="en-US" altLang="zh-CN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331469" y="1122680"/>
            <a:ext cx="1857356" cy="857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小结</a:t>
            </a:r>
            <a:endParaRPr lang="zh-CN" altLang="en-US" sz="28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685165" y="1282065"/>
            <a:ext cx="9547860" cy="49726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fontAlgn="auto">
              <a:lnSpc>
                <a:spcPct val="130000"/>
              </a:lnSpc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我是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我今年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岁。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我是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……VP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这是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，他今年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岁，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他是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……VP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这是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……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 fontAlgn="auto">
              <a:lnSpc>
                <a:spcPct val="130000"/>
              </a:lnSpc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这就是我的家。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9993" y="425117"/>
            <a:ext cx="7239000" cy="857248"/>
          </a:xfrm>
        </p:spPr>
        <p:txBody>
          <a:bodyPr>
            <a:normAutofit fontScale="90000"/>
          </a:bodyPr>
          <a:p>
            <a:pPr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介绍家庭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I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ntroduce  Family</a:t>
            </a:r>
            <a:br>
              <a:rPr lang="en-US" altLang="zh-CN" sz="1800" dirty="0" smtClean="0"/>
            </a:br>
            <a:endParaRPr lang="zh-CN" altLang="en-US" sz="1800" dirty="0"/>
          </a:p>
        </p:txBody>
      </p:sp>
      <p:sp>
        <p:nvSpPr>
          <p:cNvPr id="29" name="圆角矩形 28"/>
          <p:cNvSpPr/>
          <p:nvPr/>
        </p:nvSpPr>
        <p:spPr>
          <a:xfrm>
            <a:off x="10331469" y="1282065"/>
            <a:ext cx="1857356" cy="857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综合任务</a:t>
            </a:r>
            <a:endParaRPr lang="zh-CN" altLang="en-US" sz="24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VCG41539234559"/>
          <p:cNvPicPr>
            <a:picLocks noChangeAspect="1"/>
          </p:cNvPicPr>
          <p:nvPr/>
        </p:nvPicPr>
        <p:blipFill>
          <a:blip r:embed="rId1"/>
          <a:srcRect b="4715"/>
          <a:stretch>
            <a:fillRect/>
          </a:stretch>
        </p:blipFill>
        <p:spPr>
          <a:xfrm>
            <a:off x="5095875" y="1630045"/>
            <a:ext cx="4928235" cy="3131820"/>
          </a:xfrm>
          <a:prstGeom prst="rect">
            <a:avLst/>
          </a:prstGeom>
          <a:ln w="28575"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4" name=" 184"/>
          <p:cNvSpPr/>
          <p:nvPr/>
        </p:nvSpPr>
        <p:spPr>
          <a:xfrm>
            <a:off x="5483860" y="3845560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A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4" name=" 184"/>
          <p:cNvSpPr/>
          <p:nvPr/>
        </p:nvSpPr>
        <p:spPr>
          <a:xfrm>
            <a:off x="6172835" y="1527810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B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5" name=" 184"/>
          <p:cNvSpPr/>
          <p:nvPr/>
        </p:nvSpPr>
        <p:spPr>
          <a:xfrm>
            <a:off x="6719570" y="3669665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C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7710170" y="1809115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D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8256905" y="3669665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E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9256395" y="1732915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F</a:t>
            </a:r>
            <a:endParaRPr lang="en-US" altLang="zh-CN" sz="3600">
              <a:solidFill>
                <a:srgbClr val="FFFFFF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2748" y="94282"/>
            <a:ext cx="7239000" cy="857248"/>
          </a:xfrm>
        </p:spPr>
        <p:txBody>
          <a:bodyPr>
            <a:normAutofit fontScale="90000"/>
          </a:bodyPr>
          <a:p>
            <a:pPr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介绍家庭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I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ntroduce  Family</a:t>
            </a:r>
            <a:br>
              <a:rPr lang="en-US" altLang="zh-CN" sz="1800" dirty="0" smtClean="0"/>
            </a:br>
            <a:endParaRPr lang="zh-CN" altLang="en-US" sz="1800" dirty="0"/>
          </a:p>
        </p:txBody>
      </p:sp>
      <p:sp>
        <p:nvSpPr>
          <p:cNvPr id="29" name="圆角矩形 28"/>
          <p:cNvSpPr/>
          <p:nvPr/>
        </p:nvSpPr>
        <p:spPr>
          <a:xfrm>
            <a:off x="10331469" y="1282065"/>
            <a:ext cx="1857356" cy="857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综合任务</a:t>
            </a:r>
            <a:endParaRPr lang="zh-CN" altLang="en-US" sz="24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VCG41993180-002"/>
          <p:cNvPicPr>
            <a:picLocks noChangeAspect="1"/>
          </p:cNvPicPr>
          <p:nvPr/>
        </p:nvPicPr>
        <p:blipFill>
          <a:blip r:embed="rId1"/>
          <a:srcRect l="23873" b="4306"/>
          <a:stretch>
            <a:fillRect/>
          </a:stretch>
        </p:blipFill>
        <p:spPr>
          <a:xfrm>
            <a:off x="113030" y="725170"/>
            <a:ext cx="4573270" cy="3829685"/>
          </a:xfrm>
          <a:prstGeom prst="rect">
            <a:avLst/>
          </a:prstGeom>
        </p:spPr>
      </p:pic>
      <p:pic>
        <p:nvPicPr>
          <p:cNvPr id="10" name="图片 9" descr="VCG411694847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620" y="725170"/>
            <a:ext cx="4942205" cy="3389630"/>
          </a:xfrm>
          <a:prstGeom prst="rect">
            <a:avLst/>
          </a:prstGeom>
        </p:spPr>
      </p:pic>
      <p:pic>
        <p:nvPicPr>
          <p:cNvPr id="11" name="图片 10" descr="VCG41605763629 (1)"/>
          <p:cNvPicPr>
            <a:picLocks noChangeAspect="1"/>
          </p:cNvPicPr>
          <p:nvPr/>
        </p:nvPicPr>
        <p:blipFill>
          <a:blip r:embed="rId3"/>
          <a:srcRect l="20836" b="6099"/>
          <a:stretch>
            <a:fillRect/>
          </a:stretch>
        </p:blipFill>
        <p:spPr>
          <a:xfrm>
            <a:off x="3375660" y="3230245"/>
            <a:ext cx="4292600" cy="3559810"/>
          </a:xfrm>
          <a:prstGeom prst="rect">
            <a:avLst/>
          </a:prstGeom>
        </p:spPr>
      </p:pic>
      <p:sp>
        <p:nvSpPr>
          <p:cNvPr id="12" name=" 184"/>
          <p:cNvSpPr/>
          <p:nvPr/>
        </p:nvSpPr>
        <p:spPr>
          <a:xfrm>
            <a:off x="955040" y="4554855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A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13" name=" 184"/>
          <p:cNvSpPr/>
          <p:nvPr/>
        </p:nvSpPr>
        <p:spPr>
          <a:xfrm>
            <a:off x="5582285" y="2536190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B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14" name=" 184"/>
          <p:cNvSpPr/>
          <p:nvPr/>
        </p:nvSpPr>
        <p:spPr>
          <a:xfrm>
            <a:off x="9603740" y="4114800"/>
            <a:ext cx="546735" cy="5378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solidFill>
                  <a:srgbClr val="FFFFFF"/>
                </a:solidFill>
              </a:rPr>
              <a:t>C</a:t>
            </a:r>
            <a:endParaRPr lang="en-US" altLang="zh-CN" sz="3600">
              <a:solidFill>
                <a:srgbClr val="FFFFFF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2748" y="94282"/>
            <a:ext cx="7239000" cy="857248"/>
          </a:xfrm>
        </p:spPr>
        <p:txBody>
          <a:bodyPr>
            <a:normAutofit fontScale="90000"/>
          </a:bodyPr>
          <a:p>
            <a:pPr>
              <a:defRPr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介绍家庭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I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ntroduce  Family</a:t>
            </a:r>
            <a:br>
              <a:rPr lang="en-US" altLang="zh-CN" sz="1800" dirty="0" smtClean="0"/>
            </a:br>
            <a:endParaRPr lang="zh-CN" altLang="en-US" sz="1800" dirty="0"/>
          </a:p>
        </p:txBody>
      </p:sp>
      <p:sp>
        <p:nvSpPr>
          <p:cNvPr id="29" name="圆角矩形 28"/>
          <p:cNvSpPr/>
          <p:nvPr/>
        </p:nvSpPr>
        <p:spPr>
          <a:xfrm>
            <a:off x="10331469" y="1282065"/>
            <a:ext cx="1857356" cy="857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综合任务</a:t>
            </a:r>
            <a:endParaRPr lang="zh-CN" altLang="en-US" sz="24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VCG41606357743"/>
          <p:cNvPicPr>
            <a:picLocks noChangeAspect="1"/>
          </p:cNvPicPr>
          <p:nvPr/>
        </p:nvPicPr>
        <p:blipFill>
          <a:blip r:embed="rId1"/>
          <a:srcRect t="4150" b="5425"/>
          <a:stretch>
            <a:fillRect/>
          </a:stretch>
        </p:blipFill>
        <p:spPr>
          <a:xfrm>
            <a:off x="1513840" y="755650"/>
            <a:ext cx="8307070" cy="5904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1306195" y="832485"/>
          <a:ext cx="8656320" cy="2068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430"/>
                <a:gridCol w="1675765"/>
                <a:gridCol w="1109345"/>
                <a:gridCol w="1666240"/>
                <a:gridCol w="1598930"/>
                <a:gridCol w="2086610"/>
              </a:tblGrid>
              <a:tr h="880110">
                <a:tc>
                  <a:txBody>
                    <a:bodyPr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/>
                        <a:t>家人</a:t>
                      </a:r>
                      <a:endParaRPr lang="zh-CN" altLang="en-US" sz="2400" dirty="0" smtClean="0"/>
                    </a:p>
                    <a:p>
                      <a:pPr algn="ctr"/>
                      <a:r>
                        <a:rPr lang="en-US" altLang="zh-CN" sz="1600" dirty="0" smtClean="0"/>
                        <a:t>Family</a:t>
                      </a:r>
                      <a:r>
                        <a:rPr lang="zh-CN" altLang="en-US" sz="1600" dirty="0" smtClean="0"/>
                        <a:t> </a:t>
                      </a:r>
                      <a:r>
                        <a:rPr lang="en-US" altLang="zh-CN" sz="1600" dirty="0" smtClean="0"/>
                        <a:t>member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p>
                      <a:pPr marL="0" algn="ctr" rtl="0" eaLnBrk="1" latinLnBrk="0" hangingPunct="1"/>
                      <a:r>
                        <a:rPr kumimoji="0" lang="zh-CN" altLang="en-US" sz="2400" kern="1200" dirty="0" smtClean="0"/>
                        <a:t>年龄</a:t>
                      </a:r>
                      <a:endParaRPr kumimoji="0" lang="zh-CN" altLang="en-US" sz="2400" kern="1200" dirty="0" smtClean="0"/>
                    </a:p>
                    <a:p>
                      <a:pPr marL="0" algn="ctr" rtl="0" eaLnBrk="1" latinLnBrk="0" hangingPunct="1"/>
                      <a:r>
                        <a:rPr kumimoji="0" lang="en-US" altLang="zh-CN" sz="1600" kern="1200" dirty="0" smtClean="0"/>
                        <a:t>Age</a:t>
                      </a:r>
                      <a:endParaRPr kumimoji="0" lang="en-US" altLang="zh-CN" sz="1600" kern="12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/>
                        <a:t>工作</a:t>
                      </a:r>
                      <a:endParaRPr lang="zh-CN" altLang="en-US" sz="2400" dirty="0" smtClean="0"/>
                    </a:p>
                    <a:p>
                      <a:pPr marL="0" algn="ctr" rtl="0" eaLnBrk="1" latinLnBrk="0" hangingPunct="1"/>
                      <a:r>
                        <a:rPr kumimoji="0" lang="en-US" altLang="zh-CN" sz="1600" kern="1200" dirty="0" smtClean="0"/>
                        <a:t>Occupation</a:t>
                      </a:r>
                      <a:endParaRPr kumimoji="0" lang="en-US" altLang="zh-CN" sz="1600" kern="12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/>
                        <a:t>地点</a:t>
                      </a:r>
                      <a:endParaRPr lang="zh-CN" altLang="en-US" sz="2400" dirty="0" smtClean="0"/>
                    </a:p>
                    <a:p>
                      <a:pPr marL="0" algn="ctr" rtl="0" eaLnBrk="1" latinLnBrk="0" hangingPunct="1"/>
                      <a:r>
                        <a:rPr kumimoji="0" lang="en-US" altLang="zh-CN" sz="1600" kern="1200" dirty="0" smtClean="0"/>
                        <a:t>Work place</a:t>
                      </a:r>
                      <a:endParaRPr kumimoji="0" lang="en-US" altLang="zh-CN" sz="1600" kern="12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/>
                        <a:t>特点</a:t>
                      </a:r>
                      <a:endParaRPr lang="zh-CN" altLang="en-US" sz="2400" dirty="0" smtClean="0"/>
                    </a:p>
                    <a:p>
                      <a:pPr marL="0" algn="ctr" rtl="0" eaLnBrk="1" latinLnBrk="0" hangingPunct="1"/>
                      <a:r>
                        <a:rPr kumimoji="0" lang="en-US" altLang="zh-CN" sz="1600" kern="1200" dirty="0" smtClean="0"/>
                        <a:t>C</a:t>
                      </a:r>
                      <a:r>
                        <a:rPr kumimoji="0" lang="en-US" altLang="zh-CN" sz="1600" kern="1200" smtClean="0"/>
                        <a:t>haracteristic</a:t>
                      </a:r>
                      <a:endParaRPr kumimoji="0" lang="en-US" altLang="zh-CN" sz="1600" kern="1200" dirty="0" smtClean="0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爸爸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  </a:t>
                      </a:r>
                      <a:r>
                        <a:rPr lang="en-US" altLang="zh-CN" sz="2000" dirty="0" smtClean="0"/>
                        <a:t>55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    经理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600" dirty="0" smtClean="0"/>
                        <a:t> </a:t>
                      </a:r>
                      <a:r>
                        <a:rPr lang="en-US" altLang="zh-CN" sz="1600" dirty="0" err="1" smtClean="0"/>
                        <a:t>alibaba</a:t>
                      </a:r>
                      <a:r>
                        <a:rPr lang="zh-CN" altLang="en-US" sz="2000" dirty="0" smtClean="0"/>
                        <a:t>公司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有很多钱</a:t>
                      </a:r>
                      <a:endParaRPr lang="zh-CN" altLang="en-US" sz="2000" dirty="0" smtClean="0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妈妈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  </a:t>
                      </a:r>
                      <a:r>
                        <a:rPr lang="en-US" altLang="zh-CN" sz="2000" dirty="0" smtClean="0"/>
                        <a:t>50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    退休了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2000" dirty="0" smtClean="0"/>
                        <a:t> 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很漂亮</a:t>
                      </a:r>
                      <a:endParaRPr lang="zh-CN" altLang="en-US" sz="2000" dirty="0" smtClean="0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他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  </a:t>
                      </a:r>
                      <a:r>
                        <a:rPr lang="en-US" altLang="zh-CN" sz="2000" dirty="0" smtClean="0"/>
                        <a:t>30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    大夫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北京医院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/>
                        <a:t>又高又帅</a:t>
                      </a:r>
                      <a:endParaRPr lang="zh-CN" alt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2312670" y="2988310"/>
            <a:ext cx="8684895" cy="371475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孩子：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爸爸妈妈，明天我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结婚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dirty="0" err="1">
                <a:solidFill>
                  <a:srgbClr val="FF0000"/>
                </a:solidFill>
                <a:latin typeface="+mn-ea"/>
              </a:rPr>
              <a:t>jiéhūn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）</a:t>
            </a:r>
            <a:r>
              <a:rPr lang="zh-CN" altLang="en-US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？</a:t>
            </a:r>
            <a:endParaRPr lang="en-US" altLang="zh-CN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爸妈：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什么？他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她是谁？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妈妈：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他家有几口人？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爸爸：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他爸爸妈妈多大年纪？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/……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多大了？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妈妈：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做什么工作？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爸爸：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他什么样儿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他聪明吗？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孩子：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爸爸妈妈，我们可以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结婚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吗？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父母：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同意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你们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结婚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我们不同意！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tónɡyì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agree</a:t>
            </a:r>
            <a:r>
              <a:rPr lang="zh-CN" altLang="en-US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dirty="0" err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0330199" y="1645285"/>
            <a:ext cx="1857356" cy="857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综合任务</a:t>
            </a:r>
            <a:endParaRPr lang="zh-CN" altLang="en-US" sz="24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306482" y="224789"/>
            <a:ext cx="7239000" cy="607995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p>
            <a:pPr eaLnBrk="0" hangingPunct="0">
              <a:defRPr/>
            </a:pPr>
            <a:r>
              <a:rPr lang="zh-CN" altLang="en-US" sz="36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表演</a:t>
            </a:r>
            <a:r>
              <a:rPr lang="zh-CN" altLang="en-US" sz="20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  </a:t>
            </a:r>
            <a:r>
              <a:rPr lang="en-US" altLang="zh-CN" sz="2000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+mj-ea"/>
                <a:cs typeface="Times New Roman" panose="02020603050405020304" charset="0"/>
              </a:rPr>
              <a:t>Perform</a:t>
            </a:r>
            <a:endParaRPr lang="en-US" altLang="zh-CN" sz="2000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1563" name="Picture 59" descr="D:\结婚\婚纱照全集\1 (95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80252" y="3288348"/>
            <a:ext cx="2475824" cy="3261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94105" y="762635"/>
            <a:ext cx="6221730" cy="3061970"/>
          </a:xfrm>
          <a:ln w="25400">
            <a:solidFill>
              <a:schemeClr val="accent6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>
            <a:normAutofit/>
          </a:bodyPr>
          <a:p>
            <a:pPr>
              <a:spcBef>
                <a:spcPts val="1800"/>
              </a:spcBef>
              <a:defRPr/>
            </a:pPr>
            <a:r>
              <a:rPr lang="zh-CN" altLang="en-US" sz="3200" b="1" dirty="0" smtClean="0">
                <a:latin typeface="+mn-ea"/>
              </a:rPr>
              <a:t>谈论工作和家庭</a:t>
            </a:r>
            <a:endParaRPr lang="zh-CN" altLang="en-US" sz="3200" b="1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家有几口人，有什么人</a:t>
            </a:r>
            <a:endParaRPr lang="zh-CN" altLang="en-US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家人的年纪</a:t>
            </a:r>
            <a:endParaRPr lang="zh-CN" altLang="en-US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家人的工作和工作地点</a:t>
            </a:r>
            <a:endParaRPr lang="zh-CN" altLang="en-US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家人什么样儿</a:t>
            </a:r>
            <a:endParaRPr lang="zh-CN" altLang="en-US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CN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14625" y="4603115"/>
            <a:ext cx="7774940" cy="143256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txBody>
          <a:bodyPr wrap="square">
            <a:spAutoFit/>
          </a:bodyPr>
          <a:p>
            <a:pPr>
              <a:buFont typeface="Wingdings 2" panose="05020102010507070707" pitchFamily="18" charset="2"/>
              <a:buNone/>
              <a:defRPr/>
            </a:pPr>
            <a:r>
              <a:rPr lang="zh-CN" altLang="en-US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华文楷体" panose="02010600040101010101" pitchFamily="2" charset="-122"/>
                <a:ea typeface="华文楷体" panose="02010600040101010101" pitchFamily="2" charset="-122"/>
              </a:rPr>
              <a:t>作业：</a:t>
            </a:r>
            <a:endParaRPr lang="zh-CN" altLang="en-US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请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采访一位中国朋友，跟她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他交流一下儿彼此的家庭情况。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239269" y="12700"/>
            <a:ext cx="1857356" cy="857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总结</a:t>
            </a:r>
            <a:endParaRPr lang="zh-CN" altLang="en-US" sz="28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745345" y="8255"/>
            <a:ext cx="1355090" cy="5372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生  词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67" name=" 167"/>
          <p:cNvSpPr/>
          <p:nvPr/>
        </p:nvSpPr>
        <p:spPr>
          <a:xfrm>
            <a:off x="1725295" y="907415"/>
            <a:ext cx="1872615" cy="50431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家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家庭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孩子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兄弟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姐妹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哥哥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弟弟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妹妹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爱人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一定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当然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非常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 167"/>
          <p:cNvSpPr/>
          <p:nvPr/>
        </p:nvSpPr>
        <p:spPr>
          <a:xfrm>
            <a:off x="6220460" y="907415"/>
            <a:ext cx="1811655" cy="5041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工作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大夫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学生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经理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服务员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医院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大学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饭店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超市</a:t>
            </a:r>
            <a:endParaRPr lang="zh-CN" altLang="en-US" sz="2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 4"/>
          <p:cNvSpPr/>
          <p:nvPr/>
        </p:nvSpPr>
        <p:spPr>
          <a:xfrm>
            <a:off x="3695065" y="871220"/>
            <a:ext cx="1664970" cy="51155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jiā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jiātíng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háizi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xiōngdi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jiěmèi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gēge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dìdi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mèimei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àiren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yídìng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dāngrán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fēicháng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 4"/>
          <p:cNvSpPr/>
          <p:nvPr/>
        </p:nvSpPr>
        <p:spPr>
          <a:xfrm>
            <a:off x="8190865" y="907415"/>
            <a:ext cx="1664970" cy="5041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xuéxí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zuò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gōngzuò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dàifu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xuésheng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jīnglǐ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fúwùyuán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yīyuàn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dàxué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gōngsī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fàndiàn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chāoshì</a:t>
            </a:r>
            <a:endParaRPr lang="zh-CN" altLang="en-US" sz="20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200" y="-20955"/>
            <a:ext cx="10515600" cy="103695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谈家庭  </a:t>
            </a:r>
            <a:r>
              <a:rPr lang="en-US" altLang="zh-CN" sz="4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Taking about Family</a:t>
            </a:r>
            <a:endParaRPr lang="en-US" altLang="zh-CN" sz="4800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932180"/>
            <a:ext cx="8310880" cy="54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附件：留学生评教专用二维码图片"/>
          <p:cNvPicPr>
            <a:picLocks noChangeAspect="1"/>
          </p:cNvPicPr>
          <p:nvPr/>
        </p:nvPicPr>
        <p:blipFill>
          <a:blip r:embed="rId1"/>
          <a:srcRect l="16726" b="19942"/>
          <a:stretch>
            <a:fillRect/>
          </a:stretch>
        </p:blipFill>
        <p:spPr>
          <a:xfrm>
            <a:off x="277495" y="850900"/>
            <a:ext cx="6522085" cy="4519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20" y="158750"/>
            <a:ext cx="3827780" cy="6381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80" y="850900"/>
            <a:ext cx="2832100" cy="472186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8256905" y="2905760"/>
            <a:ext cx="1097280" cy="591820"/>
          </a:xfrm>
          <a:custGeom>
            <a:avLst/>
            <a:gdLst>
              <a:gd name="connisteX0" fmla="*/ 837294 w 1097402"/>
              <a:gd name="connsiteY0" fmla="*/ 26387 h 591890"/>
              <a:gd name="connisteX1" fmla="*/ 763634 w 1097402"/>
              <a:gd name="connsiteY1" fmla="*/ 26387 h 591890"/>
              <a:gd name="connisteX2" fmla="*/ 690609 w 1097402"/>
              <a:gd name="connsiteY2" fmla="*/ 2257 h 591890"/>
              <a:gd name="connisteX3" fmla="*/ 616949 w 1097402"/>
              <a:gd name="connsiteY3" fmla="*/ 2257 h 591890"/>
              <a:gd name="connisteX4" fmla="*/ 543289 w 1097402"/>
              <a:gd name="connsiteY4" fmla="*/ 2257 h 591890"/>
              <a:gd name="connisteX5" fmla="*/ 470264 w 1097402"/>
              <a:gd name="connsiteY5" fmla="*/ 14322 h 591890"/>
              <a:gd name="connisteX6" fmla="*/ 396604 w 1097402"/>
              <a:gd name="connsiteY6" fmla="*/ 26387 h 591890"/>
              <a:gd name="connisteX7" fmla="*/ 310879 w 1097402"/>
              <a:gd name="connsiteY7" fmla="*/ 51152 h 591890"/>
              <a:gd name="connisteX8" fmla="*/ 237219 w 1097402"/>
              <a:gd name="connsiteY8" fmla="*/ 75282 h 591890"/>
              <a:gd name="connisteX9" fmla="*/ 164194 w 1097402"/>
              <a:gd name="connsiteY9" fmla="*/ 100047 h 591890"/>
              <a:gd name="connisteX10" fmla="*/ 90534 w 1097402"/>
              <a:gd name="connsiteY10" fmla="*/ 161007 h 591890"/>
              <a:gd name="connisteX11" fmla="*/ 29574 w 1097402"/>
              <a:gd name="connsiteY11" fmla="*/ 234667 h 591890"/>
              <a:gd name="connisteX12" fmla="*/ 4809 w 1097402"/>
              <a:gd name="connsiteY12" fmla="*/ 308327 h 591890"/>
              <a:gd name="connisteX13" fmla="*/ 4809 w 1097402"/>
              <a:gd name="connsiteY13" fmla="*/ 381352 h 591890"/>
              <a:gd name="connisteX14" fmla="*/ 41639 w 1097402"/>
              <a:gd name="connsiteY14" fmla="*/ 455012 h 591890"/>
              <a:gd name="connisteX15" fmla="*/ 114664 w 1097402"/>
              <a:gd name="connsiteY15" fmla="*/ 491842 h 591890"/>
              <a:gd name="connisteX16" fmla="*/ 188324 w 1097402"/>
              <a:gd name="connsiteY16" fmla="*/ 528672 h 591890"/>
              <a:gd name="connisteX17" fmla="*/ 261984 w 1097402"/>
              <a:gd name="connsiteY17" fmla="*/ 577567 h 591890"/>
              <a:gd name="connisteX18" fmla="*/ 335009 w 1097402"/>
              <a:gd name="connsiteY18" fmla="*/ 577567 h 591890"/>
              <a:gd name="connisteX19" fmla="*/ 408669 w 1097402"/>
              <a:gd name="connsiteY19" fmla="*/ 589632 h 591890"/>
              <a:gd name="connisteX20" fmla="*/ 482329 w 1097402"/>
              <a:gd name="connsiteY20" fmla="*/ 589632 h 591890"/>
              <a:gd name="connisteX21" fmla="*/ 555354 w 1097402"/>
              <a:gd name="connsiteY21" fmla="*/ 589632 h 591890"/>
              <a:gd name="connisteX22" fmla="*/ 629014 w 1097402"/>
              <a:gd name="connsiteY22" fmla="*/ 589632 h 591890"/>
              <a:gd name="connisteX23" fmla="*/ 714739 w 1097402"/>
              <a:gd name="connsiteY23" fmla="*/ 589632 h 591890"/>
              <a:gd name="connisteX24" fmla="*/ 800464 w 1097402"/>
              <a:gd name="connsiteY24" fmla="*/ 589632 h 591890"/>
              <a:gd name="connisteX25" fmla="*/ 874124 w 1097402"/>
              <a:gd name="connsiteY25" fmla="*/ 589632 h 591890"/>
              <a:gd name="connisteX26" fmla="*/ 947149 w 1097402"/>
              <a:gd name="connsiteY26" fmla="*/ 564867 h 591890"/>
              <a:gd name="connisteX27" fmla="*/ 1020809 w 1097402"/>
              <a:gd name="connsiteY27" fmla="*/ 540737 h 591890"/>
              <a:gd name="connisteX28" fmla="*/ 1069704 w 1097402"/>
              <a:gd name="connsiteY28" fmla="*/ 467077 h 591890"/>
              <a:gd name="connisteX29" fmla="*/ 1081769 w 1097402"/>
              <a:gd name="connsiteY29" fmla="*/ 394052 h 591890"/>
              <a:gd name="connisteX30" fmla="*/ 1094469 w 1097402"/>
              <a:gd name="connsiteY30" fmla="*/ 320392 h 591890"/>
              <a:gd name="connisteX31" fmla="*/ 1094469 w 1097402"/>
              <a:gd name="connsiteY31" fmla="*/ 246732 h 591890"/>
              <a:gd name="connisteX32" fmla="*/ 1069704 w 1097402"/>
              <a:gd name="connsiteY32" fmla="*/ 173707 h 591890"/>
              <a:gd name="connisteX33" fmla="*/ 1008744 w 1097402"/>
              <a:gd name="connsiteY33" fmla="*/ 100047 h 591890"/>
              <a:gd name="connisteX34" fmla="*/ 923019 w 1097402"/>
              <a:gd name="connsiteY34" fmla="*/ 63217 h 591890"/>
              <a:gd name="connisteX35" fmla="*/ 849359 w 1097402"/>
              <a:gd name="connsiteY35" fmla="*/ 38452 h 5918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</a:cxnLst>
            <a:rect l="l" t="t" r="r" b="b"/>
            <a:pathLst>
              <a:path w="1097402" h="591891">
                <a:moveTo>
                  <a:pt x="837294" y="26388"/>
                </a:moveTo>
                <a:cubicBezTo>
                  <a:pt x="823959" y="27023"/>
                  <a:pt x="792844" y="31468"/>
                  <a:pt x="763634" y="26388"/>
                </a:cubicBezTo>
                <a:cubicBezTo>
                  <a:pt x="734424" y="21308"/>
                  <a:pt x="719819" y="7338"/>
                  <a:pt x="690609" y="2258"/>
                </a:cubicBezTo>
                <a:cubicBezTo>
                  <a:pt x="661399" y="-2822"/>
                  <a:pt x="646159" y="2258"/>
                  <a:pt x="616949" y="2258"/>
                </a:cubicBezTo>
                <a:cubicBezTo>
                  <a:pt x="587739" y="2258"/>
                  <a:pt x="572499" y="-282"/>
                  <a:pt x="543289" y="2258"/>
                </a:cubicBezTo>
                <a:cubicBezTo>
                  <a:pt x="514079" y="4798"/>
                  <a:pt x="499474" y="9243"/>
                  <a:pt x="470264" y="14323"/>
                </a:cubicBezTo>
                <a:cubicBezTo>
                  <a:pt x="441054" y="19403"/>
                  <a:pt x="428354" y="18768"/>
                  <a:pt x="396604" y="26388"/>
                </a:cubicBezTo>
                <a:cubicBezTo>
                  <a:pt x="364854" y="34008"/>
                  <a:pt x="342629" y="41628"/>
                  <a:pt x="310879" y="51153"/>
                </a:cubicBezTo>
                <a:cubicBezTo>
                  <a:pt x="279129" y="60678"/>
                  <a:pt x="266429" y="65758"/>
                  <a:pt x="237219" y="75283"/>
                </a:cubicBezTo>
                <a:cubicBezTo>
                  <a:pt x="208009" y="84808"/>
                  <a:pt x="193404" y="82903"/>
                  <a:pt x="164194" y="100048"/>
                </a:cubicBezTo>
                <a:cubicBezTo>
                  <a:pt x="134984" y="117193"/>
                  <a:pt x="117204" y="134338"/>
                  <a:pt x="90534" y="161008"/>
                </a:cubicBezTo>
                <a:cubicBezTo>
                  <a:pt x="63864" y="187678"/>
                  <a:pt x="46719" y="205458"/>
                  <a:pt x="29574" y="234668"/>
                </a:cubicBezTo>
                <a:cubicBezTo>
                  <a:pt x="12429" y="263878"/>
                  <a:pt x="9889" y="279118"/>
                  <a:pt x="4809" y="308328"/>
                </a:cubicBezTo>
                <a:cubicBezTo>
                  <a:pt x="-271" y="337538"/>
                  <a:pt x="-2811" y="352143"/>
                  <a:pt x="4809" y="381353"/>
                </a:cubicBezTo>
                <a:cubicBezTo>
                  <a:pt x="12429" y="410563"/>
                  <a:pt x="19414" y="432788"/>
                  <a:pt x="41639" y="455013"/>
                </a:cubicBezTo>
                <a:cubicBezTo>
                  <a:pt x="63864" y="477238"/>
                  <a:pt x="85454" y="477238"/>
                  <a:pt x="114664" y="491843"/>
                </a:cubicBezTo>
                <a:cubicBezTo>
                  <a:pt x="143874" y="506448"/>
                  <a:pt x="159114" y="511528"/>
                  <a:pt x="188324" y="528673"/>
                </a:cubicBezTo>
                <a:cubicBezTo>
                  <a:pt x="217534" y="545818"/>
                  <a:pt x="232774" y="568043"/>
                  <a:pt x="261984" y="577568"/>
                </a:cubicBezTo>
                <a:cubicBezTo>
                  <a:pt x="291194" y="587093"/>
                  <a:pt x="305799" y="575028"/>
                  <a:pt x="335009" y="577568"/>
                </a:cubicBezTo>
                <a:cubicBezTo>
                  <a:pt x="364219" y="580108"/>
                  <a:pt x="379459" y="587093"/>
                  <a:pt x="408669" y="589633"/>
                </a:cubicBezTo>
                <a:cubicBezTo>
                  <a:pt x="437879" y="592173"/>
                  <a:pt x="453119" y="589633"/>
                  <a:pt x="482329" y="589633"/>
                </a:cubicBezTo>
                <a:cubicBezTo>
                  <a:pt x="511539" y="589633"/>
                  <a:pt x="526144" y="589633"/>
                  <a:pt x="555354" y="589633"/>
                </a:cubicBezTo>
                <a:cubicBezTo>
                  <a:pt x="584564" y="589633"/>
                  <a:pt x="597264" y="589633"/>
                  <a:pt x="629014" y="589633"/>
                </a:cubicBezTo>
                <a:cubicBezTo>
                  <a:pt x="660764" y="589633"/>
                  <a:pt x="680449" y="589633"/>
                  <a:pt x="714739" y="589633"/>
                </a:cubicBezTo>
                <a:cubicBezTo>
                  <a:pt x="749029" y="589633"/>
                  <a:pt x="768714" y="589633"/>
                  <a:pt x="800464" y="589633"/>
                </a:cubicBezTo>
                <a:cubicBezTo>
                  <a:pt x="832214" y="589633"/>
                  <a:pt x="844914" y="594713"/>
                  <a:pt x="874124" y="589633"/>
                </a:cubicBezTo>
                <a:cubicBezTo>
                  <a:pt x="903334" y="584553"/>
                  <a:pt x="917939" y="574393"/>
                  <a:pt x="947149" y="564868"/>
                </a:cubicBezTo>
                <a:cubicBezTo>
                  <a:pt x="976359" y="555343"/>
                  <a:pt x="996044" y="560423"/>
                  <a:pt x="1020809" y="540738"/>
                </a:cubicBezTo>
                <a:cubicBezTo>
                  <a:pt x="1045574" y="521053"/>
                  <a:pt x="1057639" y="496288"/>
                  <a:pt x="1069704" y="467078"/>
                </a:cubicBezTo>
                <a:cubicBezTo>
                  <a:pt x="1081769" y="437868"/>
                  <a:pt x="1076689" y="423263"/>
                  <a:pt x="1081769" y="394053"/>
                </a:cubicBezTo>
                <a:cubicBezTo>
                  <a:pt x="1086849" y="364843"/>
                  <a:pt x="1091929" y="349603"/>
                  <a:pt x="1094469" y="320393"/>
                </a:cubicBezTo>
                <a:cubicBezTo>
                  <a:pt x="1097009" y="291183"/>
                  <a:pt x="1099549" y="275943"/>
                  <a:pt x="1094469" y="246733"/>
                </a:cubicBezTo>
                <a:cubicBezTo>
                  <a:pt x="1089389" y="217523"/>
                  <a:pt x="1086849" y="202918"/>
                  <a:pt x="1069704" y="173708"/>
                </a:cubicBezTo>
                <a:cubicBezTo>
                  <a:pt x="1052559" y="144498"/>
                  <a:pt x="1037954" y="122273"/>
                  <a:pt x="1008744" y="100048"/>
                </a:cubicBezTo>
                <a:cubicBezTo>
                  <a:pt x="979534" y="77823"/>
                  <a:pt x="954769" y="75283"/>
                  <a:pt x="923019" y="63218"/>
                </a:cubicBezTo>
                <a:cubicBezTo>
                  <a:pt x="891269" y="51153"/>
                  <a:pt x="862059" y="42898"/>
                  <a:pt x="849359" y="38453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0521315" y="1087120"/>
            <a:ext cx="1718945" cy="6013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复 习</a:t>
            </a:r>
            <a:endParaRPr kumimoji="0" lang="zh-CN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9938" name="Picture 2" descr="L4-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77160" y="1430020"/>
            <a:ext cx="6492240" cy="5097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圆角矩形 5"/>
          <p:cNvSpPr/>
          <p:nvPr/>
        </p:nvSpPr>
        <p:spPr>
          <a:xfrm>
            <a:off x="428596" y="214290"/>
            <a:ext cx="5857875" cy="10001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她 长得  什么 样儿？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ā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zhǎnɡde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shénme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yànɡr</a:t>
            </a:r>
            <a:r>
              <a:rPr lang="zh-CN" altLang="en-US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？</a:t>
            </a:r>
            <a:endParaRPr lang="zh-CN" altLang="en-US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9939" name="Picture 3" descr="猪八戒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7160" y="1430020"/>
            <a:ext cx="6588760" cy="4942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圆角矩形 1"/>
          <p:cNvSpPr/>
          <p:nvPr/>
        </p:nvSpPr>
        <p:spPr>
          <a:xfrm>
            <a:off x="428596" y="214290"/>
            <a:ext cx="5857875" cy="10001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他 长得  什么 样儿？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ā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zhǎnɡde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shénme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yànɡr</a:t>
            </a:r>
            <a:r>
              <a:rPr lang="zh-CN" altLang="en-US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？</a:t>
            </a:r>
            <a:endParaRPr lang="zh-CN" altLang="en-US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913" y="1714489"/>
            <a:ext cx="29518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052" y="1558912"/>
            <a:ext cx="3257882" cy="42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圆角矩形 2"/>
          <p:cNvSpPr/>
          <p:nvPr/>
        </p:nvSpPr>
        <p:spPr>
          <a:xfrm>
            <a:off x="309851" y="326050"/>
            <a:ext cx="5857875" cy="10001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大龙 的 姐姐 长得  什么 样儿？</a:t>
            </a: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dàlóng de jiějie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zhǎnɡde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shénme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yànɡr</a:t>
            </a:r>
            <a:r>
              <a:rPr lang="zh-CN" altLang="en-US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？</a:t>
            </a:r>
            <a:endParaRPr lang="zh-CN" altLang="en-US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380980" y="1355725"/>
            <a:ext cx="1833880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头 脑 风 暴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7" name="Picture 12" descr="C:\Users\zhengjiaping\Desktop\实验课\小丽.jpg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0665" y="1096010"/>
            <a:ext cx="163131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C:\Documents and Settings\Administrator\桌面\观摩课\医生.jpg"/>
          <p:cNvPicPr>
            <a:picLocks noChangeArrowheads="1"/>
          </p:cNvPicPr>
          <p:nvPr/>
        </p:nvPicPr>
        <p:blipFill>
          <a:blip r:embed="rId2"/>
          <a:srcRect t="7930"/>
          <a:stretch>
            <a:fillRect/>
          </a:stretch>
        </p:blipFill>
        <p:spPr bwMode="auto">
          <a:xfrm>
            <a:off x="1871980" y="1096010"/>
            <a:ext cx="17043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C:\Users\zhengjiaping\Desktop\观摩课\老板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453" y="1095772"/>
            <a:ext cx="1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C:\Users\zhengjiaping\Desktop\观摩课\护士3.jpg"/>
          <p:cNvPicPr>
            <a:picLocks noChangeArrowheads="1"/>
          </p:cNvPicPr>
          <p:nvPr/>
        </p:nvPicPr>
        <p:blipFill>
          <a:blip r:embed="rId4"/>
          <a:srcRect l="8011" r="21800"/>
          <a:stretch>
            <a:fillRect/>
          </a:stretch>
        </p:blipFill>
        <p:spPr bwMode="auto">
          <a:xfrm>
            <a:off x="793750" y="3455670"/>
            <a:ext cx="196151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zhengjiaping\Desktop\观摩课\服务员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5558" y="3382248"/>
            <a:ext cx="1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C:\Users\zhengjiaping\Desktop\观摩课\职员3.jpg"/>
          <p:cNvPicPr>
            <a:picLocks noChangeArrowheads="1"/>
          </p:cNvPicPr>
          <p:nvPr/>
        </p:nvPicPr>
        <p:blipFill>
          <a:blip r:embed="rId6"/>
          <a:srcRect t="5917"/>
          <a:stretch>
            <a:fillRect/>
          </a:stretch>
        </p:blipFill>
        <p:spPr bwMode="auto">
          <a:xfrm>
            <a:off x="4375150" y="3382010"/>
            <a:ext cx="177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D:\工作\教学\2010\观摩课\工程师.jpg"/>
          <p:cNvPicPr>
            <a:picLocks noChangeArrowheads="1"/>
          </p:cNvPicPr>
          <p:nvPr/>
        </p:nvPicPr>
        <p:blipFill>
          <a:blip r:embed="rId7"/>
          <a:srcRect t="7000"/>
          <a:stretch>
            <a:fillRect/>
          </a:stretch>
        </p:blipFill>
        <p:spPr bwMode="auto">
          <a:xfrm>
            <a:off x="6153150" y="3382010"/>
            <a:ext cx="17297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C:\Users\zhengjiaping\Desktop\观摩课\警察.jp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5589" y="1095772"/>
            <a:ext cx="169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C:\Users\zhengjiaping\Desktop\观摩课\经理.jpg"/>
          <p:cNvPicPr>
            <a:picLocks noChangeAspect="1" noChangeArrowheads="1"/>
          </p:cNvPicPr>
          <p:nvPr/>
        </p:nvPicPr>
        <p:blipFill>
          <a:blip r:embed="rId9"/>
          <a:srcRect l="16339" r="18099"/>
          <a:stretch>
            <a:fillRect/>
          </a:stretch>
        </p:blipFill>
        <p:spPr bwMode="auto">
          <a:xfrm>
            <a:off x="7882890" y="3382010"/>
            <a:ext cx="182181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zhengjiaping\Desktop\观摩课\营业员4.jp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7864" y="1095772"/>
            <a:ext cx="169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C:\Users\zhengjiaping\Desktop\观摩课\成龙2.jp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04419" y="3382010"/>
            <a:ext cx="169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295275" y="157480"/>
            <a:ext cx="5857875" cy="85344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他们做什么工作？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0425" y="1087120"/>
            <a:ext cx="1629410" cy="229489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FVR384BSNRDSGLDP]O(K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0" y="-13970"/>
            <a:ext cx="2374900" cy="188341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214306" y="34288"/>
            <a:ext cx="7239000" cy="6800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工作名称 </a:t>
            </a:r>
            <a:r>
              <a:rPr lang="en-US" altLang="zh-CN" sz="2200" b="0" dirty="0" smtClean="0"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Job</a:t>
            </a:r>
            <a:r>
              <a:rPr lang="zh-CN" altLang="en-US" sz="2200" b="0" dirty="0" smtClean="0"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 </a:t>
            </a:r>
            <a:r>
              <a:rPr lang="en-US" altLang="zh-CN" sz="2200" dirty="0"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T</a:t>
            </a:r>
            <a:r>
              <a:rPr lang="en-US" altLang="zh-CN" sz="2200" b="0" dirty="0" smtClean="0"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itle</a:t>
            </a:r>
            <a:endParaRPr lang="zh-CN" altLang="en-US" sz="2200" b="0" dirty="0">
              <a:latin typeface="Times New Roman" panose="02020603050405020304" charset="0"/>
              <a:ea typeface="楷体_GB2312" pitchFamily="49" charset="-122"/>
              <a:cs typeface="Times New Roman" panose="0202060305040502030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666875" y="725488"/>
            <a:ext cx="3143250" cy="5857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大夫</a:t>
            </a:r>
            <a:r>
              <a:rPr lang="en-US" altLang="zh-CN" sz="1800" dirty="0" err="1" smtClean="0">
                <a:latin typeface="+mn-ea"/>
              </a:rPr>
              <a:t>dàifu</a:t>
            </a:r>
            <a:endParaRPr lang="en-US" altLang="zh-CN" sz="18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护士</a:t>
            </a:r>
            <a:r>
              <a:rPr lang="en-US" altLang="zh-CN" sz="1800" dirty="0" err="1">
                <a:latin typeface="+mn-ea"/>
              </a:rPr>
              <a:t>hùshi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职员</a:t>
            </a:r>
            <a:r>
              <a:rPr lang="en-US" altLang="zh-CN" sz="1800" dirty="0" err="1">
                <a:latin typeface="+mn-ea"/>
              </a:rPr>
              <a:t>zhíyuán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经理</a:t>
            </a:r>
            <a:r>
              <a:rPr lang="en-US" altLang="zh-CN" sz="1800" dirty="0" err="1">
                <a:latin typeface="+mn-ea"/>
              </a:rPr>
              <a:t>jīnɡlǐ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警察</a:t>
            </a:r>
            <a:r>
              <a:rPr lang="en-US" altLang="zh-CN" sz="1800" dirty="0" err="1">
                <a:latin typeface="+mn-ea"/>
              </a:rPr>
              <a:t>jǐnɡchá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律师</a:t>
            </a:r>
            <a:r>
              <a:rPr lang="en-US" altLang="zh-CN" sz="1800" dirty="0" err="1">
                <a:latin typeface="+mn-ea"/>
              </a:rPr>
              <a:t>lǜshī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老板</a:t>
            </a:r>
            <a:r>
              <a:rPr lang="en-US" altLang="zh-CN" sz="1800" dirty="0" err="1">
                <a:latin typeface="+mn-ea"/>
              </a:rPr>
              <a:t>lǎobǎn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演员</a:t>
            </a:r>
            <a:r>
              <a:rPr lang="en-US" altLang="zh-CN" sz="1800" dirty="0" err="1">
                <a:latin typeface="+mn-ea"/>
              </a:rPr>
              <a:t>yǎnyuán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歌手</a:t>
            </a:r>
            <a:r>
              <a:rPr lang="en-US" altLang="zh-CN" sz="1800" dirty="0" err="1">
                <a:latin typeface="+mn-ea"/>
              </a:rPr>
              <a:t>ɡēshǒu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运动员</a:t>
            </a:r>
            <a:r>
              <a:rPr lang="en-US" altLang="zh-CN" sz="1800" dirty="0" err="1">
                <a:latin typeface="+mn-ea"/>
              </a:rPr>
              <a:t>yùndònɡyuán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服务员</a:t>
            </a:r>
            <a:r>
              <a:rPr lang="en-US" altLang="zh-CN" sz="1800" dirty="0" err="1">
                <a:latin typeface="+mn-ea"/>
              </a:rPr>
              <a:t>fúwùyuán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售货员</a:t>
            </a:r>
            <a:r>
              <a:rPr lang="en-US" altLang="zh-CN" sz="1800" dirty="0" err="1">
                <a:latin typeface="+mn-ea"/>
              </a:rPr>
              <a:t>shòuhuòyuán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工程师</a:t>
            </a:r>
            <a:r>
              <a:rPr lang="en-US" altLang="zh-CN" sz="1800" dirty="0" err="1">
                <a:latin typeface="+mn-ea"/>
              </a:rPr>
              <a:t>ɡōnɡchénɡshī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主妇</a:t>
            </a:r>
            <a:r>
              <a:rPr lang="en-US" altLang="zh-CN" sz="1800" dirty="0" err="1">
                <a:latin typeface="+mn-ea"/>
              </a:rPr>
              <a:t>zhǔfù</a:t>
            </a:r>
            <a:endParaRPr lang="en-US" altLang="zh-CN" sz="1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17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2" name="Picture 4" descr="C:\Users\zhengjiaping\Desktop\观摩课\医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7928" y="358103"/>
            <a:ext cx="3429000" cy="4722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圆角矩形 7"/>
          <p:cNvSpPr/>
          <p:nvPr/>
        </p:nvSpPr>
        <p:spPr>
          <a:xfrm>
            <a:off x="5238750" y="5500688"/>
            <a:ext cx="4071938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</a:rPr>
              <a:t>…… 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</a:rPr>
              <a:t>+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做什么工作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？</a:t>
            </a:r>
            <a:endParaRPr lang="en-US" altLang="zh-CN" sz="2800" b="1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         </a:t>
            </a:r>
            <a:r>
              <a:rPr lang="en-US" altLang="zh-CN" dirty="0" err="1" smtClean="0">
                <a:solidFill>
                  <a:schemeClr val="tx1"/>
                </a:solidFill>
                <a:latin typeface="+mn-ea"/>
              </a:rPr>
              <a:t>zuò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+mn-ea"/>
              </a:rPr>
              <a:t>shénme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+mn-ea"/>
              </a:rPr>
              <a:t>ɡōnɡzuò</a:t>
            </a:r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</a:rPr>
              <a:t>…… 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</a:rPr>
              <a:t>+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en-US" altLang="zh-CN" sz="2800" dirty="0" smtClean="0">
                <a:solidFill>
                  <a:schemeClr val="tx1"/>
                </a:solidFill>
              </a:rPr>
              <a:t>________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231904" y="4429125"/>
            <a:ext cx="4078784" cy="1000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……+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退休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了。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retire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Times New Roman" panose="02020603050405020304" charset="0"/>
              <a:ea typeface="华文楷体" panose="02010600040101010101" pitchFamily="2" charset="-122"/>
              <a:cs typeface="Times New Roman" panose="02020603050405020304" charset="0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dirty="0" err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tuìxiū</a:t>
            </a:r>
            <a:r>
              <a:rPr lang="en-US" altLang="zh-CN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le</a:t>
            </a:r>
            <a:r>
              <a:rPr lang="zh-CN" altLang="en-US" sz="16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16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290" name="Picture 26" descr="C:\Users\zhengjiaping\Desktop\观摩课\护士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214313"/>
            <a:ext cx="3357563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1" name="Picture 27" descr="C:\Users\zhengjiaping\Desktop\观摩课\经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688" y="1000125"/>
            <a:ext cx="4819650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92" name="Picture 28" descr="C:\Users\zhengjiaping\Desktop\观摩课\职员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0803" y="650404"/>
            <a:ext cx="3143250" cy="4722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93" name="Picture 29" descr="C:\Users\zhengjiaping\Desktop\观摩课\警察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3063" y="571500"/>
            <a:ext cx="3643312" cy="451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4" name="Picture 30" descr="C:\Users\zhengjiaping\Desktop\观摩课\律师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8813" y="1000125"/>
            <a:ext cx="3044825" cy="385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96" name="Picture 32" descr="C:\Users\zhengjiaping\Desktop\观摩课\老板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5608" y="623988"/>
            <a:ext cx="3214688" cy="440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97" name="Picture 33" descr="C:\Users\zhengjiaping\Desktop\观摩课\成龙2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10125" y="581025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8" name="Picture 34" descr="C:\Users\zhengjiaping\Desktop\观摩课\芭蕾舞演员.jp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4688" y="2214563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9" name="Picture 35" descr="C:\Users\zhengjiaping\Desktop\观摩课\周杰伦.jp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7836" y="2071687"/>
            <a:ext cx="2628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00" name="Picture 36" descr="C:\Users\zhengjiaping\Desktop\观摩课\西林迪翁.jpg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67249" y="665739"/>
            <a:ext cx="2628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01" name="Picture 37" descr="C:\Users\zhengjiaping\Desktop\观摩课\姚明.jpg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95813" y="785813"/>
            <a:ext cx="1620000" cy="221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302" name="Picture 38" descr="C:\Users\zhengjiaping\Desktop\观摩课\菲尔普斯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08934" y="2997725"/>
            <a:ext cx="3143250" cy="221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303" name="Picture 39" descr="C:\Users\zhengjiaping\Desktop\观摩课\博尔特.jpg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67438" y="785813"/>
            <a:ext cx="1620000" cy="221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304" name="Picture 40" descr="C:\Users\zhengjiaping\Desktop\me\图片原始稿\Unit 1\舒马赫.jpg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80176" y="2997725"/>
            <a:ext cx="1620000" cy="221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309" name="Picture 45" descr="C:\Users\zhengjiaping\Desktop\观摩课\服务员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74946" y="892815"/>
            <a:ext cx="2928937" cy="440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10" name="Picture 46" descr="C:\Users\zhengjiaping\Desktop\观摩课\营业员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51821" y="1716086"/>
            <a:ext cx="4500563" cy="299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11" name="Picture 47" descr="C:\Users\zhengjiaping\Desktop\观摩课\工程师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58346" y="1000125"/>
            <a:ext cx="2901950" cy="4357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12" name="Picture 48" descr="C:\Users\zhengjiaping\Desktop\观摩课\主妇4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95875" y="2143125"/>
            <a:ext cx="4219575" cy="278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13" name="Picture 49" descr="C:\Users\zhengjiaping\Desktop\观摩课\退休了4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10124" y="980728"/>
            <a:ext cx="4742259" cy="3044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8" descr="D:\工作\教学\2010\观摩课\贝克汉姆.jpg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90688" y="783725"/>
            <a:ext cx="1620000" cy="221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圆角矩形 31"/>
          <p:cNvSpPr/>
          <p:nvPr/>
        </p:nvSpPr>
        <p:spPr>
          <a:xfrm>
            <a:off x="9656467" y="-13994"/>
            <a:ext cx="142876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话题一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谈工作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450886" y="1683370"/>
            <a:ext cx="760189" cy="2071701"/>
          </a:xfrm>
          <a:prstGeom prst="rect">
            <a:avLst/>
          </a:prstGeom>
          <a:ln cap="rnd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生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词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总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动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员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`{Q7$]H3B@XYDR)C`A6$QVD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750" y="5937885"/>
            <a:ext cx="244157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uiExpand="1" build="allAtOnce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zhengjiaping\Desktop\观摩课\教室 老师.jpg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3605" y="751840"/>
            <a:ext cx="2588895" cy="155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50" name="Picture 38" descr="D:\工作\教学\2010\观摩课\职员2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290" y="752475"/>
            <a:ext cx="2528570" cy="1595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025986" y="2306960"/>
            <a:ext cx="1928813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学校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xuéxiào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5776" y="2348235"/>
            <a:ext cx="19288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ɡōnɡsī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3355" name="Picture 43" descr="C:\Users\zhengjiaping\Desktop\观摩课\营业员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290" y="2971165"/>
            <a:ext cx="2340610" cy="153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3051637" y="4514850"/>
            <a:ext cx="19288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商店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shānɡdiàn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050" name="Picture 2" descr="D:\My Documents\My Pictures\图片\新目标第一册图\981473preview4微图142医院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65" y="2971165"/>
            <a:ext cx="2404745" cy="1543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984231" y="4514825"/>
            <a:ext cx="164306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医院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yīyuàn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534034" y="5466094"/>
            <a:ext cx="7396437" cy="1214422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：</a:t>
            </a:r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……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哪儿工作</a:t>
            </a: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？</a:t>
            </a:r>
            <a:endParaRPr lang="en-US" altLang="zh-CN" sz="2800" dirty="0">
              <a:solidFill>
                <a:srgbClr val="000000"/>
              </a:solidFill>
              <a:latin typeface="+mn-ea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+mn-ea"/>
              </a:rPr>
              <a:t>zài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+mn-ea"/>
              </a:rPr>
              <a:t>nǎr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+mn-ea"/>
              </a:rPr>
              <a:t>ɡōnɡzuò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rPr>
              <a:t>：</a:t>
            </a:r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…… </a:t>
            </a:r>
            <a:r>
              <a:rPr lang="en-US" altLang="zh-CN" sz="2400" b="1" dirty="0" smtClean="0">
                <a:solidFill>
                  <a:srgbClr val="000000"/>
                </a:solidFill>
                <a:latin typeface="+mj-ea"/>
                <a:ea typeface="+mj-ea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CN" altLang="en-US" sz="2400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+mj-ea"/>
                <a:ea typeface="+mj-ea"/>
              </a:rPr>
              <a:t>+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ork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place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）</a:t>
            </a:r>
            <a:r>
              <a:rPr lang="en-US" altLang="zh-CN" sz="2400" b="1" dirty="0" smtClean="0">
                <a:solidFill>
                  <a:srgbClr val="000000"/>
                </a:solidFill>
                <a:latin typeface="+mj-ea"/>
                <a:ea typeface="+mj-ea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</a:t>
            </a:r>
            <a:r>
              <a:rPr lang="zh-CN" altLang="en-US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标题 5"/>
          <p:cNvSpPr>
            <a:spLocks noGrp="1"/>
          </p:cNvSpPr>
          <p:nvPr>
            <p:ph type="title"/>
          </p:nvPr>
        </p:nvSpPr>
        <p:spPr>
          <a:xfrm>
            <a:off x="-428660" y="71414"/>
            <a:ext cx="7239000" cy="680068"/>
          </a:xfrm>
        </p:spPr>
        <p:txBody>
          <a:bodyPr>
            <a:normAutofit/>
          </a:bodyPr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工作地点名称 </a:t>
            </a:r>
            <a:r>
              <a:rPr lang="en-US" altLang="zh-CN" sz="2200" b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Work </a:t>
            </a:r>
            <a:r>
              <a:rPr lang="en-US" altLang="zh-CN" sz="2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P</a:t>
            </a:r>
            <a:r>
              <a:rPr lang="en-US" altLang="zh-CN" sz="2200" b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lace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T</a:t>
            </a:r>
            <a:r>
              <a:rPr lang="en-US" altLang="zh-CN" sz="2200" b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楷体_GB2312" pitchFamily="49" charset="-122"/>
                <a:cs typeface="Times New Roman" panose="02020603050405020304" charset="0"/>
              </a:rPr>
              <a:t>itle</a:t>
            </a:r>
            <a:endParaRPr lang="en-US" altLang="zh-CN" sz="2200" b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楷体_GB2312" pitchFamily="49" charset="-122"/>
              <a:cs typeface="Times New Roman" panose="0202060305040502030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679962" y="-17804"/>
            <a:ext cx="142876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话题一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谈工作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10246" y="1669400"/>
            <a:ext cx="760189" cy="2071701"/>
          </a:xfrm>
          <a:prstGeom prst="rect">
            <a:avLst/>
          </a:prstGeom>
          <a:ln cap="rnd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生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词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总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动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员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他是谁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46082" name="Picture 2" descr="D:\工作\教学\2010\观摩课\大夫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46275" y="1543208"/>
            <a:ext cx="3332163" cy="444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086" name="Picture 6" descr="http://www.hospital315.com/oledit/UploadFile/20085/200852015438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595" y="1676400"/>
            <a:ext cx="4070985" cy="2688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圆角矩形 11"/>
          <p:cNvSpPr/>
          <p:nvPr/>
        </p:nvSpPr>
        <p:spPr>
          <a:xfrm>
            <a:off x="6871126" y="4364972"/>
            <a:ext cx="2643188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 大 医 院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defRPr/>
            </a:pPr>
            <a:r>
              <a:rPr lang="en-US" altLang="zh-CN" dirty="0" err="1">
                <a:solidFill>
                  <a:schemeClr val="tx1"/>
                </a:solidFill>
                <a:latin typeface="+mn-ea"/>
              </a:rPr>
              <a:t>Běidà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+mn-ea"/>
              </a:rPr>
              <a:t>Yīyuàn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6084" name="Picture 4" descr="D:\工作\教学\2010\观摩课\教室 老师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618" y="1794827"/>
            <a:ext cx="4000500" cy="305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7" name="Picture 7" descr="D:\工作\教学\2010\观摩课\北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5925" y="1543050"/>
            <a:ext cx="3156585" cy="399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圆角矩形 16"/>
          <p:cNvSpPr/>
          <p:nvPr/>
        </p:nvSpPr>
        <p:spPr>
          <a:xfrm>
            <a:off x="6993890" y="5534025"/>
            <a:ext cx="2663190" cy="7683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北 京 大 学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+mn-ea"/>
              </a:rPr>
              <a:t>Běijīnɡ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+mn-ea"/>
              </a:rPr>
              <a:t>Dàxué</a:t>
            </a:r>
            <a:endParaRPr lang="zh-CN" altLang="en-US" sz="20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4348" name="Picture 12" descr="D:\工作\教学\2010\观摩课\比尔盖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6150" y="1543050"/>
            <a:ext cx="3149600" cy="415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70556" y="257810"/>
            <a:ext cx="7239000" cy="893747"/>
          </a:xfrm>
        </p:spPr>
        <p:txBody>
          <a:bodyPr/>
          <a:p>
            <a:pPr>
              <a:defRPr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在哪儿工作</a:t>
            </a: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4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7" grpId="0" bldLvl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750871"/>
          </a:xfrm>
        </p:spPr>
        <p:txBody>
          <a:bodyPr>
            <a:normAutofit/>
          </a:bodyPr>
          <a:p>
            <a:pPr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问答工作 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Ask</a:t>
            </a:r>
            <a:r>
              <a:rPr lang="zh-CN" altLang="en-US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questions about job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371474" y="1200944"/>
            <a:ext cx="7543800" cy="4456112"/>
          </a:xfrm>
        </p:spPr>
        <p:txBody>
          <a:bodyPr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他 做  什么 工作？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1600" dirty="0" smtClean="0">
                <a:latin typeface="+mn-ea"/>
              </a:rPr>
              <a:t>    </a:t>
            </a:r>
            <a:r>
              <a:rPr lang="en-US" altLang="zh-CN" sz="1800" dirty="0" err="1" smtClean="0">
                <a:latin typeface="+mn-ea"/>
              </a:rPr>
              <a:t>Tā</a:t>
            </a:r>
            <a:r>
              <a:rPr lang="en-US" altLang="zh-CN" sz="1800" dirty="0" smtClean="0">
                <a:latin typeface="+mn-ea"/>
              </a:rPr>
              <a:t> </a:t>
            </a:r>
            <a:r>
              <a:rPr lang="en-US" altLang="zh-CN" sz="1800" dirty="0" err="1" smtClean="0">
                <a:latin typeface="+mn-ea"/>
              </a:rPr>
              <a:t>zuò</a:t>
            </a:r>
            <a:r>
              <a:rPr lang="en-US" altLang="zh-CN" sz="1800" dirty="0" smtClean="0">
                <a:latin typeface="+mn-ea"/>
              </a:rPr>
              <a:t> </a:t>
            </a:r>
            <a:r>
              <a:rPr lang="en-US" altLang="zh-CN" sz="1800" dirty="0" err="1" smtClean="0">
                <a:latin typeface="+mn-ea"/>
              </a:rPr>
              <a:t>shénme</a:t>
            </a:r>
            <a:r>
              <a:rPr lang="en-US" altLang="zh-CN" sz="1800" dirty="0" smtClean="0">
                <a:latin typeface="+mn-ea"/>
              </a:rPr>
              <a:t> </a:t>
            </a:r>
            <a:r>
              <a:rPr lang="en-US" altLang="zh-CN" sz="1800" dirty="0" err="1" smtClean="0">
                <a:latin typeface="+mn-ea"/>
              </a:rPr>
              <a:t>ɡōnɡzuò</a:t>
            </a:r>
            <a:r>
              <a:rPr lang="en-US" altLang="zh-CN" sz="1800" dirty="0" smtClean="0">
                <a:latin typeface="+mn-ea"/>
              </a:rPr>
              <a:t>?</a:t>
            </a:r>
            <a:endParaRPr lang="zh-CN" altLang="en-US" sz="1800" dirty="0" smtClean="0">
              <a:latin typeface="+mn-ea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他 是  老板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         </a:t>
            </a:r>
            <a:r>
              <a:rPr lang="en-US" altLang="zh-CN" sz="1600" dirty="0" err="1">
                <a:latin typeface="+mn-ea"/>
              </a:rPr>
              <a:t>Tā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shì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lǎobǎn</a:t>
            </a:r>
            <a:r>
              <a:rPr lang="en-US" altLang="zh-CN" sz="1600" dirty="0">
                <a:latin typeface="+mn-ea"/>
              </a:rPr>
              <a:t>.</a:t>
            </a:r>
            <a:endParaRPr lang="en-US" altLang="zh-CN" sz="1600" dirty="0">
              <a:latin typeface="+mn-ea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他在哪儿工作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1600" dirty="0">
                <a:latin typeface="+mn-ea"/>
              </a:rPr>
              <a:t>   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err="1" smtClean="0">
                <a:latin typeface="+mn-ea"/>
              </a:rPr>
              <a:t>Tā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zài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nǎr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ɡōnɡzuò</a:t>
            </a:r>
            <a:r>
              <a:rPr lang="en-US" altLang="zh-CN" sz="1600" dirty="0">
                <a:latin typeface="+mn-ea"/>
              </a:rPr>
              <a:t>?</a:t>
            </a:r>
            <a:endParaRPr lang="en-US" altLang="zh-CN" sz="1600" dirty="0">
              <a:latin typeface="+mn-ea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——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他在</a:t>
            </a:r>
            <a:r>
              <a:rPr lang="en-US" altLang="zh-CN" sz="24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www.alibaba.com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工作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lang="en-US" altLang="zh-CN" sz="1600" dirty="0" err="1" smtClean="0">
                <a:latin typeface="+mn-ea"/>
              </a:rPr>
              <a:t>Tā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zài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800" u="sng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www.alibaba.com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600" dirty="0" err="1" smtClean="0">
                <a:latin typeface="+mn-ea"/>
              </a:rPr>
              <a:t>ɡōnɡzuò</a:t>
            </a:r>
            <a:r>
              <a:rPr lang="en-US" altLang="zh-CN" sz="1600" dirty="0">
                <a:latin typeface="+mn-ea"/>
              </a:rPr>
              <a:t>.</a:t>
            </a:r>
            <a:endParaRPr lang="en-US" altLang="zh-CN" sz="1600" dirty="0">
              <a:latin typeface="+mn-ea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1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Picture 8" descr="D:\工作\教学\2010\观摩课\m_a2-06519c_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4019" y="1200468"/>
            <a:ext cx="3571876" cy="4259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9" descr="D:\工作\教学\2010\观摩课\Ailbaba_com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019" y="5656580"/>
            <a:ext cx="3571875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1810703" y="4470083"/>
            <a:ext cx="2989262" cy="1571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工作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zh-CN" altLang="en-US" dirty="0">
                <a:solidFill>
                  <a:srgbClr val="000000"/>
                </a:solidFill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ɡōnɡzuò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Noun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charset="0"/>
              </a:rPr>
              <a:t>你做什么工作？</a:t>
            </a:r>
            <a:endParaRPr lang="en-US" altLang="zh-CN" sz="20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Verb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： </a:t>
            </a:r>
            <a:r>
              <a:rPr lang="zh-CN" altLang="en-US" sz="20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charset="0"/>
              </a:rPr>
              <a:t>你在哪儿工作？</a:t>
            </a:r>
            <a:endParaRPr lang="zh-CN" altLang="en-US" sz="20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cs typeface="Times New Roman" panose="0202060305040502030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667262" y="-13359"/>
            <a:ext cx="142876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话题一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谈工作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a6afc0de9bb64e81b5a66aff97bdfa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571240" y="2186940"/>
            <a:ext cx="996950" cy="1876425"/>
          </a:xfrm>
          <a:prstGeom prst="rect">
            <a:avLst/>
          </a:prstGeom>
        </p:spPr>
      </p:pic>
      <p:pic>
        <p:nvPicPr>
          <p:cNvPr id="7" name="图片 6" descr="d60db4adfe864cf1abb03e577f28c5f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05" y="2242185"/>
            <a:ext cx="936625" cy="1757045"/>
          </a:xfrm>
          <a:prstGeom prst="rect">
            <a:avLst/>
          </a:prstGeom>
        </p:spPr>
      </p:pic>
      <p:pic>
        <p:nvPicPr>
          <p:cNvPr id="8" name="图片 7" descr="5bdd0051e8284aa38f804a991418693a -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05" y="184150"/>
            <a:ext cx="988695" cy="1701165"/>
          </a:xfrm>
          <a:prstGeom prst="rect">
            <a:avLst/>
          </a:prstGeom>
        </p:spPr>
      </p:pic>
      <p:pic>
        <p:nvPicPr>
          <p:cNvPr id="9" name="图片 8" descr="6cf43854b7564a28a6338e72886adb2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90" y="132715"/>
            <a:ext cx="974090" cy="1804035"/>
          </a:xfrm>
          <a:prstGeom prst="rect">
            <a:avLst/>
          </a:prstGeom>
        </p:spPr>
      </p:pic>
      <p:pic>
        <p:nvPicPr>
          <p:cNvPr id="10" name="图片 9" descr="0bd46ef5eedb449abf51634a71f86a7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145" y="235585"/>
            <a:ext cx="896620" cy="1664970"/>
          </a:xfrm>
          <a:prstGeom prst="rect">
            <a:avLst/>
          </a:prstGeom>
        </p:spPr>
      </p:pic>
      <p:pic>
        <p:nvPicPr>
          <p:cNvPr id="11" name="图片 10" descr="db87c0b27d2049538de14fb5b912340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95310" y="328930"/>
            <a:ext cx="864870" cy="1665605"/>
          </a:xfrm>
          <a:prstGeom prst="rect">
            <a:avLst/>
          </a:prstGeom>
        </p:spPr>
      </p:pic>
      <p:pic>
        <p:nvPicPr>
          <p:cNvPr id="13" name="图片 12" descr="606f829ded224e4b9634a0c2014bab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120" y="3883660"/>
            <a:ext cx="1154430" cy="2232660"/>
          </a:xfrm>
          <a:prstGeom prst="rect">
            <a:avLst/>
          </a:prstGeom>
        </p:spPr>
      </p:pic>
      <p:pic>
        <p:nvPicPr>
          <p:cNvPr id="14" name="图片 13" descr="8dc6ac666cb64ea59fd40c178c8410b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427605" y="4133215"/>
            <a:ext cx="763905" cy="1605280"/>
          </a:xfrm>
          <a:prstGeom prst="rect">
            <a:avLst/>
          </a:prstGeom>
        </p:spPr>
      </p:pic>
      <p:pic>
        <p:nvPicPr>
          <p:cNvPr id="15" name="图片 14" descr="d781d2ee5c7b424f85776a98abe12fb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155" y="4579620"/>
            <a:ext cx="886460" cy="1417320"/>
          </a:xfrm>
          <a:prstGeom prst="rect">
            <a:avLst/>
          </a:prstGeom>
        </p:spPr>
      </p:pic>
      <p:pic>
        <p:nvPicPr>
          <p:cNvPr id="16" name="图片 15" descr="da7ebfd5470845deac64b30dac00bbf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2895" y="4460240"/>
            <a:ext cx="1015365" cy="1536700"/>
          </a:xfrm>
          <a:prstGeom prst="rect">
            <a:avLst/>
          </a:prstGeom>
        </p:spPr>
      </p:pic>
      <p:pic>
        <p:nvPicPr>
          <p:cNvPr id="17" name="图片 16" descr="574f09e782c64956bbdd3b71beae93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5270" y="4271645"/>
            <a:ext cx="1031240" cy="1327785"/>
          </a:xfrm>
          <a:prstGeom prst="rect">
            <a:avLst/>
          </a:prstGeom>
        </p:spPr>
      </p:pic>
      <p:cxnSp>
        <p:nvCxnSpPr>
          <p:cNvPr id="20" name="肘形连接符 19"/>
          <p:cNvCxnSpPr/>
          <p:nvPr/>
        </p:nvCxnSpPr>
        <p:spPr>
          <a:xfrm>
            <a:off x="2830195" y="1885315"/>
            <a:ext cx="871855" cy="351155"/>
          </a:xfrm>
          <a:prstGeom prst="bentConnector3">
            <a:avLst>
              <a:gd name="adj1" fmla="val 65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肘形连接符 20"/>
          <p:cNvCxnSpPr/>
          <p:nvPr/>
        </p:nvCxnSpPr>
        <p:spPr>
          <a:xfrm>
            <a:off x="6305550" y="1936750"/>
            <a:ext cx="1048385" cy="331470"/>
          </a:xfrm>
          <a:prstGeom prst="bentConnector3">
            <a:avLst>
              <a:gd name="adj1" fmla="val 605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肘形连接符 21"/>
          <p:cNvCxnSpPr/>
          <p:nvPr/>
        </p:nvCxnSpPr>
        <p:spPr>
          <a:xfrm flipV="1">
            <a:off x="4504690" y="1948815"/>
            <a:ext cx="872490" cy="293370"/>
          </a:xfrm>
          <a:prstGeom prst="bentConnector3">
            <a:avLst>
              <a:gd name="adj1" fmla="val 303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肘形连接符 22"/>
          <p:cNvCxnSpPr/>
          <p:nvPr/>
        </p:nvCxnSpPr>
        <p:spPr>
          <a:xfrm flipV="1">
            <a:off x="7990840" y="1994535"/>
            <a:ext cx="872490" cy="293370"/>
          </a:xfrm>
          <a:prstGeom prst="bentConnector3">
            <a:avLst>
              <a:gd name="adj1" fmla="val 359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肘形连接符 23"/>
          <p:cNvCxnSpPr/>
          <p:nvPr/>
        </p:nvCxnSpPr>
        <p:spPr>
          <a:xfrm flipV="1">
            <a:off x="6249035" y="4036060"/>
            <a:ext cx="1731010" cy="319405"/>
          </a:xfrm>
          <a:prstGeom prst="bentConnector3">
            <a:avLst>
              <a:gd name="adj1" fmla="val 500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肘形连接符 24"/>
          <p:cNvCxnSpPr/>
          <p:nvPr/>
        </p:nvCxnSpPr>
        <p:spPr>
          <a:xfrm>
            <a:off x="3780790" y="4060825"/>
            <a:ext cx="1350645" cy="319405"/>
          </a:xfrm>
          <a:prstGeom prst="bentConnector3">
            <a:avLst>
              <a:gd name="adj1" fmla="val 500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肘形连接符 25"/>
          <p:cNvCxnSpPr/>
          <p:nvPr/>
        </p:nvCxnSpPr>
        <p:spPr>
          <a:xfrm>
            <a:off x="1018540" y="5767705"/>
            <a:ext cx="4309110" cy="257810"/>
          </a:xfrm>
          <a:prstGeom prst="bentConnector3">
            <a:avLst>
              <a:gd name="adj1" fmla="val 551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图片 26" descr="8dc6ac666cb64ea59fd40c178c8410b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88110" y="4162425"/>
            <a:ext cx="763905" cy="1605280"/>
          </a:xfrm>
          <a:prstGeom prst="rect">
            <a:avLst/>
          </a:prstGeom>
        </p:spPr>
      </p:pic>
      <p:cxnSp>
        <p:nvCxnSpPr>
          <p:cNvPr id="28" name="肘形连接符 27"/>
          <p:cNvCxnSpPr/>
          <p:nvPr/>
        </p:nvCxnSpPr>
        <p:spPr>
          <a:xfrm flipV="1">
            <a:off x="6182360" y="5644515"/>
            <a:ext cx="3823335" cy="352425"/>
          </a:xfrm>
          <a:prstGeom prst="bentConnector3">
            <a:avLst>
              <a:gd name="adj1" fmla="val 403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" name="图片 28" descr="574f09e782c64956bbdd3b71beae93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4455" y="4271645"/>
            <a:ext cx="1031240" cy="1327785"/>
          </a:xfrm>
          <a:prstGeom prst="rect">
            <a:avLst/>
          </a:prstGeom>
        </p:spPr>
      </p:pic>
      <p:sp>
        <p:nvSpPr>
          <p:cNvPr id="30" name="六边形 29"/>
          <p:cNvSpPr/>
          <p:nvPr/>
        </p:nvSpPr>
        <p:spPr>
          <a:xfrm>
            <a:off x="5298440" y="6116320"/>
            <a:ext cx="859790" cy="58991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我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2369820" y="2830195"/>
            <a:ext cx="1104265" cy="58991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爸爸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8075295" y="2830195"/>
            <a:ext cx="1104265" cy="58991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妈妈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1388110" y="690880"/>
            <a:ext cx="1104265" cy="68770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爷爷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yéye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六边形 33"/>
          <p:cNvSpPr/>
          <p:nvPr/>
        </p:nvSpPr>
        <p:spPr>
          <a:xfrm>
            <a:off x="3517900" y="723900"/>
            <a:ext cx="1104265" cy="68770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奶奶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nǎinai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六边形 34"/>
          <p:cNvSpPr/>
          <p:nvPr/>
        </p:nvSpPr>
        <p:spPr>
          <a:xfrm>
            <a:off x="7009765" y="702945"/>
            <a:ext cx="1104265" cy="68770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姥爷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lǎoy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e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9060180" y="724535"/>
            <a:ext cx="1104265" cy="68770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姥姥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lǎo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lao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六边形 36"/>
          <p:cNvSpPr/>
          <p:nvPr/>
        </p:nvSpPr>
        <p:spPr>
          <a:xfrm>
            <a:off x="1718310" y="5874385"/>
            <a:ext cx="1240155" cy="58991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哥哥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3264535" y="6116320"/>
            <a:ext cx="1240155" cy="58991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姐姐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6540500" y="6116320"/>
            <a:ext cx="1240155" cy="58991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弟弟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8328025" y="5738495"/>
            <a:ext cx="1240155" cy="589915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妹妹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1211580" y="3665855"/>
            <a:ext cx="1050925" cy="467360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大哥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2272030" y="3665855"/>
            <a:ext cx="991870" cy="467360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二哥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3" name="六边形 42"/>
          <p:cNvSpPr/>
          <p:nvPr/>
        </p:nvSpPr>
        <p:spPr>
          <a:xfrm>
            <a:off x="7875270" y="3804285"/>
            <a:ext cx="1050925" cy="467360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大妹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8954770" y="3804285"/>
            <a:ext cx="1050925" cy="467360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二妹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262571" y="1245212"/>
            <a:ext cx="192882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话题二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谈家庭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7" grpId="0" animBg="1"/>
      <p:bldP spid="41" grpId="0" animBg="1"/>
      <p:bldP spid="42" grpId="0" animBg="1"/>
      <p:bldP spid="40" grpId="0" animBg="1"/>
      <p:bldP spid="43" grpId="0" animBg="1"/>
      <p:bldP spid="44" grpId="0" animBg="1"/>
      <p:bldP spid="39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57*i*2"/>
</p:tagLst>
</file>

<file path=ppt/tags/tag1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58*138"/>
  <p:tag name="KSO_WM_SLIDE_SIZE" val="836*343"/>
</p:tagLst>
</file>

<file path=ppt/tags/tag1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1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257*i*5"/>
</p:tagLst>
</file>

<file path=ppt/tags/tag2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041"/>
</p:tagLst>
</file>

<file path=ppt/tags/tag3.xml><?xml version="1.0" encoding="utf-8"?>
<p:tagLst xmlns:p="http://schemas.openxmlformats.org/presentationml/2006/main">
  <p:tag name="KSO_WM_BEAUTIFY_FLAG" val="#wm#"/>
  <p:tag name="KSO_WM_UNIT_TYPE" val="i"/>
  <p:tag name="KSO_WM_UNIT_ID" val="257*i*6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1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家有萌宠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b"/>
  <p:tag name="KSO_WM_UNIT_INDEX" val="1"/>
  <p:tag name="KSO_WM_UNIT_ID" val="custom160041_1*b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6.xml><?xml version="1.0" encoding="utf-8"?>
<p:tagLst xmlns:p="http://schemas.openxmlformats.org/presentationml/2006/main">
  <p:tag name="KSO_WM_TEMPLATE_THUMBS_INDEX" val="1、7、11、16、17、21、24、28、33、34"/>
  <p:tag name="KSO_WM_TEMPLATE_CATEGORY" val="custom"/>
  <p:tag name="KSO_WM_TEMPLATE_INDEX" val="160041"/>
  <p:tag name="KSO_WM_TAG_VERSION" val="1.0"/>
  <p:tag name="KSO_WM_SLIDE_ID" val="custom16004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heme/theme1.xml><?xml version="1.0" encoding="utf-8"?>
<a:theme xmlns:a="http://schemas.openxmlformats.org/drawingml/2006/main" name="1_默认设计模板">
  <a:themeElements>
    <a:clrScheme name="自定义 2">
      <a:dk1>
        <a:srgbClr val="000000"/>
      </a:dk1>
      <a:lt1>
        <a:srgbClr val="FFFFFF"/>
      </a:lt1>
      <a:dk2>
        <a:srgbClr val="96D0B8"/>
      </a:dk2>
      <a:lt2>
        <a:srgbClr val="FE8238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2566</Words>
  <Application>WPS 演示</Application>
  <PresentationFormat>宽屏</PresentationFormat>
  <Paragraphs>411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黑体</vt:lpstr>
      <vt:lpstr>楷体_GB2312</vt:lpstr>
      <vt:lpstr>幼圆</vt:lpstr>
      <vt:lpstr>Times New Roman</vt:lpstr>
      <vt:lpstr>华文楷体</vt:lpstr>
      <vt:lpstr>楷体</vt:lpstr>
      <vt:lpstr>Wingdings 2</vt:lpstr>
      <vt:lpstr>楷体_GB2312</vt:lpstr>
      <vt:lpstr>微软雅黑</vt:lpstr>
      <vt:lpstr>Calibri</vt:lpstr>
      <vt:lpstr>新宋体</vt:lpstr>
      <vt:lpstr>1_默认设计模板</vt:lpstr>
      <vt:lpstr>新目标汉语 口语课本</vt:lpstr>
      <vt:lpstr>PowerPoint 演示文稿</vt:lpstr>
      <vt:lpstr>PowerPoint 演示文稿</vt:lpstr>
      <vt:lpstr>PowerPoint 演示文稿</vt:lpstr>
      <vt:lpstr>工作名称 Job Title</vt:lpstr>
      <vt:lpstr>工作地点名称 Work Place Title</vt:lpstr>
      <vt:lpstr>……在哪儿工作？</vt:lpstr>
      <vt:lpstr>问答工作  Ask questions about job</vt:lpstr>
      <vt:lpstr>PowerPoint 演示文稿</vt:lpstr>
      <vt:lpstr>你有兄弟姐妹吗？Do you have brothers or sisters?</vt:lpstr>
      <vt:lpstr>你有兄弟姐妹吗？Do you have brothers or sisters?</vt:lpstr>
      <vt:lpstr>PowerPoint 演示文稿</vt:lpstr>
      <vt:lpstr>问答家庭和工作 Ask and answer questions about family and job</vt:lpstr>
      <vt:lpstr>介绍家庭 Introduce  Family </vt:lpstr>
      <vt:lpstr>介绍家庭 Introduce  Family </vt:lpstr>
      <vt:lpstr>介绍家庭 Introduce  Family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20</cp:revision>
  <dcterms:created xsi:type="dcterms:W3CDTF">2015-05-05T08:02:00Z</dcterms:created>
  <dcterms:modified xsi:type="dcterms:W3CDTF">2017-05-18T01:43:07Z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2052-10.1.0.6466</vt:lpwstr>
  </property>
</Properties>
</file>