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9" r:id="rId4"/>
    <p:sldId id="257" r:id="rId5"/>
    <p:sldId id="333" r:id="rId6"/>
    <p:sldId id="344" r:id="rId7"/>
    <p:sldId id="334" r:id="rId8"/>
    <p:sldId id="345" r:id="rId9"/>
    <p:sldId id="336" r:id="rId10"/>
    <p:sldId id="347" r:id="rId11"/>
    <p:sldId id="348" r:id="rId12"/>
    <p:sldId id="337" r:id="rId13"/>
    <p:sldId id="349" r:id="rId14"/>
    <p:sldId id="338" r:id="rId15"/>
    <p:sldId id="350" r:id="rId16"/>
    <p:sldId id="339" r:id="rId17"/>
    <p:sldId id="351" r:id="rId18"/>
    <p:sldId id="340" r:id="rId19"/>
    <p:sldId id="352" r:id="rId20"/>
    <p:sldId id="342" r:id="rId21"/>
    <p:sldId id="353" r:id="rId22"/>
    <p:sldId id="341" r:id="rId23"/>
    <p:sldId id="354" r:id="rId24"/>
    <p:sldId id="343" r:id="rId25"/>
    <p:sldId id="355" r:id="rId26"/>
    <p:sldId id="346" r:id="rId27"/>
    <p:sldId id="274" r:id="rId28"/>
    <p:sldId id="287" r:id="rId29"/>
    <p:sldId id="357" r:id="rId30"/>
    <p:sldId id="358" r:id="rId31"/>
    <p:sldId id="368" r:id="rId32"/>
    <p:sldId id="359" r:id="rId33"/>
    <p:sldId id="369" r:id="rId34"/>
    <p:sldId id="360" r:id="rId35"/>
    <p:sldId id="370" r:id="rId36"/>
    <p:sldId id="371" r:id="rId37"/>
    <p:sldId id="361" r:id="rId38"/>
    <p:sldId id="377" r:id="rId39"/>
    <p:sldId id="372" r:id="rId40"/>
    <p:sldId id="373" r:id="rId41"/>
    <p:sldId id="362" r:id="rId42"/>
    <p:sldId id="374" r:id="rId43"/>
    <p:sldId id="375" r:id="rId44"/>
    <p:sldId id="376" r:id="rId45"/>
    <p:sldId id="363" r:id="rId46"/>
    <p:sldId id="378" r:id="rId47"/>
    <p:sldId id="364" r:id="rId48"/>
    <p:sldId id="379" r:id="rId49"/>
    <p:sldId id="365" r:id="rId50"/>
    <p:sldId id="380" r:id="rId51"/>
    <p:sldId id="366" r:id="rId52"/>
    <p:sldId id="306" r:id="rId53"/>
    <p:sldId id="356" r:id="rId54"/>
    <p:sldId id="367" r:id="rId55"/>
    <p:sldId id="307" r:id="rId56"/>
    <p:sldId id="309" r:id="rId57"/>
    <p:sldId id="310" r:id="rId58"/>
    <p:sldId id="311" r:id="rId59"/>
    <p:sldId id="312" r:id="rId60"/>
    <p:sldId id="381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4" r:id="rId71"/>
    <p:sldId id="325" r:id="rId72"/>
    <p:sldId id="326" r:id="rId73"/>
    <p:sldId id="327" r:id="rId74"/>
    <p:sldId id="329" r:id="rId75"/>
    <p:sldId id="328" r:id="rId76"/>
    <p:sldId id="313" r:id="rId77"/>
    <p:sldId id="330" r:id="rId7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me9Ge02ZhHm2Bcy6VfP5Pg==" hashData="LIETz8Bpujt01LBc5CDa3QKbovU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" Target="slides/slide6.xml"/><Relationship Id="rId79" Type="http://schemas.openxmlformats.org/officeDocument/2006/relationships/presProps" Target="presProps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6966" y="2416809"/>
            <a:ext cx="4975347" cy="1535346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6966" y="3990974"/>
            <a:ext cx="4975347" cy="771525"/>
          </a:xfr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-1" y="2416809"/>
            <a:ext cx="2006438" cy="4455"/>
          </a:xfrm>
          <a:prstGeom prst="line">
            <a:avLst/>
          </a:prstGeom>
          <a:ln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130366" y="3952156"/>
            <a:ext cx="2006438" cy="4455"/>
          </a:xfrm>
          <a:prstGeom prst="line">
            <a:avLst/>
          </a:prstGeom>
          <a:ln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58314" y="530709"/>
            <a:ext cx="8707041" cy="6069012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4"/>
            <a:ext cx="7886700" cy="781200"/>
          </a:xfrm>
        </p:spPr>
        <p:txBody>
          <a:bodyPr/>
          <a:lstStyle>
            <a:lvl1pPr>
              <a:defRPr sz="44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000" y="1767600"/>
            <a:ext cx="7079400" cy="2610000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  <p:pic>
        <p:nvPicPr>
          <p:cNvPr id="5129" name="图片 51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8785" y="6219190"/>
            <a:ext cx="264160" cy="25971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5130" name="图片 512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5330" y="6198870"/>
            <a:ext cx="1679575" cy="33401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1818" y="2597932"/>
            <a:ext cx="5388769" cy="1077575"/>
          </a:xfrm>
        </p:spPr>
        <p:txBody>
          <a:bodyPr anchor="ctr" anchorCtr="0">
            <a:normAutofit/>
          </a:bodyPr>
          <a:lstStyle>
            <a:lvl1pPr algn="ctr"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1818" y="3695700"/>
            <a:ext cx="5388770" cy="55245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7" name="矩形 6"/>
          <p:cNvSpPr/>
          <p:nvPr/>
        </p:nvSpPr>
        <p:spPr>
          <a:xfrm>
            <a:off x="452067" y="2597932"/>
            <a:ext cx="1850911" cy="1077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30"/>
          </a:p>
        </p:txBody>
      </p:sp>
      <p:sp>
        <p:nvSpPr>
          <p:cNvPr id="8" name="矩形 7"/>
          <p:cNvSpPr/>
          <p:nvPr/>
        </p:nvSpPr>
        <p:spPr>
          <a:xfrm>
            <a:off x="291916" y="2597932"/>
            <a:ext cx="63705" cy="1077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30"/>
          </a:p>
        </p:txBody>
      </p:sp>
      <p:cxnSp>
        <p:nvCxnSpPr>
          <p:cNvPr id="9" name="直接连接符 8"/>
          <p:cNvCxnSpPr/>
          <p:nvPr/>
        </p:nvCxnSpPr>
        <p:spPr>
          <a:xfrm>
            <a:off x="2303939" y="3132265"/>
            <a:ext cx="713258" cy="4455"/>
          </a:xfrm>
          <a:prstGeom prst="line">
            <a:avLst/>
          </a:prstGeom>
          <a:ln w="57150"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59999"/>
            <a:ext cx="7530300" cy="2134809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100" y="3949302"/>
            <a:ext cx="7530300" cy="2292470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" y="3133014"/>
            <a:ext cx="9143999" cy="114297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椭圆形标注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437392">
            <a:off x="4908941" y="1967814"/>
            <a:ext cx="1317994" cy="1604929"/>
          </a:xfrm>
          <a:prstGeom prst="wedgeEllipseCallout">
            <a:avLst>
              <a:gd name="adj1" fmla="val -40199"/>
              <a:gd name="adj2" fmla="val 53991"/>
            </a:avLst>
          </a:prstGeom>
          <a:solidFill>
            <a:schemeClr val="accent2"/>
          </a:solidFill>
          <a:ln w="28575">
            <a:solidFill>
              <a:srgbClr val="FFFFFF"/>
            </a:solidFill>
            <a:miter lim="800000"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118757" y="3038742"/>
            <a:ext cx="1708843" cy="1324800"/>
          </a:xfrm>
        </p:spPr>
        <p:txBody>
          <a:bodyPr>
            <a:normAutofit/>
          </a:bodyPr>
          <a:lstStyle>
            <a:lvl1pPr algn="r">
              <a:defRPr sz="6000">
                <a:solidFill>
                  <a:schemeClr val="bg1"/>
                </a:solidFill>
                <a:latin typeface="Modern No. 20" pitchFamily="18" charset="0"/>
              </a:defRPr>
            </a:lvl1pPr>
          </a:lstStyle>
          <a:p>
            <a:r>
              <a:rPr lang="zh-CN" altLang="en-US" dirty="0" smtClean="0"/>
              <a:t>标题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4902558" y="2512971"/>
            <a:ext cx="1313776" cy="7092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  <a:latin typeface="Modern No. 20" pitchFamily="18" charset="0"/>
              </a:defRPr>
            </a:lvl1pPr>
          </a:lstStyle>
          <a:p>
            <a:pPr lvl="0"/>
            <a:r>
              <a:rPr lang="zh-CN" altLang="en-US" dirty="0" smtClean="0"/>
              <a:t>副标题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300" y="727440"/>
            <a:ext cx="5967000" cy="504000"/>
          </a:xfrm>
        </p:spPr>
        <p:txBody>
          <a:bodyPr anchor="ctr" anchorCtr="0">
            <a:normAutofit/>
          </a:bodyPr>
          <a:lstStyle>
            <a:lvl1pPr algn="ctr">
              <a:defRPr sz="2100" b="1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90300" y="1825200"/>
            <a:ext cx="4317300" cy="37872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5934378" y="1824473"/>
            <a:ext cx="1620627" cy="3787375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166340" y="2067692"/>
            <a:ext cx="108248" cy="14433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5959121" y="1813810"/>
            <a:ext cx="290724" cy="387631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6330259" y="1959117"/>
            <a:ext cx="290724" cy="387629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6416857" y="1824473"/>
            <a:ext cx="194845" cy="259793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7125107" y="5170610"/>
            <a:ext cx="290724" cy="387629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7216345" y="5422158"/>
            <a:ext cx="108248" cy="14433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7360162" y="5224300"/>
            <a:ext cx="194845" cy="259793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200" y="2379600"/>
            <a:ext cx="2003400" cy="2674800"/>
          </a:xfrm>
        </p:spPr>
        <p:txBody>
          <a:bodyPr lIns="608400" anchor="ctr" anchorCtr="0">
            <a:norm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26457" y="537401"/>
            <a:ext cx="827430" cy="5942912"/>
          </a:xfrm>
        </p:spPr>
        <p:txBody>
          <a:bodyPr vert="eaVert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7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443" y="537401"/>
            <a:ext cx="7364896" cy="5942912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4.png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92224"/>
            <a:ext cx="7886700" cy="499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  <p:pic>
        <p:nvPicPr>
          <p:cNvPr id="5127" name="图片 5126" descr="未命名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273050"/>
            <a:ext cx="474980" cy="47752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35915" indent="-33528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85000"/>
        <a:buFont typeface="Wingdings" panose="05000000000000000000" pitchFamily="2" charset="2"/>
        <a:buChar char="!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.xml"/><Relationship Id="rId7" Type="http://schemas.openxmlformats.org/officeDocument/2006/relationships/image" Target="../media/image8.png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4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zh-CN"/>
              <a:t>mm,.,.,//R3SSSSS</a:t>
            </a:r>
            <a:endParaRPr lang="en-US" altLang="zh-CN"/>
          </a:p>
        </p:txBody>
      </p:sp>
      <p:sp>
        <p:nvSpPr>
          <p:cNvPr id="3074" name="内容占位符 5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/>
          </a:p>
        </p:txBody>
      </p:sp>
      <p:pic>
        <p:nvPicPr>
          <p:cNvPr id="3075" name="图片 3073" descr="316285~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05038"/>
            <a:ext cx="9144000" cy="465772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076" name="波形 3074"/>
          <p:cNvSpPr/>
          <p:nvPr/>
        </p:nvSpPr>
        <p:spPr>
          <a:xfrm flipH="1">
            <a:off x="-673100" y="-1528762"/>
            <a:ext cx="10142538" cy="5029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bg1"/>
          </a:solidFill>
          <a:ln w="9525">
            <a:noFill/>
          </a:ln>
          <a:effectLst>
            <a:outerShdw dist="181836" dir="1486508" algn="ctr" rotWithShape="0">
              <a:schemeClr val="bg2"/>
            </a:outerShdw>
          </a:effectLst>
        </p:spPr>
        <p:txBody>
          <a:bodyPr anchor="t"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7" name="波形 3075"/>
          <p:cNvSpPr/>
          <p:nvPr/>
        </p:nvSpPr>
        <p:spPr>
          <a:xfrm flipH="1">
            <a:off x="-530225" y="-1960562"/>
            <a:ext cx="10142538" cy="5029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bg1"/>
          </a:solidFill>
          <a:ln w="9525">
            <a:noFill/>
          </a:ln>
          <a:effectLst>
            <a:outerShdw dist="181836" dir="1486508" algn="ctr" rotWithShape="0">
              <a:schemeClr val="bg2"/>
            </a:outerShdw>
          </a:effectLst>
        </p:spPr>
        <p:txBody>
          <a:bodyPr wrap="none" anchor="ctr"/>
          <a:p>
            <a:pPr lvl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8" name="图片 307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6238" y="2997200"/>
            <a:ext cx="2816225" cy="303213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079" name="图片 3079" descr="未命名"/>
          <p:cNvPicPr>
            <a:picLocks noChangeAspect="1"/>
          </p:cNvPicPr>
          <p:nvPr/>
        </p:nvPicPr>
        <p:blipFill>
          <a:blip r:embed="rId3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273050"/>
            <a:ext cx="788988" cy="7921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081" name="文本框 3080"/>
          <p:cNvSpPr txBox="1"/>
          <p:nvPr/>
        </p:nvSpPr>
        <p:spPr>
          <a:xfrm>
            <a:off x="971550" y="476250"/>
            <a:ext cx="2900680" cy="51879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p>
            <a:pPr lvl="0" algn="l" fontAlgn="base"/>
            <a:r>
              <a:rPr lang="en-US" altLang="x-none" sz="1400" strike="noStrike" noProof="1" dirty="0"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2" charset="0"/>
                <a:ea typeface="宋体" panose="02010600030101010101" pitchFamily="2" charset="-122"/>
                <a:cs typeface="+mn-ea"/>
              </a:rPr>
              <a:t>College of International Education </a:t>
            </a:r>
            <a:endParaRPr lang="en-US" altLang="x-none" sz="1400" strike="noStrike" noProof="1" dirty="0"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2" charset="0"/>
              <a:ea typeface="宋体" panose="02010600030101010101" pitchFamily="2" charset="-122"/>
            </a:endParaRPr>
          </a:p>
          <a:p>
            <a:pPr lvl="0" algn="l" fontAlgn="base"/>
            <a:r>
              <a:rPr lang="en-US" altLang="x-none" sz="1400" strike="noStrike" noProof="1" dirty="0"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2" charset="0"/>
                <a:ea typeface="楷体" panose="02010609060101010101" pitchFamily="1" charset="-122"/>
                <a:cs typeface="+mn-ea"/>
              </a:rPr>
              <a:t>Jinzhou Medical University</a:t>
            </a:r>
            <a:endParaRPr lang="en-US" altLang="x-none" sz="1400" strike="noStrike" noProof="1" dirty="0"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2" charset="0"/>
              <a:ea typeface="楷体" panose="02010609060101010101" pitchFamily="1" charset="-122"/>
            </a:endParaRPr>
          </a:p>
        </p:txBody>
      </p:sp>
      <p:pic>
        <p:nvPicPr>
          <p:cNvPr id="2" name="图片 30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438" y="5661025"/>
            <a:ext cx="504825" cy="4953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082" name="图片 3082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7675" y="5589588"/>
            <a:ext cx="3209925" cy="63817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083" name="图片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9250" y="1268413"/>
            <a:ext cx="3629025" cy="148907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084" name="图片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7038" y="836613"/>
            <a:ext cx="2209800" cy="2247900"/>
          </a:xfrm>
          <a:prstGeom prst="rect">
            <a:avLst/>
          </a:prstGeom>
          <a:noFill/>
          <a:ln w="9525">
            <a:noFill/>
            <a:miter/>
          </a:ln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(3) Red scarff on the wedding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0725" y="1232535"/>
            <a:ext cx="7655560" cy="51295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9565" y="2442210"/>
            <a:ext cx="8662670" cy="2644775"/>
          </a:xfrm>
        </p:spPr>
        <p:txBody>
          <a:bodyPr vert="horz" lIns="91440" tIns="45720" rIns="91440" bIns="45720" rtlCol="0">
            <a:noAutofit/>
          </a:bodyPr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4. Both families will prepare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gifts, but the groom side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should prepare more.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" name="禁止符 3"/>
          <p:cNvSpPr/>
          <p:nvPr/>
        </p:nvSpPr>
        <p:spPr>
          <a:xfrm>
            <a:off x="5551170" y="2449830"/>
            <a:ext cx="1965325" cy="1965325"/>
          </a:xfrm>
          <a:prstGeom prst="noSmoking">
            <a:avLst>
              <a:gd name="adj" fmla="val 72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(4). bride brings more gifts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760" y="1538605"/>
            <a:ext cx="6126480" cy="4558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59115"/>
          <a:stretch>
            <a:fillRect/>
          </a:stretch>
        </p:blipFill>
        <p:spPr>
          <a:xfrm>
            <a:off x="5882640" y="1527810"/>
            <a:ext cx="3158490" cy="45656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9565" y="2442210"/>
            <a:ext cx="8662670" cy="2644775"/>
          </a:xfrm>
        </p:spPr>
        <p:txBody>
          <a:bodyPr vert="horz" lIns="91440" tIns="45720" rIns="91440" bIns="45720" rtlCol="0">
            <a:noAutofit/>
          </a:bodyPr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5. The groom and bride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should wear white color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on the wedding.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" name="禁止符 3"/>
          <p:cNvSpPr/>
          <p:nvPr/>
        </p:nvSpPr>
        <p:spPr>
          <a:xfrm>
            <a:off x="5551170" y="2449830"/>
            <a:ext cx="1965325" cy="1965325"/>
          </a:xfrm>
          <a:prstGeom prst="noSmoking">
            <a:avLst>
              <a:gd name="adj" fmla="val 72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5.wear red color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70635" y="1400810"/>
            <a:ext cx="3241675" cy="48628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405" y="1393825"/>
            <a:ext cx="3239135" cy="48628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9565" y="2442210"/>
            <a:ext cx="8662670" cy="2644775"/>
          </a:xfrm>
        </p:spPr>
        <p:txBody>
          <a:bodyPr vert="horz" lIns="91440" tIns="45720" rIns="91440" bIns="45720" rtlCol="0">
            <a:noAutofit/>
          </a:bodyPr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6. The groom will ride horse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on the wedding day.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6" name="心形 5"/>
          <p:cNvSpPr/>
          <p:nvPr/>
        </p:nvSpPr>
        <p:spPr>
          <a:xfrm>
            <a:off x="5429885" y="3319780"/>
            <a:ext cx="1803400" cy="1803400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6.groom will ride a horse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28420" y="1297305"/>
            <a:ext cx="6567805" cy="49841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9565" y="2442210"/>
            <a:ext cx="8662670" cy="2644775"/>
          </a:xfrm>
        </p:spPr>
        <p:txBody>
          <a:bodyPr vert="horz" lIns="91440" tIns="45720" rIns="91440" bIns="45720" rtlCol="0">
            <a:noAutofit/>
          </a:bodyPr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7. After the wedding ceremony,  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there would be a big banquet.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6" name="心形 5"/>
          <p:cNvSpPr/>
          <p:nvPr/>
        </p:nvSpPr>
        <p:spPr>
          <a:xfrm>
            <a:off x="5429885" y="3319780"/>
            <a:ext cx="1803400" cy="1803400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(7). the big banquet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31875" y="1240790"/>
            <a:ext cx="7167245" cy="50177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9565" y="2442210"/>
            <a:ext cx="8662670" cy="2644775"/>
          </a:xfrm>
        </p:spPr>
        <p:txBody>
          <a:bodyPr vert="horz" lIns="91440" tIns="45720" rIns="91440" bIns="45720" rtlCol="0">
            <a:noAutofit/>
          </a:bodyPr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8. Both groom and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bride should participate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in the banguet.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" name="禁止符 3"/>
          <p:cNvSpPr/>
          <p:nvPr/>
        </p:nvSpPr>
        <p:spPr>
          <a:xfrm>
            <a:off x="5551170" y="2449830"/>
            <a:ext cx="1965325" cy="1965325"/>
          </a:xfrm>
          <a:prstGeom prst="noSmoking">
            <a:avLst>
              <a:gd name="adj" fmla="val 72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图片 5121" descr="911460~1"/>
          <p:cNvPicPr>
            <a:picLocks noChangeAspect="1"/>
          </p:cNvPicPr>
          <p:nvPr/>
        </p:nvPicPr>
        <p:blipFill>
          <a:blip r:embed="rId1"/>
          <a:srcRect b="6241"/>
          <a:stretch>
            <a:fillRect/>
          </a:stretch>
        </p:blipFill>
        <p:spPr>
          <a:xfrm>
            <a:off x="0" y="1155700"/>
            <a:ext cx="9251950" cy="57023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123" name="波形 5122"/>
          <p:cNvSpPr/>
          <p:nvPr/>
        </p:nvSpPr>
        <p:spPr>
          <a:xfrm flipH="1">
            <a:off x="-671512" y="-1382712"/>
            <a:ext cx="10120312" cy="5222875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bg1"/>
          </a:solidFill>
          <a:ln w="9525">
            <a:noFill/>
          </a:ln>
          <a:effectLst>
            <a:outerShdw dist="181836" dir="1486508" algn="ctr" rotWithShape="0">
              <a:schemeClr val="bg2"/>
            </a:outerShdw>
          </a:effectLst>
        </p:spPr>
        <p:txBody>
          <a:bodyPr wrap="none" anchor="ctr"/>
          <a:p>
            <a:pPr lvl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4" name="图片 51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450" y="3810000"/>
            <a:ext cx="4176713" cy="141922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5126" name="图片 51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750" y="3284538"/>
            <a:ext cx="2816225" cy="303212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5127" name="图片 5126" descr="未命名"/>
          <p:cNvPicPr>
            <a:picLocks noChangeAspect="1"/>
          </p:cNvPicPr>
          <p:nvPr/>
        </p:nvPicPr>
        <p:blipFill>
          <a:blip r:embed="rId4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5" y="273050"/>
            <a:ext cx="788988" cy="7921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128" name="文本框 5127"/>
          <p:cNvSpPr txBox="1"/>
          <p:nvPr/>
        </p:nvSpPr>
        <p:spPr>
          <a:xfrm>
            <a:off x="971550" y="476250"/>
            <a:ext cx="2900680" cy="51879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p>
            <a:pPr lvl="0" algn="l"/>
            <a:r>
              <a:rPr lang="en-US" altLang="x-none" sz="1400" dirty="0"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2" charset="0"/>
                <a:ea typeface="宋体" panose="02010600030101010101" pitchFamily="2" charset="-122"/>
              </a:rPr>
              <a:t>College of International Education </a:t>
            </a:r>
            <a:endParaRPr lang="en-US" altLang="x-none" sz="1400" dirty="0"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2" charset="0"/>
              <a:ea typeface="宋体" panose="02010600030101010101" pitchFamily="2" charset="-122"/>
            </a:endParaRPr>
          </a:p>
          <a:p>
            <a:pPr lvl="0" algn="l"/>
            <a:r>
              <a:rPr lang="en-US" altLang="x-none" sz="1400" dirty="0"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2" charset="0"/>
                <a:ea typeface="楷体" panose="02010609060101010101" pitchFamily="1" charset="-122"/>
              </a:rPr>
              <a:t>Jinzhou Medical University</a:t>
            </a:r>
            <a:endParaRPr lang="en-US" altLang="x-none" sz="1400" dirty="0"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2" charset="0"/>
              <a:ea typeface="楷体" panose="02010609060101010101" pitchFamily="1" charset="-122"/>
            </a:endParaRPr>
          </a:p>
        </p:txBody>
      </p:sp>
      <p:pic>
        <p:nvPicPr>
          <p:cNvPr id="5129" name="图片 51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438" y="5661025"/>
            <a:ext cx="504825" cy="4953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5130" name="图片 5129"/>
          <p:cNvPicPr>
            <a:picLocks noChangeAspect="1"/>
          </p:cNvPicPr>
          <p:nvPr/>
        </p:nvPicPr>
        <p:blipFill>
          <a:blip r:embed="rId6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7675" y="5589588"/>
            <a:ext cx="3209925" cy="63817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131" name="矩形 5130"/>
          <p:cNvSpPr/>
          <p:nvPr/>
        </p:nvSpPr>
        <p:spPr>
          <a:xfrm>
            <a:off x="901700" y="1196975"/>
            <a:ext cx="6983413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20000"/>
          </a:bodyPr>
          <a:p>
            <a:pPr algn="l"/>
            <a:r>
              <a:rPr lang="zh-CN" altLang="en-US" sz="40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 Black" panose="020B0A04020102020204" pitchFamily="2" charset="0"/>
                <a:ea typeface="Arial Black" panose="020B0A04020102020204" pitchFamily="2" charset="0"/>
              </a:rPr>
              <a:t>Chapter </a:t>
            </a:r>
            <a:r>
              <a:rPr lang="en-US" altLang="zh-CN" sz="40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 Black" panose="020B0A04020102020204" pitchFamily="2" charset="0"/>
                <a:ea typeface="Arial Black" panose="020B0A04020102020204" pitchFamily="2" charset="0"/>
              </a:rPr>
              <a:t>1</a:t>
            </a:r>
            <a:r>
              <a:rPr lang="zh-CN" altLang="en-US" sz="40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 Black" panose="020B0A04020102020204" pitchFamily="2" charset="0"/>
                <a:ea typeface="Arial Black" panose="020B0A04020102020204" pitchFamily="2" charset="0"/>
              </a:rPr>
              <a:t>: </a:t>
            </a:r>
            <a:endParaRPr lang="zh-CN" altLang="en-US" sz="40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Arial Black" panose="020B0A04020102020204" pitchFamily="2" charset="0"/>
              <a:ea typeface="Arial Black" panose="020B0A04020102020204" pitchFamily="2" charset="0"/>
            </a:endParaRPr>
          </a:p>
          <a:p>
            <a:pPr algn="l"/>
            <a:r>
              <a:rPr lang="zh-CN" altLang="en-US" sz="40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 Black" panose="020B0A04020102020204" pitchFamily="2" charset="0"/>
                <a:ea typeface="Arial Black" panose="020B0A04020102020204" pitchFamily="2" charset="0"/>
              </a:rPr>
              <a:t>The Etiquette of </a:t>
            </a:r>
            <a:r>
              <a:rPr lang="en-US" sz="40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 Black" panose="020B0A04020102020204" pitchFamily="2" charset="0"/>
                <a:ea typeface="Arial Black" panose="020B0A04020102020204" pitchFamily="2" charset="0"/>
              </a:rPr>
              <a:t>Marriage</a:t>
            </a:r>
            <a:endParaRPr lang="en-US" sz="40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Arial Black" panose="020B0A04020102020204" pitchFamily="2" charset="0"/>
              <a:ea typeface="Arial Black" panose="020B0A04020102020204" pitchFamily="2" charset="0"/>
            </a:endParaRPr>
          </a:p>
        </p:txBody>
      </p:sp>
      <p:pic>
        <p:nvPicPr>
          <p:cNvPr id="3084" name="图片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2758" y="3395028"/>
            <a:ext cx="2209800" cy="2247900"/>
          </a:xfrm>
          <a:prstGeom prst="rect">
            <a:avLst/>
          </a:prstGeom>
          <a:noFill/>
          <a:ln w="9525">
            <a:noFill/>
            <a:miter/>
          </a:ln>
        </p:spPr>
      </p:pic>
    </p:spTree>
    <p:custDataLst>
      <p:tags r:id="rId8"/>
    </p:custData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(8) Bride should wait in bedroom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14450" y="1278890"/>
            <a:ext cx="6423660" cy="47866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9565" y="2442210"/>
            <a:ext cx="8662670" cy="2644775"/>
          </a:xfrm>
        </p:spPr>
        <p:txBody>
          <a:bodyPr vert="horz" lIns="91440" tIns="45720" rIns="91440" bIns="45720" rtlCol="0">
            <a:noAutofit/>
          </a:bodyPr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9. People would put some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fruits and nuts in bed.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" name="禁止符 3"/>
          <p:cNvSpPr/>
          <p:nvPr/>
        </p:nvSpPr>
        <p:spPr>
          <a:xfrm>
            <a:off x="5551170" y="2449830"/>
            <a:ext cx="1965325" cy="1965325"/>
          </a:xfrm>
          <a:prstGeom prst="noSmoking">
            <a:avLst>
              <a:gd name="adj" fmla="val 72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(9) Fruits and nuts in bed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8015" y="1384300"/>
            <a:ext cx="7912100" cy="45821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9565" y="2442210"/>
            <a:ext cx="8662670" cy="2644775"/>
          </a:xfrm>
        </p:spPr>
        <p:txBody>
          <a:bodyPr vert="horz" lIns="91440" tIns="45720" rIns="91440" bIns="45720" rtlCol="0">
            <a:noAutofit/>
          </a:bodyPr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10. The bride can eat the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  fruits and nuts if she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  feels hungry.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" name="禁止符 3"/>
          <p:cNvSpPr/>
          <p:nvPr/>
        </p:nvSpPr>
        <p:spPr>
          <a:xfrm>
            <a:off x="5551170" y="2449830"/>
            <a:ext cx="1965325" cy="1965325"/>
          </a:xfrm>
          <a:prstGeom prst="noSmoking">
            <a:avLst>
              <a:gd name="adj" fmla="val 72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(10) Bride can't eat “best wishes”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98600" y="1319530"/>
            <a:ext cx="2941320" cy="2448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615" y="1297305"/>
            <a:ext cx="2954655" cy="24593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995" y="3881120"/>
            <a:ext cx="3353435" cy="2093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695" y="3888740"/>
            <a:ext cx="2597150" cy="20967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9565" y="2442210"/>
            <a:ext cx="8662670" cy="2644775"/>
          </a:xfrm>
        </p:spPr>
        <p:txBody>
          <a:bodyPr/>
          <a:p>
            <a:pPr marL="635" indent="0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11.  After getting married the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  couple should wear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  wedding rings.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" name="禁止符 3"/>
          <p:cNvSpPr/>
          <p:nvPr/>
        </p:nvSpPr>
        <p:spPr>
          <a:xfrm>
            <a:off x="5551170" y="2449830"/>
            <a:ext cx="1965325" cy="1965325"/>
          </a:xfrm>
          <a:prstGeom prst="noSmoking">
            <a:avLst>
              <a:gd name="adj" fmla="val 72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00755" y="492125"/>
            <a:ext cx="2044700" cy="288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15" y="492125"/>
            <a:ext cx="2044369" cy="288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15" y="3484245"/>
            <a:ext cx="2044592" cy="2880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078220" y="492125"/>
            <a:ext cx="2045970" cy="5871210"/>
            <a:chOff x="9446" y="667"/>
            <a:chExt cx="3222" cy="924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6" y="667"/>
              <a:ext cx="3219" cy="453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6" y="5379"/>
              <a:ext cx="3223" cy="4535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755" y="3484245"/>
            <a:ext cx="2044126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1.Monogamy with several </a:t>
            </a:r>
            <a:r>
              <a:rPr lang="en-US" altLang="zh-CN" sz="2800">
                <a:solidFill>
                  <a:schemeClr val="tx2">
                    <a:lumMod val="50000"/>
                  </a:schemeClr>
                </a:solidFill>
                <a:sym typeface="+mn-ea"/>
              </a:rPr>
              <a:t>concubines.</a:t>
            </a: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2.Arranged marriage.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3.Groom and bride can't meet each other.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4.Bride prepare more gifts.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  <a:sym typeface="+mn-ea"/>
              </a:rPr>
              <a:t>5.Wear red color.</a:t>
            </a:r>
            <a:endParaRPr lang="en-US" altLang="zh-CN" sz="28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6.Groom rides horse.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7.there is a banquet. 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8.B</a:t>
            </a:r>
            <a:r>
              <a:rPr lang="en-US" altLang="zh-CN" sz="2800">
                <a:solidFill>
                  <a:schemeClr val="tx2">
                    <a:lumMod val="50000"/>
                  </a:schemeClr>
                </a:solidFill>
                <a:sym typeface="+mn-ea"/>
              </a:rPr>
              <a:t>ride can't participate in the banquet.</a:t>
            </a:r>
            <a:endParaRPr lang="en-US" altLang="zh-CN" sz="28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9.P</a:t>
            </a:r>
            <a:r>
              <a:rPr lang="en-US" altLang="zh-CN" sz="2800">
                <a:solidFill>
                  <a:schemeClr val="tx2">
                    <a:lumMod val="50000"/>
                  </a:schemeClr>
                </a:solidFill>
                <a:sym typeface="+mn-ea"/>
              </a:rPr>
              <a:t>eople would put some fruits and nuts in bed.</a:t>
            </a:r>
            <a:endParaRPr lang="en-US" altLang="zh-CN" sz="28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10.Bride should change hair style.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50" y="365124"/>
            <a:ext cx="7886700" cy="781200"/>
          </a:xfrm>
        </p:spPr>
        <p:txBody>
          <a:bodyPr>
            <a:normAutofit fontScale="90000"/>
          </a:bodyPr>
          <a:p>
            <a:r>
              <a:rPr lang="en-US" altLang="zh-CN">
                <a:solidFill>
                  <a:srgbClr val="C00000"/>
                </a:solidFill>
              </a:rPr>
              <a:t>Which items are changed today ?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1. Monogamy with several </a:t>
            </a:r>
            <a:r>
              <a:rPr lang="en-US" altLang="zh-CN" sz="2800">
                <a:solidFill>
                  <a:schemeClr val="tx2">
                    <a:lumMod val="50000"/>
                  </a:schemeClr>
                </a:solidFill>
                <a:sym typeface="+mn-ea"/>
              </a:rPr>
              <a:t>concubines.</a:t>
            </a: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2. Arranged marriage.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3. Groom and bride can't meet each other.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4. Bride prepare more gifts.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  <a:sym typeface="+mn-ea"/>
              </a:rPr>
              <a:t>5. Wear red color.</a:t>
            </a:r>
            <a:endParaRPr lang="en-US" altLang="zh-CN" sz="28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6. Groom rides horse.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7. There is a banquet. 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8. B</a:t>
            </a:r>
            <a:r>
              <a:rPr lang="en-US" altLang="zh-CN" sz="2800">
                <a:solidFill>
                  <a:schemeClr val="tx2">
                    <a:lumMod val="50000"/>
                  </a:schemeClr>
                </a:solidFill>
                <a:sym typeface="+mn-ea"/>
              </a:rPr>
              <a:t>ride can't participate in the banquet.</a:t>
            </a:r>
            <a:endParaRPr lang="en-US" altLang="zh-CN" sz="28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9. P</a:t>
            </a:r>
            <a:r>
              <a:rPr lang="en-US" altLang="zh-CN" sz="2800">
                <a:solidFill>
                  <a:schemeClr val="tx2">
                    <a:lumMod val="50000"/>
                  </a:schemeClr>
                </a:solidFill>
                <a:sym typeface="+mn-ea"/>
              </a:rPr>
              <a:t>eople would put some fruits and nuts in bed.</a:t>
            </a:r>
            <a:endParaRPr lang="en-US" altLang="zh-CN" sz="28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2800">
                <a:solidFill>
                  <a:schemeClr val="tx2">
                    <a:lumMod val="50000"/>
                  </a:schemeClr>
                </a:solidFill>
              </a:rPr>
              <a:t>10.Bride should change hair style.</a:t>
            </a:r>
            <a:endParaRPr lang="en-US" altLang="zh-CN" sz="2800">
              <a:solidFill>
                <a:schemeClr val="tx2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50" y="365124"/>
            <a:ext cx="7886700" cy="781200"/>
          </a:xfrm>
        </p:spPr>
        <p:txBody>
          <a:bodyPr>
            <a:normAutofit/>
          </a:bodyPr>
          <a:p>
            <a:r>
              <a:rPr lang="en-US" altLang="zh-CN">
                <a:solidFill>
                  <a:srgbClr val="C00000"/>
                </a:solidFill>
              </a:rPr>
              <a:t>2. Modern China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1. Monogamy with several </a:t>
            </a: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concubines.</a:t>
            </a: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 rot="900000">
            <a:off x="5115560" y="3274060"/>
            <a:ext cx="2358390" cy="769620"/>
            <a:chOff x="3263" y="7344"/>
            <a:chExt cx="3714" cy="1212"/>
          </a:xfrm>
        </p:grpSpPr>
        <p:sp>
          <p:nvSpPr>
            <p:cNvPr id="5" name="文本框 4"/>
            <p:cNvSpPr txBox="1"/>
            <p:nvPr/>
          </p:nvSpPr>
          <p:spPr>
            <a:xfrm>
              <a:off x="3264" y="7344"/>
              <a:ext cx="3712" cy="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000" b="1">
                  <a:solidFill>
                    <a:srgbClr val="FF0000"/>
                  </a:solidFill>
                </a:rPr>
                <a:t>Changed</a:t>
              </a:r>
              <a:endParaRPr lang="en-US" altLang="zh-CN" sz="4000" b="1">
                <a:solidFill>
                  <a:srgbClr val="FF0000"/>
                </a:solidFill>
              </a:endParaRPr>
            </a:p>
          </p:txBody>
        </p:sp>
        <p:sp>
          <p:nvSpPr>
            <p:cNvPr id="6" name="图文框 5"/>
            <p:cNvSpPr/>
            <p:nvPr/>
          </p:nvSpPr>
          <p:spPr>
            <a:xfrm>
              <a:off x="3263" y="7344"/>
              <a:ext cx="3714" cy="1212"/>
            </a:xfrm>
            <a:prstGeom prst="frame">
              <a:avLst>
                <a:gd name="adj1" fmla="val 1112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3855" y="1287780"/>
            <a:ext cx="8662670" cy="2644775"/>
          </a:xfrm>
        </p:spPr>
        <p:txBody>
          <a:bodyPr/>
          <a:p>
            <a:pPr marL="635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</a:rPr>
              <a:t>1. The marriage system of ancient China is monogamy.</a:t>
            </a:r>
            <a:endParaRPr lang="en-US" altLang="zh-CN" sz="2000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</a:rPr>
              <a:t>2. The marriage is decided by parents.</a:t>
            </a:r>
            <a:endParaRPr lang="en-US" altLang="zh-CN" sz="20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</a:rPr>
              <a:t>3. Groom and bride should meet each other before get married.</a:t>
            </a:r>
            <a:endParaRPr lang="en-US" altLang="zh-CN" sz="20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</a:rPr>
              <a:t>4. Both families will prepare gifts, but the groom side should prepare more.</a:t>
            </a:r>
            <a:endParaRPr lang="en-US" altLang="zh-CN" sz="2000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5. The groom and bride should wear white color.</a:t>
            </a:r>
            <a:endParaRPr lang="en-US" altLang="zh-CN" sz="20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6. The groom will ride horse on the wedding day.</a:t>
            </a:r>
            <a:endParaRPr lang="en-US" altLang="zh-CN" sz="20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7. After the wedding ceremony, there will be a big banquet</a:t>
            </a:r>
            <a:endParaRPr lang="en-US" altLang="zh-CN" sz="20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8. Both groom and bride should participate in the banquet.</a:t>
            </a:r>
            <a:endParaRPr lang="en-US" altLang="zh-CN" sz="20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9. People would put some fruits and nuts in bed. </a:t>
            </a:r>
            <a:endParaRPr lang="en-US" altLang="zh-CN" sz="20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10. The bride can eat them if she feels hungry. </a:t>
            </a:r>
            <a:endParaRPr lang="en-US" altLang="zh-CN" sz="2000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11. After getting married the couple should wear wedding rings. </a:t>
            </a:r>
            <a:endParaRPr lang="en-US" altLang="zh-CN" sz="2000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(1).Monogamy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07745" y="1374775"/>
            <a:ext cx="7182485" cy="48133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50" y="365124"/>
            <a:ext cx="7886700" cy="781200"/>
          </a:xfrm>
        </p:spPr>
        <p:txBody>
          <a:bodyPr>
            <a:normAutofit/>
          </a:bodyPr>
          <a:p>
            <a:r>
              <a:rPr lang="en-US" altLang="zh-CN">
                <a:solidFill>
                  <a:srgbClr val="C00000"/>
                </a:solidFill>
              </a:rPr>
              <a:t>2. Modern China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2. Arranged marriage.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 rot="900000">
            <a:off x="5115560" y="3274060"/>
            <a:ext cx="2358390" cy="769620"/>
            <a:chOff x="3263" y="7344"/>
            <a:chExt cx="3714" cy="1212"/>
          </a:xfrm>
        </p:grpSpPr>
        <p:sp>
          <p:nvSpPr>
            <p:cNvPr id="6" name="文本框 5"/>
            <p:cNvSpPr txBox="1"/>
            <p:nvPr/>
          </p:nvSpPr>
          <p:spPr>
            <a:xfrm>
              <a:off x="3264" y="7344"/>
              <a:ext cx="3712" cy="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000" b="1">
                  <a:solidFill>
                    <a:srgbClr val="FF0000"/>
                  </a:solidFill>
                </a:rPr>
                <a:t>Changed</a:t>
              </a:r>
              <a:endParaRPr lang="en-US" altLang="zh-CN" sz="4000" b="1">
                <a:solidFill>
                  <a:srgbClr val="FF0000"/>
                </a:solidFill>
              </a:endParaRPr>
            </a:p>
          </p:txBody>
        </p:sp>
        <p:sp>
          <p:nvSpPr>
            <p:cNvPr id="8" name="图文框 7"/>
            <p:cNvSpPr/>
            <p:nvPr/>
          </p:nvSpPr>
          <p:spPr>
            <a:xfrm>
              <a:off x="3263" y="7344"/>
              <a:ext cx="3714" cy="1212"/>
            </a:xfrm>
            <a:prstGeom prst="frame">
              <a:avLst>
                <a:gd name="adj1" fmla="val 1112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(2). Love marriage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96315" y="1236345"/>
            <a:ext cx="7099300" cy="52304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50" y="365124"/>
            <a:ext cx="7886700" cy="781200"/>
          </a:xfrm>
        </p:spPr>
        <p:txBody>
          <a:bodyPr>
            <a:normAutofit/>
          </a:bodyPr>
          <a:p>
            <a:r>
              <a:rPr lang="en-US" altLang="zh-CN">
                <a:solidFill>
                  <a:srgbClr val="C00000"/>
                </a:solidFill>
              </a:rPr>
              <a:t>2. Modern China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3. Groom and bride can't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    meet each other.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 rot="900000">
            <a:off x="5115560" y="3274060"/>
            <a:ext cx="2358390" cy="769620"/>
            <a:chOff x="3263" y="7344"/>
            <a:chExt cx="3714" cy="1212"/>
          </a:xfrm>
        </p:grpSpPr>
        <p:sp>
          <p:nvSpPr>
            <p:cNvPr id="5" name="文本框 4"/>
            <p:cNvSpPr txBox="1"/>
            <p:nvPr/>
          </p:nvSpPr>
          <p:spPr>
            <a:xfrm>
              <a:off x="3264" y="7344"/>
              <a:ext cx="3712" cy="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000" b="1">
                  <a:solidFill>
                    <a:srgbClr val="FF0000"/>
                  </a:solidFill>
                </a:rPr>
                <a:t>Changed</a:t>
              </a:r>
              <a:endParaRPr lang="en-US" altLang="zh-CN" sz="4000" b="1">
                <a:solidFill>
                  <a:srgbClr val="FF0000"/>
                </a:solidFill>
              </a:endParaRPr>
            </a:p>
          </p:txBody>
        </p:sp>
        <p:sp>
          <p:nvSpPr>
            <p:cNvPr id="6" name="图文框 5"/>
            <p:cNvSpPr/>
            <p:nvPr/>
          </p:nvSpPr>
          <p:spPr>
            <a:xfrm>
              <a:off x="3263" y="7344"/>
              <a:ext cx="3714" cy="1212"/>
            </a:xfrm>
            <a:prstGeom prst="frame">
              <a:avLst>
                <a:gd name="adj1" fmla="val 1112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3. Date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9715" y="1210310"/>
            <a:ext cx="5969000" cy="47612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(3) can't meet one night before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77595" y="1254760"/>
            <a:ext cx="6988810" cy="46609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50" y="365124"/>
            <a:ext cx="7886700" cy="781200"/>
          </a:xfrm>
        </p:spPr>
        <p:txBody>
          <a:bodyPr>
            <a:normAutofit/>
          </a:bodyPr>
          <a:p>
            <a:r>
              <a:rPr lang="en-US" altLang="zh-CN">
                <a:solidFill>
                  <a:srgbClr val="C00000"/>
                </a:solidFill>
              </a:rPr>
              <a:t>2. Modern China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4. Bride prepare more gifts.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 rot="900000">
            <a:off x="5115560" y="3274060"/>
            <a:ext cx="2358390" cy="769620"/>
            <a:chOff x="3263" y="7344"/>
            <a:chExt cx="3714" cy="1212"/>
          </a:xfrm>
        </p:grpSpPr>
        <p:sp>
          <p:nvSpPr>
            <p:cNvPr id="5" name="文本框 4"/>
            <p:cNvSpPr txBox="1"/>
            <p:nvPr/>
          </p:nvSpPr>
          <p:spPr>
            <a:xfrm>
              <a:off x="3264" y="7344"/>
              <a:ext cx="3712" cy="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000" b="1">
                  <a:solidFill>
                    <a:srgbClr val="FF0000"/>
                  </a:solidFill>
                </a:rPr>
                <a:t>Changed</a:t>
              </a:r>
              <a:endParaRPr lang="en-US" altLang="zh-CN" sz="4000" b="1">
                <a:solidFill>
                  <a:srgbClr val="FF0000"/>
                </a:solidFill>
              </a:endParaRPr>
            </a:p>
          </p:txBody>
        </p:sp>
        <p:sp>
          <p:nvSpPr>
            <p:cNvPr id="6" name="图文框 5"/>
            <p:cNvSpPr/>
            <p:nvPr/>
          </p:nvSpPr>
          <p:spPr>
            <a:xfrm>
              <a:off x="3263" y="7344"/>
              <a:ext cx="3714" cy="1212"/>
            </a:xfrm>
            <a:prstGeom prst="frame">
              <a:avLst>
                <a:gd name="adj1" fmla="val 1112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4. Gifts depand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93545" y="1641475"/>
            <a:ext cx="555498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(4) Bride will send the gifts to grooms home before wedding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69975" y="1401445"/>
            <a:ext cx="7039610" cy="468185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(4) Bride will send the gifts to grooms home before wedding</a:t>
            </a:r>
            <a:endParaRPr lang="en-US" altLang="zh-CN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75360" y="1452880"/>
            <a:ext cx="3462020" cy="2302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0" y="3875405"/>
            <a:ext cx="3749675" cy="21126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" y="3877310"/>
            <a:ext cx="3192780" cy="2123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670" y="1452245"/>
            <a:ext cx="3462655" cy="23031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9565" y="2442210"/>
            <a:ext cx="8662670" cy="2644775"/>
          </a:xfrm>
        </p:spPr>
        <p:txBody>
          <a:bodyPr vert="horz" lIns="91440" tIns="45720" rIns="91440" bIns="45720" rtlCol="0">
            <a:noAutofit/>
          </a:bodyPr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1. The marriage system of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lvl="0" algn="l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ancient China is monogamy.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" name="禁止符 3"/>
          <p:cNvSpPr/>
          <p:nvPr/>
        </p:nvSpPr>
        <p:spPr>
          <a:xfrm>
            <a:off x="5551170" y="2449830"/>
            <a:ext cx="1965325" cy="1965325"/>
          </a:xfrm>
          <a:prstGeom prst="noSmoking">
            <a:avLst>
              <a:gd name="adj" fmla="val 72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50" y="365124"/>
            <a:ext cx="7886700" cy="781200"/>
          </a:xfrm>
        </p:spPr>
        <p:txBody>
          <a:bodyPr>
            <a:normAutofit/>
          </a:bodyPr>
          <a:p>
            <a:r>
              <a:rPr lang="en-US" altLang="zh-CN">
                <a:solidFill>
                  <a:srgbClr val="C00000"/>
                </a:solidFill>
              </a:rPr>
              <a:t>2. Modern China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5. Wear red color.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 rot="900000">
            <a:off x="5115560" y="3274060"/>
            <a:ext cx="2358390" cy="769620"/>
            <a:chOff x="3263" y="7344"/>
            <a:chExt cx="3714" cy="1212"/>
          </a:xfrm>
        </p:grpSpPr>
        <p:sp>
          <p:nvSpPr>
            <p:cNvPr id="5" name="文本框 4"/>
            <p:cNvSpPr txBox="1"/>
            <p:nvPr/>
          </p:nvSpPr>
          <p:spPr>
            <a:xfrm>
              <a:off x="3264" y="7344"/>
              <a:ext cx="3666" cy="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000" b="1">
                  <a:solidFill>
                    <a:srgbClr val="FF0000"/>
                  </a:solidFill>
                </a:rPr>
                <a:t>Inherited</a:t>
              </a:r>
              <a:endParaRPr lang="en-US" altLang="zh-CN" sz="4000" b="1">
                <a:solidFill>
                  <a:srgbClr val="FF0000"/>
                </a:solidFill>
              </a:endParaRPr>
            </a:p>
          </p:txBody>
        </p:sp>
        <p:sp>
          <p:nvSpPr>
            <p:cNvPr id="6" name="图文框 5"/>
            <p:cNvSpPr/>
            <p:nvPr/>
          </p:nvSpPr>
          <p:spPr>
            <a:xfrm>
              <a:off x="3263" y="7344"/>
              <a:ext cx="3714" cy="1212"/>
            </a:xfrm>
            <a:prstGeom prst="frame">
              <a:avLst>
                <a:gd name="adj1" fmla="val 1112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3600"/>
              <a:t>(5). white color becomes the fashion, but red color still necessary.</a:t>
            </a:r>
            <a:endParaRPr lang="en-US" altLang="zh-CN" sz="3600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74115" y="1470025"/>
            <a:ext cx="6903720" cy="459232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38445" y="1348105"/>
            <a:ext cx="3155315" cy="4737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95" y="1360170"/>
            <a:ext cx="4717415" cy="471741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3600"/>
              <a:t>(5) white color becomes the fashion, but red color still necessary.</a:t>
            </a:r>
            <a:endParaRPr lang="en-US" altLang="zh-CN" sz="3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02030" y="1473200"/>
            <a:ext cx="6844030" cy="455168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3600"/>
              <a:t>(5). white color becomes the fashion, but red color still necessary.</a:t>
            </a:r>
            <a:endParaRPr lang="en-US" altLang="zh-CN" sz="36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475" y="938530"/>
            <a:ext cx="2942590" cy="3352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50" y="365124"/>
            <a:ext cx="7886700" cy="781200"/>
          </a:xfrm>
        </p:spPr>
        <p:txBody>
          <a:bodyPr>
            <a:normAutofit/>
          </a:bodyPr>
          <a:p>
            <a:r>
              <a:rPr lang="en-US" altLang="zh-CN">
                <a:solidFill>
                  <a:srgbClr val="C00000"/>
                </a:solidFill>
              </a:rPr>
              <a:t>2. Modern China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6. Groom rides horse.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 rot="900000">
            <a:off x="5115560" y="3274060"/>
            <a:ext cx="2358390" cy="769620"/>
            <a:chOff x="3263" y="7344"/>
            <a:chExt cx="3714" cy="1212"/>
          </a:xfrm>
        </p:grpSpPr>
        <p:sp>
          <p:nvSpPr>
            <p:cNvPr id="5" name="文本框 4"/>
            <p:cNvSpPr txBox="1"/>
            <p:nvPr/>
          </p:nvSpPr>
          <p:spPr>
            <a:xfrm>
              <a:off x="3264" y="7344"/>
              <a:ext cx="3712" cy="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000" b="1">
                  <a:solidFill>
                    <a:srgbClr val="FF0000"/>
                  </a:solidFill>
                </a:rPr>
                <a:t>Changed</a:t>
              </a:r>
              <a:endParaRPr lang="en-US" altLang="zh-CN" sz="4000" b="1">
                <a:solidFill>
                  <a:srgbClr val="FF0000"/>
                </a:solidFill>
              </a:endParaRPr>
            </a:p>
          </p:txBody>
        </p:sp>
        <p:sp>
          <p:nvSpPr>
            <p:cNvPr id="6" name="图文框 5"/>
            <p:cNvSpPr/>
            <p:nvPr/>
          </p:nvSpPr>
          <p:spPr>
            <a:xfrm>
              <a:off x="3263" y="7344"/>
              <a:ext cx="3714" cy="1212"/>
            </a:xfrm>
            <a:prstGeom prst="frame">
              <a:avLst>
                <a:gd name="adj1" fmla="val 1112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3600"/>
              <a:t>6. horse is optional, but most people choose cars. </a:t>
            </a:r>
            <a:endParaRPr lang="en-US" altLang="zh-CN" sz="3600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17270" y="1436370"/>
            <a:ext cx="6953250" cy="463994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50" y="365124"/>
            <a:ext cx="7886700" cy="781200"/>
          </a:xfrm>
        </p:spPr>
        <p:txBody>
          <a:bodyPr>
            <a:normAutofit/>
          </a:bodyPr>
          <a:p>
            <a:r>
              <a:rPr lang="en-US" altLang="zh-CN">
                <a:solidFill>
                  <a:srgbClr val="C00000"/>
                </a:solidFill>
              </a:rPr>
              <a:t>2. Modern China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7. There is a banquet.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 rot="900000">
            <a:off x="5115560" y="3274060"/>
            <a:ext cx="2358390" cy="769620"/>
            <a:chOff x="3263" y="7344"/>
            <a:chExt cx="3714" cy="1212"/>
          </a:xfrm>
        </p:grpSpPr>
        <p:sp>
          <p:nvSpPr>
            <p:cNvPr id="8" name="文本框 7"/>
            <p:cNvSpPr txBox="1"/>
            <p:nvPr/>
          </p:nvSpPr>
          <p:spPr>
            <a:xfrm>
              <a:off x="3264" y="7344"/>
              <a:ext cx="3666" cy="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000" b="1">
                  <a:solidFill>
                    <a:srgbClr val="00CC00"/>
                  </a:solidFill>
                </a:rPr>
                <a:t>Inherited</a:t>
              </a:r>
              <a:endParaRPr lang="en-US" altLang="zh-CN" sz="4000" b="1">
                <a:solidFill>
                  <a:srgbClr val="00CC00"/>
                </a:solidFill>
              </a:endParaRPr>
            </a:p>
          </p:txBody>
        </p:sp>
        <p:sp>
          <p:nvSpPr>
            <p:cNvPr id="9" name="图文框 8"/>
            <p:cNvSpPr/>
            <p:nvPr/>
          </p:nvSpPr>
          <p:spPr>
            <a:xfrm>
              <a:off x="3263" y="7344"/>
              <a:ext cx="3714" cy="1212"/>
            </a:xfrm>
            <a:prstGeom prst="frame">
              <a:avLst>
                <a:gd name="adj1" fmla="val 11127"/>
              </a:avLst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(7)banquet is a party for wedding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2810" y="1292225"/>
            <a:ext cx="734441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50" y="365124"/>
            <a:ext cx="7886700" cy="781200"/>
          </a:xfrm>
        </p:spPr>
        <p:txBody>
          <a:bodyPr>
            <a:normAutofit/>
          </a:bodyPr>
          <a:p>
            <a:r>
              <a:rPr lang="en-US" altLang="zh-CN">
                <a:solidFill>
                  <a:srgbClr val="C00000"/>
                </a:solidFill>
              </a:rPr>
              <a:t>2. Modern China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8. B</a:t>
            </a: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ride can't participate in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the banquet.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 rot="900000">
            <a:off x="5115560" y="3274060"/>
            <a:ext cx="2358390" cy="769620"/>
            <a:chOff x="3263" y="7344"/>
            <a:chExt cx="3714" cy="1212"/>
          </a:xfrm>
        </p:grpSpPr>
        <p:sp>
          <p:nvSpPr>
            <p:cNvPr id="5" name="文本框 4"/>
            <p:cNvSpPr txBox="1"/>
            <p:nvPr/>
          </p:nvSpPr>
          <p:spPr>
            <a:xfrm>
              <a:off x="3264" y="7344"/>
              <a:ext cx="3712" cy="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000" b="1">
                  <a:solidFill>
                    <a:srgbClr val="FF0000"/>
                  </a:solidFill>
                </a:rPr>
                <a:t>Changed</a:t>
              </a:r>
              <a:endParaRPr lang="en-US" altLang="zh-CN" sz="4000" b="1">
                <a:solidFill>
                  <a:srgbClr val="FF0000"/>
                </a:solidFill>
              </a:endParaRPr>
            </a:p>
          </p:txBody>
        </p:sp>
        <p:sp>
          <p:nvSpPr>
            <p:cNvPr id="6" name="图文框 5"/>
            <p:cNvSpPr/>
            <p:nvPr/>
          </p:nvSpPr>
          <p:spPr>
            <a:xfrm>
              <a:off x="3263" y="7344"/>
              <a:ext cx="3714" cy="1212"/>
            </a:xfrm>
            <a:prstGeom prst="frame">
              <a:avLst>
                <a:gd name="adj1" fmla="val 1112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3600">
                <a:sym typeface="+mn-ea"/>
              </a:rPr>
              <a:t>(8). Bride will participate in the banquet</a:t>
            </a:r>
            <a:endParaRPr lang="zh-CN" altLang="en-US" sz="3600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4085" y="1527810"/>
            <a:ext cx="7120255" cy="47351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(1).monogamy with concubines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6280" y="1481455"/>
            <a:ext cx="7640955" cy="46958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50" y="365124"/>
            <a:ext cx="7886700" cy="781200"/>
          </a:xfrm>
        </p:spPr>
        <p:txBody>
          <a:bodyPr>
            <a:normAutofit/>
          </a:bodyPr>
          <a:p>
            <a:r>
              <a:rPr lang="en-US" altLang="zh-CN">
                <a:solidFill>
                  <a:srgbClr val="C00000"/>
                </a:solidFill>
              </a:rPr>
              <a:t>2. Modern China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9. P</a:t>
            </a: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eople would put some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fruits and nuts in bed.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 rot="900000">
            <a:off x="5115560" y="3274060"/>
            <a:ext cx="2358390" cy="769620"/>
            <a:chOff x="3263" y="7344"/>
            <a:chExt cx="3714" cy="1212"/>
          </a:xfrm>
        </p:grpSpPr>
        <p:sp>
          <p:nvSpPr>
            <p:cNvPr id="11" name="文本框 10"/>
            <p:cNvSpPr txBox="1"/>
            <p:nvPr/>
          </p:nvSpPr>
          <p:spPr>
            <a:xfrm>
              <a:off x="3264" y="7344"/>
              <a:ext cx="3666" cy="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000" b="1">
                  <a:solidFill>
                    <a:srgbClr val="00CC00"/>
                  </a:solidFill>
                </a:rPr>
                <a:t>Inherited</a:t>
              </a:r>
              <a:endParaRPr lang="en-US" altLang="zh-CN" sz="4000" b="1">
                <a:solidFill>
                  <a:srgbClr val="00CC00"/>
                </a:solidFill>
              </a:endParaRPr>
            </a:p>
          </p:txBody>
        </p:sp>
        <p:sp>
          <p:nvSpPr>
            <p:cNvPr id="12" name="图文框 11"/>
            <p:cNvSpPr/>
            <p:nvPr/>
          </p:nvSpPr>
          <p:spPr>
            <a:xfrm>
              <a:off x="3263" y="7344"/>
              <a:ext cx="3714" cy="1212"/>
            </a:xfrm>
            <a:prstGeom prst="frame">
              <a:avLst>
                <a:gd name="adj1" fmla="val 11127"/>
              </a:avLst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 sz="3600">
                <a:sym typeface="+mn-ea"/>
              </a:rPr>
              <a:t>8. Fruits and nuts depands on the will</a:t>
            </a:r>
            <a:endParaRPr lang="en-US" altLang="zh-CN" sz="3600"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95730" y="1527175"/>
            <a:ext cx="6391910" cy="478853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25220" y="1492885"/>
            <a:ext cx="6854190" cy="458152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50" y="365124"/>
            <a:ext cx="7886700" cy="781200"/>
          </a:xfrm>
        </p:spPr>
        <p:txBody>
          <a:bodyPr>
            <a:normAutofit/>
          </a:bodyPr>
          <a:p>
            <a:r>
              <a:rPr lang="en-US" altLang="zh-CN">
                <a:solidFill>
                  <a:srgbClr val="C00000"/>
                </a:solidFill>
              </a:rPr>
              <a:t>2. Modern China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219200"/>
            <a:ext cx="8087995" cy="2609850"/>
          </a:xfrm>
        </p:spPr>
        <p:txBody>
          <a:bodyPr/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10. Bride should change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  <a:p>
            <a:pPr marL="635" indent="0">
              <a:lnSpc>
                <a:spcPct val="9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</a:rPr>
              <a:t>      hair style.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 rot="900000">
            <a:off x="5115560" y="3274060"/>
            <a:ext cx="2358390" cy="769620"/>
            <a:chOff x="3263" y="7344"/>
            <a:chExt cx="3714" cy="1212"/>
          </a:xfrm>
        </p:grpSpPr>
        <p:sp>
          <p:nvSpPr>
            <p:cNvPr id="5" name="文本框 4"/>
            <p:cNvSpPr txBox="1"/>
            <p:nvPr/>
          </p:nvSpPr>
          <p:spPr>
            <a:xfrm>
              <a:off x="3264" y="7344"/>
              <a:ext cx="3712" cy="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000" b="1">
                  <a:solidFill>
                    <a:srgbClr val="FF0000"/>
                  </a:solidFill>
                </a:rPr>
                <a:t>Changed</a:t>
              </a:r>
              <a:endParaRPr lang="en-US" altLang="zh-CN" sz="4000" b="1">
                <a:solidFill>
                  <a:srgbClr val="FF0000"/>
                </a:solidFill>
              </a:endParaRPr>
            </a:p>
          </p:txBody>
        </p:sp>
        <p:sp>
          <p:nvSpPr>
            <p:cNvPr id="6" name="图文框 5"/>
            <p:cNvSpPr/>
            <p:nvPr/>
          </p:nvSpPr>
          <p:spPr>
            <a:xfrm>
              <a:off x="3263" y="7344"/>
              <a:ext cx="3714" cy="1212"/>
            </a:xfrm>
            <a:prstGeom prst="frame">
              <a:avLst>
                <a:gd name="adj1" fmla="val 1112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/>
              <a:t>9. exchange rings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3940" y="1426845"/>
            <a:ext cx="7155815" cy="468058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 sz="4400"/>
              <a:t>The Etiquette of Wedding</a:t>
            </a:r>
            <a:endParaRPr lang="en-US" altLang="zh-CN" sz="44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r>
              <a:rPr lang="en-US" altLang="zh-CN" sz="3200"/>
              <a:t>1.the night before wedding, the g</a:t>
            </a:r>
            <a:r>
              <a:rPr lang="en-US" altLang="zh-CN" sz="3200">
                <a:sym typeface="+mn-ea"/>
              </a:rPr>
              <a:t>room and bride can't meet each other. </a:t>
            </a:r>
            <a:r>
              <a:rPr lang="en-US" altLang="zh-CN" sz="3200"/>
              <a:t> </a:t>
            </a:r>
            <a:endParaRPr lang="en-US" altLang="zh-CN" sz="3200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b="13187"/>
          <a:stretch>
            <a:fillRect/>
          </a:stretch>
        </p:blipFill>
        <p:spPr>
          <a:xfrm>
            <a:off x="372745" y="1380490"/>
            <a:ext cx="8459470" cy="483171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make up and set out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00100" y="1383665"/>
            <a:ext cx="7496175" cy="498919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1005" y="1572895"/>
            <a:ext cx="8159115" cy="450151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755650" y="492124"/>
            <a:ext cx="7886700" cy="7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gethering the cars and set out</a:t>
            </a:r>
            <a:endParaRPr lang="en-US" altLang="zh-CN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 the Route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1875"/>
          <a:stretch>
            <a:fillRect/>
          </a:stretch>
        </p:blipFill>
        <p:spPr>
          <a:xfrm>
            <a:off x="1036955" y="1673860"/>
            <a:ext cx="1358265" cy="1196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1033"/>
          <a:stretch>
            <a:fillRect/>
          </a:stretch>
        </p:blipFill>
        <p:spPr>
          <a:xfrm>
            <a:off x="6161405" y="1673860"/>
            <a:ext cx="1358265" cy="12084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8180" y="4196080"/>
            <a:ext cx="2164080" cy="20650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4474845"/>
            <a:ext cx="2673985" cy="15068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019" t="11570" r="49666" b="19383"/>
          <a:stretch>
            <a:fillRect/>
          </a:stretch>
        </p:blipFill>
        <p:spPr>
          <a:xfrm>
            <a:off x="6161405" y="1799590"/>
            <a:ext cx="475615" cy="9575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9738" b="3180"/>
          <a:stretch>
            <a:fillRect/>
          </a:stretch>
        </p:blipFill>
        <p:spPr>
          <a:xfrm>
            <a:off x="1869440" y="2148205"/>
            <a:ext cx="1464945" cy="6769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9143" t="11570" r="23140" b="19383"/>
          <a:stretch>
            <a:fillRect/>
          </a:stretch>
        </p:blipFill>
        <p:spPr>
          <a:xfrm>
            <a:off x="1976755" y="1913255"/>
            <a:ext cx="384175" cy="957580"/>
          </a:xfrm>
          <a:prstGeom prst="rect">
            <a:avLst/>
          </a:prstGeom>
        </p:spPr>
      </p:pic>
      <p:sp>
        <p:nvSpPr>
          <p:cNvPr id="14" name="任意多边形 13"/>
          <p:cNvSpPr/>
          <p:nvPr/>
        </p:nvSpPr>
        <p:spPr>
          <a:xfrm>
            <a:off x="1885315" y="2871470"/>
            <a:ext cx="5130800" cy="1481455"/>
          </a:xfrm>
          <a:custGeom>
            <a:avLst/>
            <a:gdLst>
              <a:gd name="connisteX0" fmla="*/ 4817049 w 5130678"/>
              <a:gd name="connsiteY0" fmla="*/ 0 h 1481455"/>
              <a:gd name="connisteX1" fmla="*/ 4770694 w 5130678"/>
              <a:gd name="connsiteY1" fmla="*/ 68580 h 1481455"/>
              <a:gd name="connisteX2" fmla="*/ 4747834 w 5130678"/>
              <a:gd name="connsiteY2" fmla="*/ 137795 h 1481455"/>
              <a:gd name="connisteX3" fmla="*/ 4702114 w 5130678"/>
              <a:gd name="connsiteY3" fmla="*/ 217805 h 1481455"/>
              <a:gd name="connisteX4" fmla="*/ 4655759 w 5130678"/>
              <a:gd name="connsiteY4" fmla="*/ 287020 h 1481455"/>
              <a:gd name="connisteX5" fmla="*/ 4587179 w 5130678"/>
              <a:gd name="connsiteY5" fmla="*/ 355600 h 1481455"/>
              <a:gd name="connisteX6" fmla="*/ 4506534 w 5130678"/>
              <a:gd name="connsiteY6" fmla="*/ 413385 h 1481455"/>
              <a:gd name="connisteX7" fmla="*/ 4426524 w 5130678"/>
              <a:gd name="connsiteY7" fmla="*/ 447675 h 1481455"/>
              <a:gd name="connisteX8" fmla="*/ 4357309 w 5130678"/>
              <a:gd name="connsiteY8" fmla="*/ 459105 h 1481455"/>
              <a:gd name="connisteX9" fmla="*/ 4288094 w 5130678"/>
              <a:gd name="connsiteY9" fmla="*/ 459105 h 1481455"/>
              <a:gd name="connisteX10" fmla="*/ 4219514 w 5130678"/>
              <a:gd name="connsiteY10" fmla="*/ 459105 h 1481455"/>
              <a:gd name="connisteX11" fmla="*/ 4116009 w 5130678"/>
              <a:gd name="connsiteY11" fmla="*/ 459105 h 1481455"/>
              <a:gd name="connisteX12" fmla="*/ 4035364 w 5130678"/>
              <a:gd name="connsiteY12" fmla="*/ 447675 h 1481455"/>
              <a:gd name="connisteX13" fmla="*/ 3955354 w 5130678"/>
              <a:gd name="connsiteY13" fmla="*/ 424815 h 1481455"/>
              <a:gd name="connisteX14" fmla="*/ 3851849 w 5130678"/>
              <a:gd name="connsiteY14" fmla="*/ 401955 h 1481455"/>
              <a:gd name="connisteX15" fmla="*/ 3771204 w 5130678"/>
              <a:gd name="connsiteY15" fmla="*/ 379095 h 1481455"/>
              <a:gd name="connisteX16" fmla="*/ 3668334 w 5130678"/>
              <a:gd name="connsiteY16" fmla="*/ 344170 h 1481455"/>
              <a:gd name="connisteX17" fmla="*/ 3599119 w 5130678"/>
              <a:gd name="connsiteY17" fmla="*/ 332740 h 1481455"/>
              <a:gd name="connisteX18" fmla="*/ 3518474 w 5130678"/>
              <a:gd name="connsiteY18" fmla="*/ 309880 h 1481455"/>
              <a:gd name="connisteX19" fmla="*/ 3415604 w 5130678"/>
              <a:gd name="connsiteY19" fmla="*/ 298450 h 1481455"/>
              <a:gd name="connisteX20" fmla="*/ 3346389 w 5130678"/>
              <a:gd name="connsiteY20" fmla="*/ 264160 h 1481455"/>
              <a:gd name="connisteX21" fmla="*/ 3220024 w 5130678"/>
              <a:gd name="connsiteY21" fmla="*/ 240665 h 1481455"/>
              <a:gd name="connisteX22" fmla="*/ 3093659 w 5130678"/>
              <a:gd name="connsiteY22" fmla="*/ 217805 h 1481455"/>
              <a:gd name="connisteX23" fmla="*/ 3025079 w 5130678"/>
              <a:gd name="connsiteY23" fmla="*/ 206375 h 1481455"/>
              <a:gd name="connisteX24" fmla="*/ 2933004 w 5130678"/>
              <a:gd name="connsiteY24" fmla="*/ 183515 h 1481455"/>
              <a:gd name="connisteX25" fmla="*/ 2840929 w 5130678"/>
              <a:gd name="connsiteY25" fmla="*/ 160655 h 1481455"/>
              <a:gd name="connisteX26" fmla="*/ 2772349 w 5130678"/>
              <a:gd name="connsiteY26" fmla="*/ 149225 h 1481455"/>
              <a:gd name="connisteX27" fmla="*/ 2703134 w 5130678"/>
              <a:gd name="connsiteY27" fmla="*/ 137795 h 1481455"/>
              <a:gd name="connisteX28" fmla="*/ 2622489 w 5130678"/>
              <a:gd name="connsiteY28" fmla="*/ 126365 h 1481455"/>
              <a:gd name="connisteX29" fmla="*/ 2553909 w 5130678"/>
              <a:gd name="connsiteY29" fmla="*/ 126365 h 1481455"/>
              <a:gd name="connisteX30" fmla="*/ 2484694 w 5130678"/>
              <a:gd name="connsiteY30" fmla="*/ 126365 h 1481455"/>
              <a:gd name="connisteX31" fmla="*/ 2416114 w 5130678"/>
              <a:gd name="connsiteY31" fmla="*/ 114300 h 1481455"/>
              <a:gd name="connisteX32" fmla="*/ 2335469 w 5130678"/>
              <a:gd name="connsiteY32" fmla="*/ 102870 h 1481455"/>
              <a:gd name="connisteX33" fmla="*/ 2254824 w 5130678"/>
              <a:gd name="connsiteY33" fmla="*/ 80010 h 1481455"/>
              <a:gd name="connisteX34" fmla="*/ 2186244 w 5130678"/>
              <a:gd name="connsiteY34" fmla="*/ 80010 h 1481455"/>
              <a:gd name="connisteX35" fmla="*/ 2105599 w 5130678"/>
              <a:gd name="connsiteY35" fmla="*/ 80010 h 1481455"/>
              <a:gd name="connisteX36" fmla="*/ 2037019 w 5130678"/>
              <a:gd name="connsiteY36" fmla="*/ 80010 h 1481455"/>
              <a:gd name="connisteX37" fmla="*/ 1956374 w 5130678"/>
              <a:gd name="connsiteY37" fmla="*/ 80010 h 1481455"/>
              <a:gd name="connisteX38" fmla="*/ 1875729 w 5130678"/>
              <a:gd name="connsiteY38" fmla="*/ 80010 h 1481455"/>
              <a:gd name="connisteX39" fmla="*/ 1772859 w 5130678"/>
              <a:gd name="connsiteY39" fmla="*/ 80010 h 1481455"/>
              <a:gd name="connisteX40" fmla="*/ 1680784 w 5130678"/>
              <a:gd name="connsiteY40" fmla="*/ 80010 h 1481455"/>
              <a:gd name="connisteX41" fmla="*/ 1611569 w 5130678"/>
              <a:gd name="connsiteY41" fmla="*/ 80010 h 1481455"/>
              <a:gd name="connisteX42" fmla="*/ 1531559 w 5130678"/>
              <a:gd name="connsiteY42" fmla="*/ 80010 h 1481455"/>
              <a:gd name="connisteX43" fmla="*/ 1462344 w 5130678"/>
              <a:gd name="connsiteY43" fmla="*/ 80010 h 1481455"/>
              <a:gd name="connisteX44" fmla="*/ 1393764 w 5130678"/>
              <a:gd name="connsiteY44" fmla="*/ 80010 h 1481455"/>
              <a:gd name="connisteX45" fmla="*/ 1313119 w 5130678"/>
              <a:gd name="connsiteY45" fmla="*/ 80010 h 1481455"/>
              <a:gd name="connisteX46" fmla="*/ 1232474 w 5130678"/>
              <a:gd name="connsiteY46" fmla="*/ 80010 h 1481455"/>
              <a:gd name="connisteX47" fmla="*/ 1152464 w 5130678"/>
              <a:gd name="connsiteY47" fmla="*/ 91440 h 1481455"/>
              <a:gd name="connisteX48" fmla="*/ 1083249 w 5130678"/>
              <a:gd name="connsiteY48" fmla="*/ 114300 h 1481455"/>
              <a:gd name="connisteX49" fmla="*/ 1014669 w 5130678"/>
              <a:gd name="connsiteY49" fmla="*/ 126365 h 1481455"/>
              <a:gd name="connisteX50" fmla="*/ 934024 w 5130678"/>
              <a:gd name="connsiteY50" fmla="*/ 183515 h 1481455"/>
              <a:gd name="connisteX51" fmla="*/ 865444 w 5130678"/>
              <a:gd name="connsiteY51" fmla="*/ 217805 h 1481455"/>
              <a:gd name="connisteX52" fmla="*/ 796229 w 5130678"/>
              <a:gd name="connsiteY52" fmla="*/ 229235 h 1481455"/>
              <a:gd name="connisteX53" fmla="*/ 727014 w 5130678"/>
              <a:gd name="connsiteY53" fmla="*/ 252730 h 1481455"/>
              <a:gd name="connisteX54" fmla="*/ 647004 w 5130678"/>
              <a:gd name="connsiteY54" fmla="*/ 287020 h 1481455"/>
              <a:gd name="connisteX55" fmla="*/ 577789 w 5130678"/>
              <a:gd name="connsiteY55" fmla="*/ 309880 h 1481455"/>
              <a:gd name="connisteX56" fmla="*/ 509209 w 5130678"/>
              <a:gd name="connsiteY56" fmla="*/ 344170 h 1481455"/>
              <a:gd name="connisteX57" fmla="*/ 439994 w 5130678"/>
              <a:gd name="connsiteY57" fmla="*/ 367030 h 1481455"/>
              <a:gd name="connisteX58" fmla="*/ 359984 w 5130678"/>
              <a:gd name="connsiteY58" fmla="*/ 390525 h 1481455"/>
              <a:gd name="connisteX59" fmla="*/ 267909 w 5130678"/>
              <a:gd name="connsiteY59" fmla="*/ 424815 h 1481455"/>
              <a:gd name="connisteX60" fmla="*/ 175834 w 5130678"/>
              <a:gd name="connsiteY60" fmla="*/ 470535 h 1481455"/>
              <a:gd name="connisteX61" fmla="*/ 95189 w 5130678"/>
              <a:gd name="connsiteY61" fmla="*/ 539750 h 1481455"/>
              <a:gd name="connisteX62" fmla="*/ 15179 w 5130678"/>
              <a:gd name="connsiteY62" fmla="*/ 631825 h 1481455"/>
              <a:gd name="connisteX63" fmla="*/ 3749 w 5130678"/>
              <a:gd name="connsiteY63" fmla="*/ 700405 h 1481455"/>
              <a:gd name="connisteX64" fmla="*/ 3749 w 5130678"/>
              <a:gd name="connsiteY64" fmla="*/ 769620 h 1481455"/>
              <a:gd name="connisteX65" fmla="*/ 38039 w 5130678"/>
              <a:gd name="connsiteY65" fmla="*/ 838200 h 1481455"/>
              <a:gd name="connisteX66" fmla="*/ 107254 w 5130678"/>
              <a:gd name="connsiteY66" fmla="*/ 884555 h 1481455"/>
              <a:gd name="connisteX67" fmla="*/ 187264 w 5130678"/>
              <a:gd name="connsiteY67" fmla="*/ 930275 h 1481455"/>
              <a:gd name="connisteX68" fmla="*/ 267909 w 5130678"/>
              <a:gd name="connsiteY68" fmla="*/ 964565 h 1481455"/>
              <a:gd name="connisteX69" fmla="*/ 336489 w 5130678"/>
              <a:gd name="connsiteY69" fmla="*/ 1010920 h 1481455"/>
              <a:gd name="connisteX70" fmla="*/ 405704 w 5130678"/>
              <a:gd name="connsiteY70" fmla="*/ 1045210 h 1481455"/>
              <a:gd name="connisteX71" fmla="*/ 509209 w 5130678"/>
              <a:gd name="connsiteY71" fmla="*/ 1079500 h 1481455"/>
              <a:gd name="connisteX72" fmla="*/ 589219 w 5130678"/>
              <a:gd name="connsiteY72" fmla="*/ 1113790 h 1481455"/>
              <a:gd name="connisteX73" fmla="*/ 681294 w 5130678"/>
              <a:gd name="connsiteY73" fmla="*/ 1137285 h 1481455"/>
              <a:gd name="connisteX74" fmla="*/ 750509 w 5130678"/>
              <a:gd name="connsiteY74" fmla="*/ 1171575 h 1481455"/>
              <a:gd name="connisteX75" fmla="*/ 841949 w 5130678"/>
              <a:gd name="connsiteY75" fmla="*/ 1194435 h 1481455"/>
              <a:gd name="connisteX76" fmla="*/ 922594 w 5130678"/>
              <a:gd name="connsiteY76" fmla="*/ 1217295 h 1481455"/>
              <a:gd name="connisteX77" fmla="*/ 991809 w 5130678"/>
              <a:gd name="connsiteY77" fmla="*/ 1240155 h 1481455"/>
              <a:gd name="connisteX78" fmla="*/ 1060389 w 5130678"/>
              <a:gd name="connsiteY78" fmla="*/ 1251585 h 1481455"/>
              <a:gd name="connisteX79" fmla="*/ 1129604 w 5130678"/>
              <a:gd name="connsiteY79" fmla="*/ 1275080 h 1481455"/>
              <a:gd name="connisteX80" fmla="*/ 1198184 w 5130678"/>
              <a:gd name="connsiteY80" fmla="*/ 1286510 h 1481455"/>
              <a:gd name="connisteX81" fmla="*/ 1267399 w 5130678"/>
              <a:gd name="connsiteY81" fmla="*/ 1297940 h 1481455"/>
              <a:gd name="connisteX82" fmla="*/ 1347409 w 5130678"/>
              <a:gd name="connsiteY82" fmla="*/ 1297940 h 1481455"/>
              <a:gd name="connisteX83" fmla="*/ 1428054 w 5130678"/>
              <a:gd name="connsiteY83" fmla="*/ 1320800 h 1481455"/>
              <a:gd name="connisteX84" fmla="*/ 1520129 w 5130678"/>
              <a:gd name="connsiteY84" fmla="*/ 1332230 h 1481455"/>
              <a:gd name="connisteX85" fmla="*/ 1600139 w 5130678"/>
              <a:gd name="connsiteY85" fmla="*/ 1332230 h 1481455"/>
              <a:gd name="connisteX86" fmla="*/ 1669354 w 5130678"/>
              <a:gd name="connsiteY86" fmla="*/ 1332230 h 1481455"/>
              <a:gd name="connisteX87" fmla="*/ 1737934 w 5130678"/>
              <a:gd name="connsiteY87" fmla="*/ 1343660 h 1481455"/>
              <a:gd name="connisteX88" fmla="*/ 1818579 w 5130678"/>
              <a:gd name="connsiteY88" fmla="*/ 1343660 h 1481455"/>
              <a:gd name="connisteX89" fmla="*/ 1910654 w 5130678"/>
              <a:gd name="connsiteY89" fmla="*/ 1343660 h 1481455"/>
              <a:gd name="connisteX90" fmla="*/ 2037019 w 5130678"/>
              <a:gd name="connsiteY90" fmla="*/ 1343660 h 1481455"/>
              <a:gd name="connisteX91" fmla="*/ 2140524 w 5130678"/>
              <a:gd name="connsiteY91" fmla="*/ 1343660 h 1481455"/>
              <a:gd name="connisteX92" fmla="*/ 2243394 w 5130678"/>
              <a:gd name="connsiteY92" fmla="*/ 1343660 h 1481455"/>
              <a:gd name="connisteX93" fmla="*/ 2312609 w 5130678"/>
              <a:gd name="connsiteY93" fmla="*/ 1343660 h 1481455"/>
              <a:gd name="connisteX94" fmla="*/ 2393254 w 5130678"/>
              <a:gd name="connsiteY94" fmla="*/ 1343660 h 1481455"/>
              <a:gd name="connisteX95" fmla="*/ 2496124 w 5130678"/>
              <a:gd name="connsiteY95" fmla="*/ 1343660 h 1481455"/>
              <a:gd name="connisteX96" fmla="*/ 2576769 w 5130678"/>
              <a:gd name="connsiteY96" fmla="*/ 1343660 h 1481455"/>
              <a:gd name="connisteX97" fmla="*/ 2668844 w 5130678"/>
              <a:gd name="connsiteY97" fmla="*/ 1343660 h 1481455"/>
              <a:gd name="connisteX98" fmla="*/ 2737424 w 5130678"/>
              <a:gd name="connsiteY98" fmla="*/ 1343660 h 1481455"/>
              <a:gd name="connisteX99" fmla="*/ 2818069 w 5130678"/>
              <a:gd name="connsiteY99" fmla="*/ 1343660 h 1481455"/>
              <a:gd name="connisteX100" fmla="*/ 2886649 w 5130678"/>
              <a:gd name="connsiteY100" fmla="*/ 1332230 h 1481455"/>
              <a:gd name="connisteX101" fmla="*/ 2978724 w 5130678"/>
              <a:gd name="connsiteY101" fmla="*/ 1332230 h 1481455"/>
              <a:gd name="connisteX102" fmla="*/ 3047939 w 5130678"/>
              <a:gd name="connsiteY102" fmla="*/ 1320800 h 1481455"/>
              <a:gd name="connisteX103" fmla="*/ 3151444 w 5130678"/>
              <a:gd name="connsiteY103" fmla="*/ 1320800 h 1481455"/>
              <a:gd name="connisteX104" fmla="*/ 3254314 w 5130678"/>
              <a:gd name="connsiteY104" fmla="*/ 1320800 h 1481455"/>
              <a:gd name="connisteX105" fmla="*/ 3357819 w 5130678"/>
              <a:gd name="connsiteY105" fmla="*/ 1320800 h 1481455"/>
              <a:gd name="connisteX106" fmla="*/ 3438464 w 5130678"/>
              <a:gd name="connsiteY106" fmla="*/ 1320800 h 1481455"/>
              <a:gd name="connisteX107" fmla="*/ 3530539 w 5130678"/>
              <a:gd name="connsiteY107" fmla="*/ 1297940 h 1481455"/>
              <a:gd name="connisteX108" fmla="*/ 3621979 w 5130678"/>
              <a:gd name="connsiteY108" fmla="*/ 1275080 h 1481455"/>
              <a:gd name="connisteX109" fmla="*/ 3714054 w 5130678"/>
              <a:gd name="connsiteY109" fmla="*/ 1263650 h 1481455"/>
              <a:gd name="connisteX110" fmla="*/ 3806129 w 5130678"/>
              <a:gd name="connsiteY110" fmla="*/ 1240155 h 1481455"/>
              <a:gd name="connisteX111" fmla="*/ 3874709 w 5130678"/>
              <a:gd name="connsiteY111" fmla="*/ 1228725 h 1481455"/>
              <a:gd name="connisteX112" fmla="*/ 3966784 w 5130678"/>
              <a:gd name="connsiteY112" fmla="*/ 1217295 h 1481455"/>
              <a:gd name="connisteX113" fmla="*/ 4047429 w 5130678"/>
              <a:gd name="connsiteY113" fmla="*/ 1205865 h 1481455"/>
              <a:gd name="connisteX114" fmla="*/ 4116009 w 5130678"/>
              <a:gd name="connsiteY114" fmla="*/ 1194435 h 1481455"/>
              <a:gd name="connisteX115" fmla="*/ 4185224 w 5130678"/>
              <a:gd name="connsiteY115" fmla="*/ 1183005 h 1481455"/>
              <a:gd name="connisteX116" fmla="*/ 4300159 w 5130678"/>
              <a:gd name="connsiteY116" fmla="*/ 1183005 h 1481455"/>
              <a:gd name="connisteX117" fmla="*/ 4368739 w 5130678"/>
              <a:gd name="connsiteY117" fmla="*/ 1171575 h 1481455"/>
              <a:gd name="connisteX118" fmla="*/ 4449384 w 5130678"/>
              <a:gd name="connsiteY118" fmla="*/ 1160145 h 1481455"/>
              <a:gd name="connisteX119" fmla="*/ 4529394 w 5130678"/>
              <a:gd name="connsiteY119" fmla="*/ 1148715 h 1481455"/>
              <a:gd name="connisteX120" fmla="*/ 4610039 w 5130678"/>
              <a:gd name="connsiteY120" fmla="*/ 1148715 h 1481455"/>
              <a:gd name="connisteX121" fmla="*/ 4679254 w 5130678"/>
              <a:gd name="connsiteY121" fmla="*/ 1148715 h 1481455"/>
              <a:gd name="connisteX122" fmla="*/ 4770694 w 5130678"/>
              <a:gd name="connsiteY122" fmla="*/ 1148715 h 1481455"/>
              <a:gd name="connisteX123" fmla="*/ 4874199 w 5130678"/>
              <a:gd name="connsiteY123" fmla="*/ 1148715 h 1481455"/>
              <a:gd name="connisteX124" fmla="*/ 4977704 w 5130678"/>
              <a:gd name="connsiteY124" fmla="*/ 1148715 h 1481455"/>
              <a:gd name="connisteX125" fmla="*/ 5046284 w 5130678"/>
              <a:gd name="connsiteY125" fmla="*/ 1148715 h 1481455"/>
              <a:gd name="connisteX126" fmla="*/ 5115499 w 5130678"/>
              <a:gd name="connsiteY126" fmla="*/ 1205865 h 1481455"/>
              <a:gd name="connisteX127" fmla="*/ 5126929 w 5130678"/>
              <a:gd name="connsiteY127" fmla="*/ 1275080 h 1481455"/>
              <a:gd name="connisteX128" fmla="*/ 5126929 w 5130678"/>
              <a:gd name="connsiteY128" fmla="*/ 1343660 h 1481455"/>
              <a:gd name="connisteX129" fmla="*/ 5092639 w 5130678"/>
              <a:gd name="connsiteY129" fmla="*/ 1412875 h 1481455"/>
              <a:gd name="connisteX130" fmla="*/ 5034854 w 5130678"/>
              <a:gd name="connsiteY130" fmla="*/ 1481455 h 14814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</a:cxnLst>
            <a:rect l="l" t="t" r="r" b="b"/>
            <a:pathLst>
              <a:path w="5130678" h="1481455">
                <a:moveTo>
                  <a:pt x="4817049" y="0"/>
                </a:moveTo>
                <a:cubicBezTo>
                  <a:pt x="4808159" y="12065"/>
                  <a:pt x="4784664" y="41275"/>
                  <a:pt x="4770694" y="68580"/>
                </a:cubicBezTo>
                <a:cubicBezTo>
                  <a:pt x="4756724" y="95885"/>
                  <a:pt x="4761804" y="107950"/>
                  <a:pt x="4747834" y="137795"/>
                </a:cubicBezTo>
                <a:cubicBezTo>
                  <a:pt x="4733864" y="167640"/>
                  <a:pt x="4720529" y="187960"/>
                  <a:pt x="4702114" y="217805"/>
                </a:cubicBezTo>
                <a:cubicBezTo>
                  <a:pt x="4683699" y="247650"/>
                  <a:pt x="4678619" y="259715"/>
                  <a:pt x="4655759" y="287020"/>
                </a:cubicBezTo>
                <a:cubicBezTo>
                  <a:pt x="4632899" y="314325"/>
                  <a:pt x="4617024" y="330200"/>
                  <a:pt x="4587179" y="355600"/>
                </a:cubicBezTo>
                <a:cubicBezTo>
                  <a:pt x="4557334" y="381000"/>
                  <a:pt x="4538919" y="394970"/>
                  <a:pt x="4506534" y="413385"/>
                </a:cubicBezTo>
                <a:cubicBezTo>
                  <a:pt x="4474149" y="431800"/>
                  <a:pt x="4456369" y="438785"/>
                  <a:pt x="4426524" y="447675"/>
                </a:cubicBezTo>
                <a:cubicBezTo>
                  <a:pt x="4396679" y="456565"/>
                  <a:pt x="4385249" y="456565"/>
                  <a:pt x="4357309" y="459105"/>
                </a:cubicBezTo>
                <a:cubicBezTo>
                  <a:pt x="4329369" y="461645"/>
                  <a:pt x="4315399" y="459105"/>
                  <a:pt x="4288094" y="459105"/>
                </a:cubicBezTo>
                <a:cubicBezTo>
                  <a:pt x="4260789" y="459105"/>
                  <a:pt x="4253804" y="459105"/>
                  <a:pt x="4219514" y="459105"/>
                </a:cubicBezTo>
                <a:cubicBezTo>
                  <a:pt x="4185224" y="459105"/>
                  <a:pt x="4152839" y="461645"/>
                  <a:pt x="4116009" y="459105"/>
                </a:cubicBezTo>
                <a:cubicBezTo>
                  <a:pt x="4079179" y="456565"/>
                  <a:pt x="4067749" y="454660"/>
                  <a:pt x="4035364" y="447675"/>
                </a:cubicBezTo>
                <a:cubicBezTo>
                  <a:pt x="4002979" y="440690"/>
                  <a:pt x="3992184" y="433705"/>
                  <a:pt x="3955354" y="424815"/>
                </a:cubicBezTo>
                <a:cubicBezTo>
                  <a:pt x="3918524" y="415925"/>
                  <a:pt x="3888679" y="410845"/>
                  <a:pt x="3851849" y="401955"/>
                </a:cubicBezTo>
                <a:cubicBezTo>
                  <a:pt x="3815019" y="393065"/>
                  <a:pt x="3808034" y="390525"/>
                  <a:pt x="3771204" y="379095"/>
                </a:cubicBezTo>
                <a:cubicBezTo>
                  <a:pt x="3734374" y="367665"/>
                  <a:pt x="3702624" y="353695"/>
                  <a:pt x="3668334" y="344170"/>
                </a:cubicBezTo>
                <a:cubicBezTo>
                  <a:pt x="3634044" y="334645"/>
                  <a:pt x="3628964" y="339725"/>
                  <a:pt x="3599119" y="332740"/>
                </a:cubicBezTo>
                <a:cubicBezTo>
                  <a:pt x="3569274" y="325755"/>
                  <a:pt x="3555304" y="316865"/>
                  <a:pt x="3518474" y="309880"/>
                </a:cubicBezTo>
                <a:cubicBezTo>
                  <a:pt x="3481644" y="302895"/>
                  <a:pt x="3449894" y="307340"/>
                  <a:pt x="3415604" y="298450"/>
                </a:cubicBezTo>
                <a:cubicBezTo>
                  <a:pt x="3381314" y="289560"/>
                  <a:pt x="3385759" y="275590"/>
                  <a:pt x="3346389" y="264160"/>
                </a:cubicBezTo>
                <a:cubicBezTo>
                  <a:pt x="3307019" y="252730"/>
                  <a:pt x="3270824" y="250190"/>
                  <a:pt x="3220024" y="240665"/>
                </a:cubicBezTo>
                <a:cubicBezTo>
                  <a:pt x="3169224" y="231140"/>
                  <a:pt x="3132394" y="224790"/>
                  <a:pt x="3093659" y="217805"/>
                </a:cubicBezTo>
                <a:cubicBezTo>
                  <a:pt x="3054924" y="210820"/>
                  <a:pt x="3057464" y="213360"/>
                  <a:pt x="3025079" y="206375"/>
                </a:cubicBezTo>
                <a:cubicBezTo>
                  <a:pt x="2992694" y="199390"/>
                  <a:pt x="2969834" y="192405"/>
                  <a:pt x="2933004" y="183515"/>
                </a:cubicBezTo>
                <a:cubicBezTo>
                  <a:pt x="2896174" y="174625"/>
                  <a:pt x="2873314" y="167640"/>
                  <a:pt x="2840929" y="160655"/>
                </a:cubicBezTo>
                <a:cubicBezTo>
                  <a:pt x="2808544" y="153670"/>
                  <a:pt x="2799654" y="153670"/>
                  <a:pt x="2772349" y="149225"/>
                </a:cubicBezTo>
                <a:cubicBezTo>
                  <a:pt x="2745044" y="144780"/>
                  <a:pt x="2732979" y="142240"/>
                  <a:pt x="2703134" y="137795"/>
                </a:cubicBezTo>
                <a:cubicBezTo>
                  <a:pt x="2673289" y="133350"/>
                  <a:pt x="2652334" y="128905"/>
                  <a:pt x="2622489" y="126365"/>
                </a:cubicBezTo>
                <a:cubicBezTo>
                  <a:pt x="2592644" y="123825"/>
                  <a:pt x="2581214" y="126365"/>
                  <a:pt x="2553909" y="126365"/>
                </a:cubicBezTo>
                <a:cubicBezTo>
                  <a:pt x="2526604" y="126365"/>
                  <a:pt x="2511999" y="128905"/>
                  <a:pt x="2484694" y="126365"/>
                </a:cubicBezTo>
                <a:cubicBezTo>
                  <a:pt x="2457389" y="123825"/>
                  <a:pt x="2445959" y="118745"/>
                  <a:pt x="2416114" y="114300"/>
                </a:cubicBezTo>
                <a:cubicBezTo>
                  <a:pt x="2386269" y="109855"/>
                  <a:pt x="2367854" y="109855"/>
                  <a:pt x="2335469" y="102870"/>
                </a:cubicBezTo>
                <a:cubicBezTo>
                  <a:pt x="2303084" y="95885"/>
                  <a:pt x="2284669" y="84455"/>
                  <a:pt x="2254824" y="80010"/>
                </a:cubicBezTo>
                <a:cubicBezTo>
                  <a:pt x="2224979" y="75565"/>
                  <a:pt x="2216089" y="80010"/>
                  <a:pt x="2186244" y="80010"/>
                </a:cubicBezTo>
                <a:cubicBezTo>
                  <a:pt x="2156399" y="80010"/>
                  <a:pt x="2135444" y="80010"/>
                  <a:pt x="2105599" y="80010"/>
                </a:cubicBezTo>
                <a:cubicBezTo>
                  <a:pt x="2075754" y="80010"/>
                  <a:pt x="2066864" y="80010"/>
                  <a:pt x="2037019" y="80010"/>
                </a:cubicBezTo>
                <a:cubicBezTo>
                  <a:pt x="2007174" y="80010"/>
                  <a:pt x="1988759" y="80010"/>
                  <a:pt x="1956374" y="80010"/>
                </a:cubicBezTo>
                <a:cubicBezTo>
                  <a:pt x="1923989" y="80010"/>
                  <a:pt x="1912559" y="80010"/>
                  <a:pt x="1875729" y="80010"/>
                </a:cubicBezTo>
                <a:cubicBezTo>
                  <a:pt x="1838899" y="80010"/>
                  <a:pt x="1811594" y="80010"/>
                  <a:pt x="1772859" y="80010"/>
                </a:cubicBezTo>
                <a:cubicBezTo>
                  <a:pt x="1734124" y="80010"/>
                  <a:pt x="1713169" y="80010"/>
                  <a:pt x="1680784" y="80010"/>
                </a:cubicBezTo>
                <a:cubicBezTo>
                  <a:pt x="1648399" y="80010"/>
                  <a:pt x="1641414" y="80010"/>
                  <a:pt x="1611569" y="80010"/>
                </a:cubicBezTo>
                <a:cubicBezTo>
                  <a:pt x="1581724" y="80010"/>
                  <a:pt x="1561404" y="80010"/>
                  <a:pt x="1531559" y="80010"/>
                </a:cubicBezTo>
                <a:cubicBezTo>
                  <a:pt x="1501714" y="80010"/>
                  <a:pt x="1489649" y="80010"/>
                  <a:pt x="1462344" y="80010"/>
                </a:cubicBezTo>
                <a:cubicBezTo>
                  <a:pt x="1435039" y="80010"/>
                  <a:pt x="1423609" y="80010"/>
                  <a:pt x="1393764" y="80010"/>
                </a:cubicBezTo>
                <a:cubicBezTo>
                  <a:pt x="1363919" y="80010"/>
                  <a:pt x="1345504" y="80010"/>
                  <a:pt x="1313119" y="80010"/>
                </a:cubicBezTo>
                <a:cubicBezTo>
                  <a:pt x="1280734" y="80010"/>
                  <a:pt x="1264859" y="77470"/>
                  <a:pt x="1232474" y="80010"/>
                </a:cubicBezTo>
                <a:cubicBezTo>
                  <a:pt x="1200089" y="82550"/>
                  <a:pt x="1182309" y="84455"/>
                  <a:pt x="1152464" y="91440"/>
                </a:cubicBezTo>
                <a:cubicBezTo>
                  <a:pt x="1122619" y="98425"/>
                  <a:pt x="1110554" y="107315"/>
                  <a:pt x="1083249" y="114300"/>
                </a:cubicBezTo>
                <a:cubicBezTo>
                  <a:pt x="1055944" y="121285"/>
                  <a:pt x="1044514" y="112395"/>
                  <a:pt x="1014669" y="126365"/>
                </a:cubicBezTo>
                <a:cubicBezTo>
                  <a:pt x="984824" y="140335"/>
                  <a:pt x="963869" y="165100"/>
                  <a:pt x="934024" y="183515"/>
                </a:cubicBezTo>
                <a:cubicBezTo>
                  <a:pt x="904179" y="201930"/>
                  <a:pt x="892749" y="208915"/>
                  <a:pt x="865444" y="217805"/>
                </a:cubicBezTo>
                <a:cubicBezTo>
                  <a:pt x="838139" y="226695"/>
                  <a:pt x="824169" y="222250"/>
                  <a:pt x="796229" y="229235"/>
                </a:cubicBezTo>
                <a:cubicBezTo>
                  <a:pt x="768289" y="236220"/>
                  <a:pt x="756859" y="241300"/>
                  <a:pt x="727014" y="252730"/>
                </a:cubicBezTo>
                <a:cubicBezTo>
                  <a:pt x="697169" y="264160"/>
                  <a:pt x="676849" y="275590"/>
                  <a:pt x="647004" y="287020"/>
                </a:cubicBezTo>
                <a:cubicBezTo>
                  <a:pt x="617159" y="298450"/>
                  <a:pt x="605094" y="298450"/>
                  <a:pt x="577789" y="309880"/>
                </a:cubicBezTo>
                <a:cubicBezTo>
                  <a:pt x="550484" y="321310"/>
                  <a:pt x="536514" y="332740"/>
                  <a:pt x="509209" y="344170"/>
                </a:cubicBezTo>
                <a:cubicBezTo>
                  <a:pt x="481904" y="355600"/>
                  <a:pt x="469839" y="357505"/>
                  <a:pt x="439994" y="367030"/>
                </a:cubicBezTo>
                <a:cubicBezTo>
                  <a:pt x="410149" y="376555"/>
                  <a:pt x="394274" y="379095"/>
                  <a:pt x="359984" y="390525"/>
                </a:cubicBezTo>
                <a:cubicBezTo>
                  <a:pt x="325694" y="401955"/>
                  <a:pt x="304739" y="408940"/>
                  <a:pt x="267909" y="424815"/>
                </a:cubicBezTo>
                <a:cubicBezTo>
                  <a:pt x="231079" y="440690"/>
                  <a:pt x="210124" y="447675"/>
                  <a:pt x="175834" y="470535"/>
                </a:cubicBezTo>
                <a:cubicBezTo>
                  <a:pt x="141544" y="493395"/>
                  <a:pt x="127574" y="507365"/>
                  <a:pt x="95189" y="539750"/>
                </a:cubicBezTo>
                <a:cubicBezTo>
                  <a:pt x="62804" y="572135"/>
                  <a:pt x="33594" y="599440"/>
                  <a:pt x="15179" y="631825"/>
                </a:cubicBezTo>
                <a:cubicBezTo>
                  <a:pt x="-3236" y="664210"/>
                  <a:pt x="6289" y="673100"/>
                  <a:pt x="3749" y="700405"/>
                </a:cubicBezTo>
                <a:cubicBezTo>
                  <a:pt x="1209" y="727710"/>
                  <a:pt x="-3236" y="742315"/>
                  <a:pt x="3749" y="769620"/>
                </a:cubicBezTo>
                <a:cubicBezTo>
                  <a:pt x="10734" y="796925"/>
                  <a:pt x="17084" y="815340"/>
                  <a:pt x="38039" y="838200"/>
                </a:cubicBezTo>
                <a:cubicBezTo>
                  <a:pt x="58994" y="861060"/>
                  <a:pt x="77409" y="866140"/>
                  <a:pt x="107254" y="884555"/>
                </a:cubicBezTo>
                <a:cubicBezTo>
                  <a:pt x="137099" y="902970"/>
                  <a:pt x="154879" y="914400"/>
                  <a:pt x="187264" y="930275"/>
                </a:cubicBezTo>
                <a:cubicBezTo>
                  <a:pt x="219649" y="946150"/>
                  <a:pt x="238064" y="948690"/>
                  <a:pt x="267909" y="964565"/>
                </a:cubicBezTo>
                <a:cubicBezTo>
                  <a:pt x="297754" y="980440"/>
                  <a:pt x="309184" y="995045"/>
                  <a:pt x="336489" y="1010920"/>
                </a:cubicBezTo>
                <a:cubicBezTo>
                  <a:pt x="363794" y="1026795"/>
                  <a:pt x="371414" y="1031240"/>
                  <a:pt x="405704" y="1045210"/>
                </a:cubicBezTo>
                <a:cubicBezTo>
                  <a:pt x="439994" y="1059180"/>
                  <a:pt x="472379" y="1065530"/>
                  <a:pt x="509209" y="1079500"/>
                </a:cubicBezTo>
                <a:cubicBezTo>
                  <a:pt x="546039" y="1093470"/>
                  <a:pt x="554929" y="1102360"/>
                  <a:pt x="589219" y="1113790"/>
                </a:cubicBezTo>
                <a:cubicBezTo>
                  <a:pt x="623509" y="1125220"/>
                  <a:pt x="648909" y="1125855"/>
                  <a:pt x="681294" y="1137285"/>
                </a:cubicBezTo>
                <a:cubicBezTo>
                  <a:pt x="713679" y="1148715"/>
                  <a:pt x="718124" y="1160145"/>
                  <a:pt x="750509" y="1171575"/>
                </a:cubicBezTo>
                <a:cubicBezTo>
                  <a:pt x="782894" y="1183005"/>
                  <a:pt x="807659" y="1185545"/>
                  <a:pt x="841949" y="1194435"/>
                </a:cubicBezTo>
                <a:cubicBezTo>
                  <a:pt x="876239" y="1203325"/>
                  <a:pt x="892749" y="1208405"/>
                  <a:pt x="922594" y="1217295"/>
                </a:cubicBezTo>
                <a:cubicBezTo>
                  <a:pt x="952439" y="1226185"/>
                  <a:pt x="964504" y="1233170"/>
                  <a:pt x="991809" y="1240155"/>
                </a:cubicBezTo>
                <a:cubicBezTo>
                  <a:pt x="1019114" y="1247140"/>
                  <a:pt x="1033084" y="1244600"/>
                  <a:pt x="1060389" y="1251585"/>
                </a:cubicBezTo>
                <a:cubicBezTo>
                  <a:pt x="1087694" y="1258570"/>
                  <a:pt x="1102299" y="1268095"/>
                  <a:pt x="1129604" y="1275080"/>
                </a:cubicBezTo>
                <a:cubicBezTo>
                  <a:pt x="1156909" y="1282065"/>
                  <a:pt x="1170879" y="1282065"/>
                  <a:pt x="1198184" y="1286510"/>
                </a:cubicBezTo>
                <a:cubicBezTo>
                  <a:pt x="1225489" y="1290955"/>
                  <a:pt x="1237554" y="1295400"/>
                  <a:pt x="1267399" y="1297940"/>
                </a:cubicBezTo>
                <a:cubicBezTo>
                  <a:pt x="1297244" y="1300480"/>
                  <a:pt x="1315024" y="1293495"/>
                  <a:pt x="1347409" y="1297940"/>
                </a:cubicBezTo>
                <a:cubicBezTo>
                  <a:pt x="1379794" y="1302385"/>
                  <a:pt x="1393764" y="1313815"/>
                  <a:pt x="1428054" y="1320800"/>
                </a:cubicBezTo>
                <a:cubicBezTo>
                  <a:pt x="1462344" y="1327785"/>
                  <a:pt x="1485839" y="1329690"/>
                  <a:pt x="1520129" y="1332230"/>
                </a:cubicBezTo>
                <a:cubicBezTo>
                  <a:pt x="1554419" y="1334770"/>
                  <a:pt x="1570294" y="1332230"/>
                  <a:pt x="1600139" y="1332230"/>
                </a:cubicBezTo>
                <a:cubicBezTo>
                  <a:pt x="1629984" y="1332230"/>
                  <a:pt x="1642049" y="1329690"/>
                  <a:pt x="1669354" y="1332230"/>
                </a:cubicBezTo>
                <a:cubicBezTo>
                  <a:pt x="1696659" y="1334770"/>
                  <a:pt x="1708089" y="1341120"/>
                  <a:pt x="1737934" y="1343660"/>
                </a:cubicBezTo>
                <a:cubicBezTo>
                  <a:pt x="1767779" y="1346200"/>
                  <a:pt x="1784289" y="1343660"/>
                  <a:pt x="1818579" y="1343660"/>
                </a:cubicBezTo>
                <a:cubicBezTo>
                  <a:pt x="1852869" y="1343660"/>
                  <a:pt x="1866839" y="1343660"/>
                  <a:pt x="1910654" y="1343660"/>
                </a:cubicBezTo>
                <a:cubicBezTo>
                  <a:pt x="1954469" y="1343660"/>
                  <a:pt x="1991299" y="1343660"/>
                  <a:pt x="2037019" y="1343660"/>
                </a:cubicBezTo>
                <a:cubicBezTo>
                  <a:pt x="2082739" y="1343660"/>
                  <a:pt x="2099249" y="1343660"/>
                  <a:pt x="2140524" y="1343660"/>
                </a:cubicBezTo>
                <a:cubicBezTo>
                  <a:pt x="2181799" y="1343660"/>
                  <a:pt x="2209104" y="1343660"/>
                  <a:pt x="2243394" y="1343660"/>
                </a:cubicBezTo>
                <a:cubicBezTo>
                  <a:pt x="2277684" y="1343660"/>
                  <a:pt x="2282764" y="1343660"/>
                  <a:pt x="2312609" y="1343660"/>
                </a:cubicBezTo>
                <a:cubicBezTo>
                  <a:pt x="2342454" y="1343660"/>
                  <a:pt x="2356424" y="1343660"/>
                  <a:pt x="2393254" y="1343660"/>
                </a:cubicBezTo>
                <a:cubicBezTo>
                  <a:pt x="2430084" y="1343660"/>
                  <a:pt x="2459294" y="1343660"/>
                  <a:pt x="2496124" y="1343660"/>
                </a:cubicBezTo>
                <a:cubicBezTo>
                  <a:pt x="2532954" y="1343660"/>
                  <a:pt x="2542479" y="1343660"/>
                  <a:pt x="2576769" y="1343660"/>
                </a:cubicBezTo>
                <a:cubicBezTo>
                  <a:pt x="2611059" y="1343660"/>
                  <a:pt x="2636459" y="1343660"/>
                  <a:pt x="2668844" y="1343660"/>
                </a:cubicBezTo>
                <a:cubicBezTo>
                  <a:pt x="2701229" y="1343660"/>
                  <a:pt x="2707579" y="1343660"/>
                  <a:pt x="2737424" y="1343660"/>
                </a:cubicBezTo>
                <a:cubicBezTo>
                  <a:pt x="2767269" y="1343660"/>
                  <a:pt x="2788224" y="1346200"/>
                  <a:pt x="2818069" y="1343660"/>
                </a:cubicBezTo>
                <a:cubicBezTo>
                  <a:pt x="2847914" y="1341120"/>
                  <a:pt x="2854264" y="1334770"/>
                  <a:pt x="2886649" y="1332230"/>
                </a:cubicBezTo>
                <a:cubicBezTo>
                  <a:pt x="2919034" y="1329690"/>
                  <a:pt x="2946339" y="1334770"/>
                  <a:pt x="2978724" y="1332230"/>
                </a:cubicBezTo>
                <a:cubicBezTo>
                  <a:pt x="3011109" y="1329690"/>
                  <a:pt x="3013649" y="1323340"/>
                  <a:pt x="3047939" y="1320800"/>
                </a:cubicBezTo>
                <a:cubicBezTo>
                  <a:pt x="3082229" y="1318260"/>
                  <a:pt x="3110169" y="1320800"/>
                  <a:pt x="3151444" y="1320800"/>
                </a:cubicBezTo>
                <a:cubicBezTo>
                  <a:pt x="3192719" y="1320800"/>
                  <a:pt x="3213039" y="1320800"/>
                  <a:pt x="3254314" y="1320800"/>
                </a:cubicBezTo>
                <a:cubicBezTo>
                  <a:pt x="3295589" y="1320800"/>
                  <a:pt x="3320989" y="1320800"/>
                  <a:pt x="3357819" y="1320800"/>
                </a:cubicBezTo>
                <a:cubicBezTo>
                  <a:pt x="3394649" y="1320800"/>
                  <a:pt x="3404174" y="1325245"/>
                  <a:pt x="3438464" y="1320800"/>
                </a:cubicBezTo>
                <a:cubicBezTo>
                  <a:pt x="3472754" y="1316355"/>
                  <a:pt x="3493709" y="1306830"/>
                  <a:pt x="3530539" y="1297940"/>
                </a:cubicBezTo>
                <a:cubicBezTo>
                  <a:pt x="3567369" y="1289050"/>
                  <a:pt x="3585149" y="1282065"/>
                  <a:pt x="3621979" y="1275080"/>
                </a:cubicBezTo>
                <a:cubicBezTo>
                  <a:pt x="3658809" y="1268095"/>
                  <a:pt x="3677224" y="1270635"/>
                  <a:pt x="3714054" y="1263650"/>
                </a:cubicBezTo>
                <a:cubicBezTo>
                  <a:pt x="3750884" y="1256665"/>
                  <a:pt x="3773744" y="1247140"/>
                  <a:pt x="3806129" y="1240155"/>
                </a:cubicBezTo>
                <a:cubicBezTo>
                  <a:pt x="3838514" y="1233170"/>
                  <a:pt x="3842324" y="1233170"/>
                  <a:pt x="3874709" y="1228725"/>
                </a:cubicBezTo>
                <a:cubicBezTo>
                  <a:pt x="3907094" y="1224280"/>
                  <a:pt x="3932494" y="1221740"/>
                  <a:pt x="3966784" y="1217295"/>
                </a:cubicBezTo>
                <a:cubicBezTo>
                  <a:pt x="4001074" y="1212850"/>
                  <a:pt x="4017584" y="1210310"/>
                  <a:pt x="4047429" y="1205865"/>
                </a:cubicBezTo>
                <a:cubicBezTo>
                  <a:pt x="4077274" y="1201420"/>
                  <a:pt x="4088704" y="1198880"/>
                  <a:pt x="4116009" y="1194435"/>
                </a:cubicBezTo>
                <a:cubicBezTo>
                  <a:pt x="4143314" y="1189990"/>
                  <a:pt x="4148394" y="1185545"/>
                  <a:pt x="4185224" y="1183005"/>
                </a:cubicBezTo>
                <a:cubicBezTo>
                  <a:pt x="4222054" y="1180465"/>
                  <a:pt x="4263329" y="1185545"/>
                  <a:pt x="4300159" y="1183005"/>
                </a:cubicBezTo>
                <a:cubicBezTo>
                  <a:pt x="4336989" y="1180465"/>
                  <a:pt x="4338894" y="1176020"/>
                  <a:pt x="4368739" y="1171575"/>
                </a:cubicBezTo>
                <a:cubicBezTo>
                  <a:pt x="4398584" y="1167130"/>
                  <a:pt x="4416999" y="1164590"/>
                  <a:pt x="4449384" y="1160145"/>
                </a:cubicBezTo>
                <a:cubicBezTo>
                  <a:pt x="4481769" y="1155700"/>
                  <a:pt x="4497009" y="1151255"/>
                  <a:pt x="4529394" y="1148715"/>
                </a:cubicBezTo>
                <a:cubicBezTo>
                  <a:pt x="4561779" y="1146175"/>
                  <a:pt x="4580194" y="1148715"/>
                  <a:pt x="4610039" y="1148715"/>
                </a:cubicBezTo>
                <a:cubicBezTo>
                  <a:pt x="4639884" y="1148715"/>
                  <a:pt x="4646869" y="1148715"/>
                  <a:pt x="4679254" y="1148715"/>
                </a:cubicBezTo>
                <a:cubicBezTo>
                  <a:pt x="4711639" y="1148715"/>
                  <a:pt x="4731959" y="1148715"/>
                  <a:pt x="4770694" y="1148715"/>
                </a:cubicBezTo>
                <a:cubicBezTo>
                  <a:pt x="4809429" y="1148715"/>
                  <a:pt x="4832924" y="1148715"/>
                  <a:pt x="4874199" y="1148715"/>
                </a:cubicBezTo>
                <a:cubicBezTo>
                  <a:pt x="4915474" y="1148715"/>
                  <a:pt x="4943414" y="1148715"/>
                  <a:pt x="4977704" y="1148715"/>
                </a:cubicBezTo>
                <a:cubicBezTo>
                  <a:pt x="5011994" y="1148715"/>
                  <a:pt x="5018979" y="1137285"/>
                  <a:pt x="5046284" y="1148715"/>
                </a:cubicBezTo>
                <a:cubicBezTo>
                  <a:pt x="5073589" y="1160145"/>
                  <a:pt x="5099624" y="1180465"/>
                  <a:pt x="5115499" y="1205865"/>
                </a:cubicBezTo>
                <a:cubicBezTo>
                  <a:pt x="5131374" y="1231265"/>
                  <a:pt x="5124389" y="1247775"/>
                  <a:pt x="5126929" y="1275080"/>
                </a:cubicBezTo>
                <a:cubicBezTo>
                  <a:pt x="5129469" y="1302385"/>
                  <a:pt x="5133914" y="1316355"/>
                  <a:pt x="5126929" y="1343660"/>
                </a:cubicBezTo>
                <a:cubicBezTo>
                  <a:pt x="5119944" y="1370965"/>
                  <a:pt x="5111054" y="1385570"/>
                  <a:pt x="5092639" y="1412875"/>
                </a:cubicBezTo>
                <a:cubicBezTo>
                  <a:pt x="5074224" y="1440180"/>
                  <a:pt x="5045649" y="1469390"/>
                  <a:pt x="5034854" y="1481455"/>
                </a:cubicBezTo>
              </a:path>
            </a:pathLst>
          </a:cu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stCxn id="6" idx="1"/>
          </p:cNvCxnSpPr>
          <p:nvPr/>
        </p:nvCxnSpPr>
        <p:spPr>
          <a:xfrm flipH="1" flipV="1">
            <a:off x="3669665" y="5226050"/>
            <a:ext cx="2088515" cy="2540"/>
          </a:xfrm>
          <a:prstGeom prst="straightConnector1">
            <a:avLst/>
          </a:prstGeom>
          <a:ln w="4762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82778 -0.007130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90694 -0.004167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9565" y="2442210"/>
            <a:ext cx="8662670" cy="2644775"/>
          </a:xfrm>
        </p:spPr>
        <p:txBody>
          <a:bodyPr/>
          <a:p>
            <a:pPr marL="635" indent="0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2. The marriage is decided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by parents.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6" name="心形 5"/>
          <p:cNvSpPr/>
          <p:nvPr/>
        </p:nvSpPr>
        <p:spPr>
          <a:xfrm>
            <a:off x="5429885" y="3319780"/>
            <a:ext cx="1803400" cy="1803400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convoy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89915" y="1371600"/>
            <a:ext cx="8062595" cy="465772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pick up the bride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1530" y="1256030"/>
            <a:ext cx="7440930" cy="498538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sym typeface="+mn-ea"/>
              </a:rPr>
              <a:t>tricks on groom and brothers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58520" y="1511300"/>
            <a:ext cx="7395210" cy="451612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tricks on groom and brothers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6735" y="1435735"/>
            <a:ext cx="8056880" cy="462661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red package for sisters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36545" y="1366520"/>
            <a:ext cx="4070985" cy="499491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red shoes for bride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8650" y="1250950"/>
            <a:ext cx="6805930" cy="489204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eat noodles for good wish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45490" y="1134745"/>
            <a:ext cx="7541895" cy="5016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sym typeface="+mn-ea"/>
              </a:rPr>
              <a:t>eat noodles for good wish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2180" y="1256030"/>
            <a:ext cx="7345045" cy="488442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go to new home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0365" y="1173480"/>
            <a:ext cx="8341360" cy="505079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convoy wandering around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90625" y="1463675"/>
            <a:ext cx="7101840" cy="47383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(2). Arranged marriage</a:t>
            </a:r>
            <a:endParaRPr lang="en-US" altLang="zh-CN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42975" y="1621155"/>
            <a:ext cx="7165340" cy="434721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visiting new home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3790" y="1346835"/>
            <a:ext cx="6916420" cy="456946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western style wedding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l="5291" t="5725" r="5610" b="6468"/>
          <a:stretch>
            <a:fillRect/>
          </a:stretch>
        </p:blipFill>
        <p:spPr>
          <a:xfrm>
            <a:off x="629285" y="1270000"/>
            <a:ext cx="7886700" cy="485838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Chinese wedding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90930" y="1146810"/>
            <a:ext cx="6787515" cy="500761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serving tea to parents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0110" y="1308100"/>
            <a:ext cx="7246620" cy="482409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sym typeface="+mn-ea"/>
              </a:rPr>
              <a:t>serving tea to parents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2150" y="1062990"/>
            <a:ext cx="7665085" cy="489712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41070" y="1276350"/>
            <a:ext cx="7192645" cy="479615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banquet after wedding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93140" y="1338580"/>
            <a:ext cx="7096760" cy="47256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1.Ancient China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9565" y="2442210"/>
            <a:ext cx="8662670" cy="2644775"/>
          </a:xfrm>
        </p:spPr>
        <p:txBody>
          <a:bodyPr/>
          <a:p>
            <a:pPr marL="635" indent="0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3. Groom and bride won't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meet each other before 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635" indent="0">
              <a:lnSpc>
                <a:spcPct val="110000"/>
              </a:lnSpc>
              <a:buNone/>
            </a:pPr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sym typeface="+mn-ea"/>
              </a:rPr>
              <a:t>    getting married.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6" name="心形 5"/>
          <p:cNvSpPr/>
          <p:nvPr/>
        </p:nvSpPr>
        <p:spPr>
          <a:xfrm>
            <a:off x="5429885" y="3319780"/>
            <a:ext cx="1803400" cy="1803400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sym typeface="+mn-ea"/>
              </a:rPr>
              <a:t>(3). shouldn't meet each other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21105" y="1355090"/>
            <a:ext cx="6567170" cy="49136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50923101435"/>
  <p:tag name="MH_LIBRARY" val="GRAPHIC"/>
  <p:tag name="MH_ORDER" val="矩形 2"/>
</p:tagLst>
</file>

<file path=ppt/tags/tag10.xml><?xml version="1.0" encoding="utf-8"?>
<p:tagLst xmlns:p="http://schemas.openxmlformats.org/presentationml/2006/main">
  <p:tag name="KSO_WM_TEMPLATE_CATEGORY" val="custom"/>
  <p:tag name="KSO_WM_TEMPLATE_INDEX" val="160113"/>
</p:tagLst>
</file>

<file path=ppt/tags/tag11.xml><?xml version="1.0" encoding="utf-8"?>
<p:tagLst xmlns:p="http://schemas.openxmlformats.org/presentationml/2006/main">
  <p:tag name="KSO_WM_TEMPLATE_CATEGORY" val="custom"/>
  <p:tag name="KSO_WM_TEMPLATE_INDEX" val="160113"/>
</p:tagLst>
</file>

<file path=ppt/tags/tag12.xml><?xml version="1.0" encoding="utf-8"?>
<p:tagLst xmlns:p="http://schemas.openxmlformats.org/presentationml/2006/main">
  <p:tag name="KSO_WM_TEMPLATE_CATEGORY" val="custom"/>
  <p:tag name="KSO_WM_TEMPLATE_INDEX" val="160113"/>
</p:tagLst>
</file>

<file path=ppt/tags/tag13.xml><?xml version="1.0" encoding="utf-8"?>
<p:tagLst xmlns:p="http://schemas.openxmlformats.org/presentationml/2006/main">
  <p:tag name="KSO_WM_TEMPLATE_CATEGORY" val="custom"/>
  <p:tag name="KSO_WM_TEMPLATE_INDEX" val="160113"/>
</p:tagLst>
</file>

<file path=ppt/tags/tag14.xml><?xml version="1.0" encoding="utf-8"?>
<p:tagLst xmlns:p="http://schemas.openxmlformats.org/presentationml/2006/main">
  <p:tag name="KSO_WM_TEMPLATE_CATEGORY" val="custom"/>
  <p:tag name="KSO_WM_TEMPLATE_INDEX" val="160113"/>
</p:tagLst>
</file>

<file path=ppt/tags/tag15.xml><?xml version="1.0" encoding="utf-8"?>
<p:tagLst xmlns:p="http://schemas.openxmlformats.org/presentationml/2006/main">
  <p:tag name="KSO_WM_TEMPLATE_CATEGORY" val="custom"/>
  <p:tag name="KSO_WM_TEMPLATE_INDEX" val="160113"/>
</p:tagLst>
</file>

<file path=ppt/tags/tag16.xml><?xml version="1.0" encoding="utf-8"?>
<p:tagLst xmlns:p="http://schemas.openxmlformats.org/presentationml/2006/main">
  <p:tag name="KSO_WM_TEMPLATE_CATEGORY" val="custom"/>
  <p:tag name="KSO_WM_TEMPLATE_INDEX" val="160113"/>
</p:tagLst>
</file>

<file path=ppt/tags/tag17.xml><?xml version="1.0" encoding="utf-8"?>
<p:tagLst xmlns:p="http://schemas.openxmlformats.org/presentationml/2006/main">
  <p:tag name="KSO_WM_TEMPLATE_CATEGORY" val="custom"/>
  <p:tag name="KSO_WM_TEMPLATE_INDEX" val="160113"/>
</p:tagLst>
</file>

<file path=ppt/tags/tag18.xml><?xml version="1.0" encoding="utf-8"?>
<p:tagLst xmlns:p="http://schemas.openxmlformats.org/presentationml/2006/main">
  <p:tag name="KSO_WM_TEMPLATE_CATEGORY" val="custom"/>
  <p:tag name="KSO_WM_TEMPLATE_INDEX" val="160113"/>
</p:tagLst>
</file>

<file path=ppt/tags/tag19.xml><?xml version="1.0" encoding="utf-8"?>
<p:tagLst xmlns:p="http://schemas.openxmlformats.org/presentationml/2006/main">
  <p:tag name="KSO_WM_TEMPLATE_CATEGORY" val="custom"/>
  <p:tag name="KSO_WM_TEMPLATE_INDEX" val="160113"/>
</p:tagLst>
</file>

<file path=ppt/tags/tag2.xml><?xml version="1.0" encoding="utf-8"?>
<p:tagLst xmlns:p="http://schemas.openxmlformats.org/presentationml/2006/main">
  <p:tag name="MH" val="20150923101435"/>
  <p:tag name="MH_LIBRARY" val="GRAPHIC"/>
  <p:tag name="MH_ORDER" val="椭圆形标注 3"/>
</p:tagLst>
</file>

<file path=ppt/tags/tag20.xml><?xml version="1.0" encoding="utf-8"?>
<p:tagLst xmlns:p="http://schemas.openxmlformats.org/presentationml/2006/main">
  <p:tag name="KSO_WM_TEMPLATE_CATEGORY" val="custom"/>
  <p:tag name="KSO_WM_TEMPLATE_INDEX" val="160113"/>
</p:tagLst>
</file>

<file path=ppt/tags/tag21.xml><?xml version="1.0" encoding="utf-8"?>
<p:tagLst xmlns:p="http://schemas.openxmlformats.org/presentationml/2006/main">
  <p:tag name="KSO_WM_TEMPLATE_CATEGORY" val="custom"/>
  <p:tag name="KSO_WM_TEMPLATE_INDEX" val="160113"/>
</p:tagLst>
</file>

<file path=ppt/tags/tag22.xml><?xml version="1.0" encoding="utf-8"?>
<p:tagLst xmlns:p="http://schemas.openxmlformats.org/presentationml/2006/main">
  <p:tag name="KSO_WM_TEMPLATE_CATEGORY" val="custom"/>
  <p:tag name="KSO_WM_TEMPLATE_INDEX" val="160113"/>
</p:tagLst>
</file>

<file path=ppt/tags/tag23.xml><?xml version="1.0" encoding="utf-8"?>
<p:tagLst xmlns:p="http://schemas.openxmlformats.org/presentationml/2006/main">
  <p:tag name="KSO_WM_TEMPLATE_CATEGORY" val="custom"/>
  <p:tag name="KSO_WM_TEMPLATE_INDEX" val="160113"/>
</p:tagLst>
</file>

<file path=ppt/tags/tag24.xml><?xml version="1.0" encoding="utf-8"?>
<p:tagLst xmlns:p="http://schemas.openxmlformats.org/presentationml/2006/main">
  <p:tag name="KSO_WM_TEMPLATE_CATEGORY" val="custom"/>
  <p:tag name="KSO_WM_TEMPLATE_INDEX" val="160113"/>
</p:tagLst>
</file>

<file path=ppt/tags/tag25.xml><?xml version="1.0" encoding="utf-8"?>
<p:tagLst xmlns:p="http://schemas.openxmlformats.org/presentationml/2006/main">
  <p:tag name="KSO_WM_TEMPLATE_CATEGORY" val="custom"/>
  <p:tag name="KSO_WM_TEMPLATE_INDEX" val="160113"/>
</p:tagLst>
</file>

<file path=ppt/tags/tag26.xml><?xml version="1.0" encoding="utf-8"?>
<p:tagLst xmlns:p="http://schemas.openxmlformats.org/presentationml/2006/main">
  <p:tag name="KSO_WM_TEMPLATE_CATEGORY" val="custom"/>
  <p:tag name="KSO_WM_TEMPLATE_INDEX" val="160113"/>
</p:tagLst>
</file>

<file path=ppt/tags/tag27.xml><?xml version="1.0" encoding="utf-8"?>
<p:tagLst xmlns:p="http://schemas.openxmlformats.org/presentationml/2006/main">
  <p:tag name="KSO_WM_TEMPLATE_CATEGORY" val="custom"/>
  <p:tag name="KSO_WM_TEMPLATE_INDEX" val="160113"/>
</p:tagLst>
</file>

<file path=ppt/tags/tag28.xml><?xml version="1.0" encoding="utf-8"?>
<p:tagLst xmlns:p="http://schemas.openxmlformats.org/presentationml/2006/main">
  <p:tag name="KSO_WM_TEMPLATE_CATEGORY" val="custom"/>
  <p:tag name="KSO_WM_TEMPLATE_INDEX" val="160113"/>
</p:tagLst>
</file>

<file path=ppt/tags/tag29.xml><?xml version="1.0" encoding="utf-8"?>
<p:tagLst xmlns:p="http://schemas.openxmlformats.org/presentationml/2006/main">
  <p:tag name="KSO_WM_TEMPLATE_CATEGORY" val="custom"/>
  <p:tag name="KSO_WM_TEMPLATE_INDEX" val="160113"/>
</p:tagLst>
</file>

<file path=ppt/tags/tag3.xml><?xml version="1.0" encoding="utf-8"?>
<p:tagLst xmlns:p="http://schemas.openxmlformats.org/presentationml/2006/main">
  <p:tag name="KSO_WM_TEMPLATE_CATEGORY" val="custom"/>
  <p:tag name="KSO_WM_TEMPLATE_INDEX" val="160113"/>
</p:tagLst>
</file>

<file path=ppt/tags/tag4.xml><?xml version="1.0" encoding="utf-8"?>
<p:tagLst xmlns:p="http://schemas.openxmlformats.org/presentationml/2006/main">
  <p:tag name="KSO_WM_TEMPLATE_CATEGORY" val="custom"/>
  <p:tag name="KSO_WM_TEMPLATE_INDEX" val="160113"/>
</p:tagLst>
</file>

<file path=ppt/tags/tag5.xml><?xml version="1.0" encoding="utf-8"?>
<p:tagLst xmlns:p="http://schemas.openxmlformats.org/presentationml/2006/main">
  <p:tag name="KSO_WM_TEMPLATE_CATEGORY" val="custom"/>
  <p:tag name="KSO_WM_TEMPLATE_INDEX" val="160113"/>
</p:tagLst>
</file>

<file path=ppt/tags/tag6.xml><?xml version="1.0" encoding="utf-8"?>
<p:tagLst xmlns:p="http://schemas.openxmlformats.org/presentationml/2006/main">
  <p:tag name="KSO_WM_TEMPLATE_CATEGORY" val="custom"/>
  <p:tag name="KSO_WM_TEMPLATE_INDEX" val="160113"/>
</p:tagLst>
</file>

<file path=ppt/tags/tag7.xml><?xml version="1.0" encoding="utf-8"?>
<p:tagLst xmlns:p="http://schemas.openxmlformats.org/presentationml/2006/main">
  <p:tag name="KSO_WM_TEMPLATE_CATEGORY" val="custom"/>
  <p:tag name="KSO_WM_TEMPLATE_INDEX" val="160113"/>
</p:tagLst>
</file>

<file path=ppt/tags/tag8.xml><?xml version="1.0" encoding="utf-8"?>
<p:tagLst xmlns:p="http://schemas.openxmlformats.org/presentationml/2006/main">
  <p:tag name="KSO_WM_TEMPLATE_CATEGORY" val="custom"/>
  <p:tag name="KSO_WM_TEMPLATE_INDEX" val="160113"/>
</p:tagLst>
</file>

<file path=ppt/tags/tag9.xml><?xml version="1.0" encoding="utf-8"?>
<p:tagLst xmlns:p="http://schemas.openxmlformats.org/presentationml/2006/main">
  <p:tag name="KSO_WM_TEMPLATE_CATEGORY" val="custom"/>
  <p:tag name="KSO_WM_TEMPLATE_INDEX" val="160113"/>
</p:tagLst>
</file>

<file path=ppt/theme/theme1.xml><?xml version="1.0" encoding="utf-8"?>
<a:theme xmlns:a="http://schemas.openxmlformats.org/drawingml/2006/main" name="1_Office 主题">
  <a:themeElements>
    <a:clrScheme name="自定义 89">
      <a:dk1>
        <a:srgbClr val="5F5F5F"/>
      </a:dk1>
      <a:lt1>
        <a:sysClr val="window" lastClr="FFFFFF"/>
      </a:lt1>
      <a:dk2>
        <a:srgbClr val="4D4D4D"/>
      </a:dk2>
      <a:lt2>
        <a:srgbClr val="FFFFFF"/>
      </a:lt2>
      <a:accent1>
        <a:srgbClr val="ED5113"/>
      </a:accent1>
      <a:accent2>
        <a:srgbClr val="FFBD47"/>
      </a:accent2>
      <a:accent3>
        <a:srgbClr val="B64926"/>
      </a:accent3>
      <a:accent4>
        <a:srgbClr val="FF8427"/>
      </a:accent4>
      <a:accent5>
        <a:srgbClr val="666699"/>
      </a:accent5>
      <a:accent6>
        <a:srgbClr val="69B240"/>
      </a:accent6>
      <a:hlink>
        <a:srgbClr val="CC9900"/>
      </a:hlink>
      <a:folHlink>
        <a:srgbClr val="B22600"/>
      </a:folHlink>
    </a:clrScheme>
    <a:fontScheme name="自定义 15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4246</Words>
  <Application>WPS 演示</Application>
  <PresentationFormat>宽屏</PresentationFormat>
  <Paragraphs>282</Paragraphs>
  <Slides>76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76</vt:i4>
      </vt:variant>
    </vt:vector>
  </HeadingPairs>
  <TitlesOfParts>
    <vt:vector size="89" baseType="lpstr">
      <vt:lpstr>Arial</vt:lpstr>
      <vt:lpstr>宋体</vt:lpstr>
      <vt:lpstr>Wingdings</vt:lpstr>
      <vt:lpstr>Calibri</vt:lpstr>
      <vt:lpstr>Arial Narrow</vt:lpstr>
      <vt:lpstr>微软雅黑</vt:lpstr>
      <vt:lpstr>Modern No. 20</vt:lpstr>
      <vt:lpstr>Tahoma</vt:lpstr>
      <vt:lpstr>楷体</vt:lpstr>
      <vt:lpstr>Arial Black</vt:lpstr>
      <vt:lpstr>黑体</vt:lpstr>
      <vt:lpstr>Segoe Print</vt:lpstr>
      <vt:lpstr>1_Office 主题</vt:lpstr>
      <vt:lpstr>mm,.,.,//R3SSSSS</vt:lpstr>
      <vt:lpstr>PowerPoint 演示文稿</vt:lpstr>
      <vt:lpstr>1.Ancient China</vt:lpstr>
      <vt:lpstr>1.Ancient China</vt:lpstr>
      <vt:lpstr>(1).monogamy with concubines</vt:lpstr>
      <vt:lpstr>1.Ancient China</vt:lpstr>
      <vt:lpstr>(2). Arranged marriage</vt:lpstr>
      <vt:lpstr>1.Ancient China</vt:lpstr>
      <vt:lpstr>(3). shouldn't meet each other</vt:lpstr>
      <vt:lpstr>(3) Red scarff on the wedding</vt:lpstr>
      <vt:lpstr>1.Ancient China</vt:lpstr>
      <vt:lpstr>(4). bride brings more gifts</vt:lpstr>
      <vt:lpstr>1.Ancient China</vt:lpstr>
      <vt:lpstr>5.wear red color</vt:lpstr>
      <vt:lpstr>1.Ancient China</vt:lpstr>
      <vt:lpstr>6.groom will ride a horse</vt:lpstr>
      <vt:lpstr>1.Ancient China</vt:lpstr>
      <vt:lpstr>(7). the big banquet</vt:lpstr>
      <vt:lpstr>1.Ancient China</vt:lpstr>
      <vt:lpstr>(8) Bride should wait in bedroom</vt:lpstr>
      <vt:lpstr>1.Ancient China</vt:lpstr>
      <vt:lpstr>(9) Fruits and nuts in bed</vt:lpstr>
      <vt:lpstr>1.Ancient China</vt:lpstr>
      <vt:lpstr>(10) Bride can't eat “best wishes”</vt:lpstr>
      <vt:lpstr>1.Ancient China</vt:lpstr>
      <vt:lpstr>PowerPoint 演示文稿</vt:lpstr>
      <vt:lpstr>1.Ancient China</vt:lpstr>
      <vt:lpstr>Which items are changed today ?</vt:lpstr>
      <vt:lpstr>2. Modern China</vt:lpstr>
      <vt:lpstr>(1).Monogamy</vt:lpstr>
      <vt:lpstr>2. Modern China</vt:lpstr>
      <vt:lpstr>(2). Love marriage</vt:lpstr>
      <vt:lpstr>2. Modern China</vt:lpstr>
      <vt:lpstr>3. Date</vt:lpstr>
      <vt:lpstr>(3) can't meet one night before</vt:lpstr>
      <vt:lpstr>2. Modern China</vt:lpstr>
      <vt:lpstr>4. Gifts depand</vt:lpstr>
      <vt:lpstr>(4) Bride will send the gifts to grooms home before wedding</vt:lpstr>
      <vt:lpstr>(4) Bride will send the gifts to grooms home before wedding</vt:lpstr>
      <vt:lpstr>2. Modern China</vt:lpstr>
      <vt:lpstr>(5). white color becomes the fashion, but red color still necessary.</vt:lpstr>
      <vt:lpstr>(5) white color becomes the fashion, but red color still necessary.</vt:lpstr>
      <vt:lpstr>(5). white color becomes the fashion, but red color still necessary.</vt:lpstr>
      <vt:lpstr>2. Modern China</vt:lpstr>
      <vt:lpstr>6. horse is optional, but most people choose cars. </vt:lpstr>
      <vt:lpstr>2. Modern China</vt:lpstr>
      <vt:lpstr>(7)banquet is a party for wedding</vt:lpstr>
      <vt:lpstr>2. Modern China</vt:lpstr>
      <vt:lpstr>(8). Bride will participate in the banquet</vt:lpstr>
      <vt:lpstr>2. Modern China</vt:lpstr>
      <vt:lpstr>8. Fruits and nuts depands on the will</vt:lpstr>
      <vt:lpstr>PowerPoint 演示文稿</vt:lpstr>
      <vt:lpstr>2. Modern China</vt:lpstr>
      <vt:lpstr>9. exchange rings</vt:lpstr>
      <vt:lpstr>The Etiquette of Wedding</vt:lpstr>
      <vt:lpstr>1.the night before wedding, the groom and bride can't meet each other.  </vt:lpstr>
      <vt:lpstr>make up and set out</vt:lpstr>
      <vt:lpstr>PowerPoint 演示文稿</vt:lpstr>
      <vt:lpstr>   the Route</vt:lpstr>
      <vt:lpstr>convoy</vt:lpstr>
      <vt:lpstr>pick up the bride</vt:lpstr>
      <vt:lpstr>tricks on groom and brothers</vt:lpstr>
      <vt:lpstr>tricks on groom and brothers</vt:lpstr>
      <vt:lpstr>red package for sisters</vt:lpstr>
      <vt:lpstr>red shoes for bride</vt:lpstr>
      <vt:lpstr>eat noodles for good wish</vt:lpstr>
      <vt:lpstr>eat noodles for good wish</vt:lpstr>
      <vt:lpstr>go to new home</vt:lpstr>
      <vt:lpstr>convoy wandering around</vt:lpstr>
      <vt:lpstr>visiting new home</vt:lpstr>
      <vt:lpstr>western style wedding</vt:lpstr>
      <vt:lpstr>Chinese wedding</vt:lpstr>
      <vt:lpstr>serving tea to parents</vt:lpstr>
      <vt:lpstr>serving tea to parents</vt:lpstr>
      <vt:lpstr>PowerPoint 演示文稿</vt:lpstr>
      <vt:lpstr>banquet after wedding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lenovo</cp:lastModifiedBy>
  <cp:revision>12</cp:revision>
  <dcterms:created xsi:type="dcterms:W3CDTF">2015-05-05T08:02:00Z</dcterms:created>
  <dcterms:modified xsi:type="dcterms:W3CDTF">2016-12-29T02:09:38Z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