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3"/>
  </p:notesMasterIdLst>
  <p:sldIdLst>
    <p:sldId id="256" r:id="rId4"/>
    <p:sldId id="257" r:id="rId5"/>
    <p:sldId id="274" r:id="rId6"/>
    <p:sldId id="355" r:id="rId7"/>
    <p:sldId id="270" r:id="rId8"/>
    <p:sldId id="275" r:id="rId9"/>
    <p:sldId id="283" r:id="rId10"/>
    <p:sldId id="282" r:id="rId11"/>
    <p:sldId id="271" r:id="rId12"/>
    <p:sldId id="357" r:id="rId14"/>
    <p:sldId id="259" r:id="rId15"/>
    <p:sldId id="292" r:id="rId16"/>
    <p:sldId id="293" r:id="rId17"/>
    <p:sldId id="294" r:id="rId18"/>
    <p:sldId id="296" r:id="rId19"/>
    <p:sldId id="297" r:id="rId20"/>
    <p:sldId id="298" r:id="rId21"/>
    <p:sldId id="301" r:id="rId22"/>
    <p:sldId id="299" r:id="rId23"/>
    <p:sldId id="300" r:id="rId24"/>
    <p:sldId id="306" r:id="rId25"/>
    <p:sldId id="305" r:id="rId26"/>
    <p:sldId id="307" r:id="rId27"/>
    <p:sldId id="309" r:id="rId28"/>
    <p:sldId id="308" r:id="rId29"/>
    <p:sldId id="310" r:id="rId30"/>
    <p:sldId id="312" r:id="rId31"/>
    <p:sldId id="345" r:id="rId32"/>
    <p:sldId id="346" r:id="rId33"/>
    <p:sldId id="347" r:id="rId34"/>
    <p:sldId id="348" r:id="rId35"/>
    <p:sldId id="349" r:id="rId36"/>
    <p:sldId id="350" r:id="rId37"/>
    <p:sldId id="351" r:id="rId38"/>
    <p:sldId id="342" r:id="rId39"/>
    <p:sldId id="311" r:id="rId40"/>
    <p:sldId id="261" r:id="rId41"/>
  </p:sldIdLst>
  <p:sldSz cx="9144000" cy="6858000" type="screen4x3"/>
  <p:notesSz cx="6858000" cy="9144000"/>
  <p:embeddedFontLst>
    <p:embeddedFont>
      <p:font typeface="黑体" panose="02010609060101010101" charset="-122"/>
      <p:regular r:id="rId45"/>
    </p:embeddedFont>
    <p:embeddedFont>
      <p:font typeface="Impact" panose="020B0806030902050204" charset="0"/>
      <p:regular r:id="rId46"/>
    </p:embeddedFont>
    <p:embeddedFont>
      <p:font typeface="华文新魏" panose="02010800040101010101" charset="-122"/>
      <p:regular r:id="rId47"/>
    </p:embeddedFont>
    <p:embeddedFont>
      <p:font typeface="文鼎中楷体" panose="03000600000000000000" charset="-122"/>
      <p:regular r:id="rId48"/>
    </p:embeddedFont>
    <p:embeddedFont>
      <p:font typeface="微软雅黑" panose="020B0503020204020204" charset="-122"/>
      <p:regular r:id="rId49"/>
    </p:embeddedFont>
    <p:embeddedFont>
      <p:font typeface="Calibri" panose="020F0502020204030204" charset="0"/>
      <p:regular r:id="rId50"/>
      <p:bold r:id="rId51"/>
      <p:italic r:id="rId52"/>
      <p:boldItalic r:id="rId53"/>
    </p:embeddedFont>
  </p:embeddedFontLst>
  <p:defaultTextStyle>
    <a:defPPr>
      <a:defRPr lang="zh-CN"/>
    </a:defPPr>
    <a:lvl1pPr marL="0" lvl="0"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9pPr>
  </p:defaultTextStyle>
  <p:modifyVerifier cryptProviderType="rsaFull" cryptAlgorithmClass="hash" cryptAlgorithmType="typeAny" cryptAlgorithmSid="4" spinCount="100000" saltData="nBS5irpb6yDjM85SCClftw==" hashData="5ZIGW/tcChXmBHtSZoDl+0w/41k="/>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84" d="100"/>
          <a:sy n="84" d="100"/>
        </p:scale>
        <p:origin x="-996" y="-78"/>
      </p:cViewPr>
      <p:guideLst>
        <p:guide orient="horz" pos="2044"/>
        <p:guide pos="291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2.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050" name="标题 2049"/>
          <p:cNvSpPr>
            <a:spLocks noGrp="1"/>
          </p:cNvSpPr>
          <p:nvPr>
            <p:ph type="ctrTitle" hasCustomPrompt="1"/>
          </p:nvPr>
        </p:nvSpPr>
        <p:spPr>
          <a:xfrm>
            <a:off x="3419475" y="2493963"/>
            <a:ext cx="5613400" cy="1470025"/>
          </a:xfrm>
          <a:prstGeom prst="rect">
            <a:avLst/>
          </a:prstGeom>
          <a:noFill/>
          <a:ln w="9525">
            <a:noFill/>
            <a:miter/>
          </a:ln>
        </p:spPr>
        <p:txBody>
          <a:bodyPr anchor="ctr"/>
          <a:lstStyle>
            <a:lvl1pPr lvl="0">
              <a:defRPr sz="3600" kern="1200">
                <a:ea typeface="黑体" panose="02010609060101010101" charset="-122"/>
              </a:defRPr>
            </a:lvl1pPr>
          </a:lstStyle>
          <a:p>
            <a:pPr lvl="0"/>
            <a:r>
              <a:rPr lang="zh-CN" altLang="en-US"/>
              <a:t>点击输入标题</a:t>
            </a:r>
            <a:endParaRPr lang="zh-CN" altLang="en-US"/>
          </a:p>
        </p:txBody>
      </p:sp>
      <p:sp>
        <p:nvSpPr>
          <p:cNvPr id="2051" name="副标题 2050"/>
          <p:cNvSpPr>
            <a:spLocks noGrp="1"/>
          </p:cNvSpPr>
          <p:nvPr>
            <p:ph type="subTitle" idx="1" hasCustomPrompt="1"/>
          </p:nvPr>
        </p:nvSpPr>
        <p:spPr>
          <a:xfrm>
            <a:off x="4611688" y="4030663"/>
            <a:ext cx="4352925" cy="838200"/>
          </a:xfrm>
          <a:prstGeom prst="rect">
            <a:avLst/>
          </a:prstGeom>
          <a:noFill/>
          <a:ln w="9525">
            <a:noFill/>
            <a:miter/>
          </a:ln>
        </p:spPr>
        <p:txBody>
          <a:bodyPr anchor="t"/>
          <a:lstStyle>
            <a:lvl1pPr marL="0" lvl="0" indent="0" algn="ctr">
              <a:buSzPct val="100000"/>
              <a:buFont typeface="Wingdings" panose="05000000000000000000" pitchFamily="2" charset="2"/>
              <a:defRPr sz="2400" kern="1200">
                <a:ea typeface="黑体" panose="02010609060101010101" charset="-122"/>
              </a:defRPr>
            </a:lvl1pPr>
            <a:lvl2pPr marL="457200" lvl="1" indent="-457200" algn="ctr">
              <a:buFont typeface="Wingdings" panose="05000000000000000000" pitchFamily="2" charset="2"/>
              <a:buNone/>
              <a:defRPr sz="2800" kern="1200">
                <a:ea typeface="宋体" panose="02010600030101010101" pitchFamily="2" charset="-122"/>
              </a:defRPr>
            </a:lvl2pPr>
            <a:lvl3pPr marL="914400" lvl="2" indent="-914400" algn="ctr">
              <a:buFont typeface="Wingdings" panose="05000000000000000000" pitchFamily="2" charset="2"/>
              <a:buNone/>
              <a:defRPr sz="2800" kern="1200">
                <a:ea typeface="宋体" panose="02010600030101010101" pitchFamily="2" charset="-122"/>
              </a:defRPr>
            </a:lvl3pPr>
            <a:lvl4pPr marL="1371600" lvl="3" indent="-1371600" algn="ctr">
              <a:buFont typeface="Wingdings" panose="05000000000000000000" pitchFamily="2" charset="2"/>
              <a:buNone/>
              <a:defRPr sz="2800" kern="1200">
                <a:ea typeface="宋体" panose="02010600030101010101" pitchFamily="2" charset="-122"/>
              </a:defRPr>
            </a:lvl4pPr>
            <a:lvl5pPr marL="1828800" lvl="4" indent="-1828800" algn="ctr">
              <a:buFont typeface="Wingdings" panose="05000000000000000000" pitchFamily="2" charset="2"/>
              <a:buNone/>
              <a:defRPr sz="2800" kern="1200">
                <a:ea typeface="宋体" panose="02010600030101010101" pitchFamily="2" charset="-122"/>
              </a:defRPr>
            </a:lvl5pPr>
          </a:lstStyle>
          <a:p>
            <a:pPr lvl="0"/>
            <a:r>
              <a:rPr lang="zh-CN" altLang="en-US"/>
              <a:t>点击输入副标题</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p>
        </p:txBody>
      </p:sp>
      <p:sp>
        <p:nvSpPr>
          <p:cNvPr id="8" name="页脚占位符 7"/>
          <p:cNvSpPr>
            <a:spLocks noGrp="1"/>
          </p:cNvSpPr>
          <p:nvPr>
            <p:ph type="ftr" sz="quarter" idx="11"/>
          </p:nvPr>
        </p:nvSpPr>
        <p:spPr/>
        <p:txBody>
          <a:bodyPr/>
          <a:lstStyle/>
          <a:p>
            <a:pPr lvl="0"/>
            <a:endParaRPr lang="zh-CN"/>
          </a:p>
        </p:txBody>
      </p:sp>
      <p:sp>
        <p:nvSpPr>
          <p:cNvPr id="9" name="灯片编号占位符 8"/>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p>
        </p:txBody>
      </p:sp>
      <p:sp>
        <p:nvSpPr>
          <p:cNvPr id="4" name="页脚占位符 3"/>
          <p:cNvSpPr>
            <a:spLocks noGrp="1"/>
          </p:cNvSpPr>
          <p:nvPr>
            <p:ph type="ftr" sz="quarter" idx="11"/>
          </p:nvPr>
        </p:nvSpPr>
        <p:spPr/>
        <p:txBody>
          <a:bodyPr/>
          <a:lstStyle/>
          <a:p>
            <a:pPr lvl="0"/>
            <a:endParaRPr lang="zh-CN"/>
          </a:p>
        </p:txBody>
      </p:sp>
      <p:sp>
        <p:nvSpPr>
          <p:cNvPr id="5" name="灯片编号占位符 4"/>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p>
        </p:txBody>
      </p:sp>
      <p:sp>
        <p:nvSpPr>
          <p:cNvPr id="3" name="页脚占位符 2"/>
          <p:cNvSpPr>
            <a:spLocks noGrp="1"/>
          </p:cNvSpPr>
          <p:nvPr>
            <p:ph type="ftr" sz="quarter" idx="11"/>
          </p:nvPr>
        </p:nvSpPr>
        <p:spPr/>
        <p:txBody>
          <a:bodyPr/>
          <a:lstStyle/>
          <a:p>
            <a:pPr lvl="0"/>
            <a:endParaRPr lang="zh-CN"/>
          </a:p>
        </p:txBody>
      </p:sp>
      <p:sp>
        <p:nvSpPr>
          <p:cNvPr id="4" name="灯片编号占位符 3"/>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marL="0" lvl="0" indent="0" algn="ctr" defTabSz="914400" eaLnBrk="1" fontAlgn="base" latinLnBrk="0" hangingPunct="1">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00000"/>
          </a:schemeClr>
        </a:solidFill>
        <a:effectLst/>
      </p:bgPr>
    </p:bg>
    <p:spTree>
      <p:nvGrpSpPr>
        <p:cNvPr id="1" name=""/>
        <p:cNvGrpSpPr/>
        <p:nvPr/>
      </p:nvGrpSpPr>
      <p:grpSpPr>
        <a:xfrm>
          <a:off x="0" y="0"/>
          <a:ext cx="0" cy="0"/>
          <a:chOff x="0" y="0"/>
          <a:chExt cx="0" cy="0"/>
        </a:xfrm>
      </p:grpSpPr>
      <p:sp>
        <p:nvSpPr>
          <p:cNvPr id="3074" name="标题 3073"/>
          <p:cNvSpPr>
            <a:spLocks noGrp="1"/>
          </p:cNvSpPr>
          <p:nvPr>
            <p:ph type="title"/>
          </p:nvPr>
        </p:nvSpPr>
        <p:spPr>
          <a:xfrm>
            <a:off x="457200" y="274638"/>
            <a:ext cx="8229600" cy="1143000"/>
          </a:xfrm>
          <a:prstGeom prst="rect">
            <a:avLst/>
          </a:prstGeom>
          <a:noFill/>
          <a:ln w="9525">
            <a:noFill/>
            <a:miter/>
          </a:ln>
        </p:spPr>
        <p:txBody>
          <a:bodyPr anchor="ctr"/>
          <a:lstStyle/>
          <a:p>
            <a:pPr lvl="0"/>
            <a:r>
              <a:rPr lang="zh-CN" altLang="en-US"/>
              <a:t>单击此处编辑母版标题样式</a:t>
            </a:r>
            <a:endParaRPr lang="zh-CN" altLang="en-US"/>
          </a:p>
        </p:txBody>
      </p:sp>
      <p:sp>
        <p:nvSpPr>
          <p:cNvPr id="3075" name="文本占位符 3074"/>
          <p:cNvSpPr>
            <a:spLocks noGrp="1"/>
          </p:cNvSpPr>
          <p:nvPr>
            <p:ph type="body" idx="1"/>
          </p:nvPr>
        </p:nvSpPr>
        <p:spPr>
          <a:xfrm>
            <a:off x="457200" y="1600200"/>
            <a:ext cx="8229600" cy="4525963"/>
          </a:xfrm>
          <a:prstGeom prst="rect">
            <a:avLst/>
          </a:prstGeom>
          <a:noFill/>
          <a:ln w="9525">
            <a:noFill/>
            <a:miter/>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6" name="日期占位符 3075"/>
          <p:cNvSpPr>
            <a:spLocks noGrp="1"/>
          </p:cNvSpPr>
          <p:nvPr>
            <p:ph type="dt" sz="half" idx="2"/>
          </p:nvPr>
        </p:nvSpPr>
        <p:spPr>
          <a:xfrm>
            <a:off x="457200" y="6245225"/>
            <a:ext cx="2133600" cy="476250"/>
          </a:xfrm>
          <a:prstGeom prst="rect">
            <a:avLst/>
          </a:prstGeom>
          <a:noFill/>
          <a:ln w="9525">
            <a:noFill/>
            <a:miter/>
          </a:ln>
        </p:spPr>
        <p:txBody>
          <a:bodyPr/>
          <a:lstStyle>
            <a:lvl1pPr>
              <a:defRPr sz="1400"/>
            </a:lvl1pPr>
          </a:lstStyle>
          <a:p>
            <a:pPr lvl="0"/>
            <a:endParaRPr lang="zh-CN" altLang="en-US"/>
          </a:p>
        </p:txBody>
      </p:sp>
      <p:sp>
        <p:nvSpPr>
          <p:cNvPr id="3077" name="页脚占位符 3076"/>
          <p:cNvSpPr>
            <a:spLocks noGrp="1"/>
          </p:cNvSpPr>
          <p:nvPr>
            <p:ph type="ftr" sz="quarter" idx="3"/>
          </p:nvPr>
        </p:nvSpPr>
        <p:spPr>
          <a:xfrm>
            <a:off x="3124200" y="6245225"/>
            <a:ext cx="2895600" cy="476250"/>
          </a:xfrm>
          <a:prstGeom prst="rect">
            <a:avLst/>
          </a:prstGeom>
          <a:noFill/>
          <a:ln w="9525">
            <a:noFill/>
            <a:miter/>
          </a:ln>
        </p:spPr>
        <p:txBody>
          <a:bodyPr/>
          <a:lstStyle>
            <a:lvl1pPr algn="ctr">
              <a:defRPr sz="1400"/>
            </a:lvl1pPr>
          </a:lstStyle>
          <a:p>
            <a:pPr lvl="0"/>
            <a:endParaRPr lang="zh-CN"/>
          </a:p>
        </p:txBody>
      </p:sp>
      <p:sp>
        <p:nvSpPr>
          <p:cNvPr id="3078" name="灯片编号占位符 3077"/>
          <p:cNvSpPr>
            <a:spLocks noGrp="1"/>
          </p:cNvSpPr>
          <p:nvPr>
            <p:ph type="sldNum" sz="quarter" idx="4"/>
          </p:nvPr>
        </p:nvSpPr>
        <p:spPr>
          <a:xfrm>
            <a:off x="6553200" y="6245225"/>
            <a:ext cx="2133600" cy="476250"/>
          </a:xfrm>
          <a:prstGeom prst="rect">
            <a:avLst/>
          </a:prstGeom>
          <a:noFill/>
          <a:ln w="9525">
            <a:noFill/>
            <a:miter/>
          </a:ln>
        </p:spPr>
        <p:txBody>
          <a:bodyPr/>
          <a:lstStyle>
            <a:lvl1pPr algn="r">
              <a:defRPr sz="1400"/>
            </a:lvl1pPr>
          </a:lstStyle>
          <a:p>
            <a:pPr lvl="0"/>
            <a:fld id="{9A0DB2DC-4C9A-4742-B13C-FB6460FD3503}" type="slidenum">
              <a:rPr lang="en-US" altLang="zh-CN"/>
            </a:fld>
            <a:endParaRPr 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jpeg"/><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58.jpeg"/><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59.jpeg"/><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jpeg"/><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10.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10.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1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0.jpeg"/><Relationship Id="rId1" Type="http://schemas.openxmlformats.org/officeDocument/2006/relationships/image" Target="../media/image1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jpeg"/><Relationship Id="rId10" Type="http://schemas.openxmlformats.org/officeDocument/2006/relationships/slideLayout" Target="../slideLayouts/slideLayout7.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5121"/>
          <p:cNvSpPr>
            <a:spLocks noGrp="1"/>
          </p:cNvSpPr>
          <p:nvPr>
            <p:ph type="ctrTitle"/>
          </p:nvPr>
        </p:nvSpPr>
        <p:spPr>
          <a:xfrm>
            <a:off x="3778250" y="1848168"/>
            <a:ext cx="5613400" cy="1470025"/>
          </a:xfrm>
        </p:spPr>
        <p:txBody>
          <a:bodyPr anchor="ctr"/>
          <a:lstStyle/>
          <a:p>
            <a:pPr algn="l" defTabSz="914400">
              <a:buNone/>
            </a:pPr>
            <a:r>
              <a:rPr lang="en-US" altLang="zh-CN" sz="6000" dirty="0">
                <a:solidFill>
                  <a:srgbClr val="1D2087"/>
                </a:solidFill>
                <a:latin typeface="Impact" panose="020B0806030902050204" charset="0"/>
                <a:sym typeface="+mn-ea"/>
              </a:rPr>
              <a:t>Chapter 3</a:t>
            </a:r>
            <a:br>
              <a:rPr lang="en-US" altLang="zh-CN" sz="6000" dirty="0">
                <a:latin typeface="Impact" panose="020B0806030902050204" charset="0"/>
                <a:sym typeface="+mn-ea"/>
              </a:rPr>
            </a:br>
            <a:r>
              <a:rPr lang="en-US" altLang="zh-CN" sz="6000" dirty="0">
                <a:latin typeface="Impact" panose="020B0806030902050204" charset="0"/>
                <a:sym typeface="+mn-ea"/>
              </a:rPr>
              <a:t>Folk Arts and Crafts</a:t>
            </a:r>
            <a:endParaRPr lang="en-US" altLang="zh-CN" sz="6000" kern="1200" baseline="0" dirty="0">
              <a:latin typeface="Impact" panose="020B0806030902050204" charset="0"/>
              <a:ea typeface="黑体" panose="02010609060101010101" charset="-122"/>
              <a:sym typeface="+mn-ea"/>
            </a:endParaRPr>
          </a:p>
        </p:txBody>
      </p:sp>
      <p:sp>
        <p:nvSpPr>
          <p:cNvPr id="5123" name="副标题 5122"/>
          <p:cNvSpPr>
            <a:spLocks noGrp="1"/>
          </p:cNvSpPr>
          <p:nvPr>
            <p:ph type="subTitle" idx="1"/>
          </p:nvPr>
        </p:nvSpPr>
        <p:spPr>
          <a:xfrm>
            <a:off x="4152583" y="4191318"/>
            <a:ext cx="4352925" cy="838200"/>
          </a:xfrm>
        </p:spPr>
        <p:txBody>
          <a:bodyPr anchor="t"/>
          <a:lstStyle/>
          <a:p>
            <a:pPr algn="r" defTabSz="914400">
              <a:buSzPct val="100000"/>
              <a:buFont typeface="Wingdings" panose="05000000000000000000" pitchFamily="2" charset="2"/>
              <a:buNone/>
            </a:pPr>
            <a:r>
              <a:rPr lang="zh-CN" altLang="en-US" sz="2800" kern="1200" baseline="0" dirty="0">
                <a:latin typeface="华文新魏" panose="02010800040101010101" charset="-122"/>
                <a:ea typeface="华文新魏" panose="02010800040101010101" charset="-122"/>
              </a:rPr>
              <a:t>《第三章 民间工艺》</a:t>
            </a:r>
            <a:endParaRPr lang="zh-CN" altLang="en-US" sz="2800" kern="1200" baseline="0" dirty="0">
              <a:latin typeface="华文新魏" panose="02010800040101010101" charset="-122"/>
              <a:ea typeface="华文新魏" panose="02010800040101010101" charset="-122"/>
            </a:endParaRPr>
          </a:p>
          <a:p>
            <a:pPr algn="r" defTabSz="914400">
              <a:buSzPct val="100000"/>
              <a:buFont typeface="Wingdings" panose="05000000000000000000" pitchFamily="2" charset="2"/>
              <a:buNone/>
            </a:pPr>
            <a:r>
              <a:rPr lang="zh-CN" altLang="en-US" sz="2800" kern="1200" baseline="0" dirty="0">
                <a:latin typeface="华文新魏" panose="02010800040101010101" charset="-122"/>
                <a:ea typeface="华文新魏" panose="02010800040101010101" charset="-122"/>
              </a:rPr>
              <a:t>主讲教师：孔丽娜</a:t>
            </a:r>
            <a:endParaRPr lang="zh-CN" altLang="en-US" sz="2800" kern="1200" baseline="0" dirty="0">
              <a:latin typeface="华文新魏" panose="02010800040101010101" charset="-122"/>
              <a:ea typeface="华文新魏"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250825" y="2082136"/>
            <a:ext cx="5086985" cy="3531097"/>
            <a:chOff x="-228" y="-533"/>
            <a:chExt cx="17549" cy="5295"/>
          </a:xfrm>
        </p:grpSpPr>
        <p:pic>
          <p:nvPicPr>
            <p:cNvPr id="7172" name="图片 7171" descr="褐色画框"/>
            <p:cNvPicPr>
              <a:picLocks noChangeAspect="1"/>
            </p:cNvPicPr>
            <p:nvPr/>
          </p:nvPicPr>
          <p:blipFill>
            <a:blip r:embed="rId1"/>
            <a:srcRect l="6451" t="27481" r="8640" b="35870"/>
            <a:stretch>
              <a:fillRect/>
            </a:stretch>
          </p:blipFill>
          <p:spPr>
            <a:xfrm>
              <a:off x="-228" y="-533"/>
              <a:ext cx="13948" cy="5295"/>
            </a:xfrm>
            <a:prstGeom prst="rect">
              <a:avLst/>
            </a:prstGeom>
            <a:noFill/>
            <a:ln w="9525">
              <a:noFill/>
              <a:miter/>
            </a:ln>
          </p:spPr>
        </p:pic>
        <p:sp>
          <p:nvSpPr>
            <p:cNvPr id="7173" name="文本框 7172"/>
            <p:cNvSpPr txBox="1"/>
            <p:nvPr/>
          </p:nvSpPr>
          <p:spPr>
            <a:xfrm>
              <a:off x="340" y="-217"/>
              <a:ext cx="16981" cy="4616"/>
            </a:xfrm>
            <a:prstGeom prst="rect">
              <a:avLst/>
            </a:prstGeom>
            <a:noFill/>
            <a:ln w="9525">
              <a:noFill/>
              <a:miter/>
            </a:ln>
          </p:spPr>
          <p:txBody>
            <a:bodyPr wrap="square">
              <a:spAutoFit/>
            </a:bodyPr>
            <a:lstStyle/>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rPr>
                <a:t>    (1)</a:t>
              </a:r>
              <a:r>
                <a:rPr lang="en-US" altLang="zh-CN" sz="2800" dirty="0">
                  <a:latin typeface="Times New Roman" panose="02020603050405020304" pitchFamily="2" charset="0"/>
                  <a:ea typeface="黑体" panose="02010609060101010101" charset="-122"/>
                  <a:sym typeface="+mn-ea"/>
                </a:rPr>
                <a:t>In performance, actors </a:t>
              </a:r>
              <a:endParaRPr lang="en-US" altLang="zh-CN" sz="2800" dirty="0">
                <a:latin typeface="Times New Roman" panose="02020603050405020304" pitchFamily="2" charset="0"/>
                <a:ea typeface="黑体" panose="02010609060101010101" charset="-122"/>
                <a:sym typeface="+mn-ea"/>
              </a:endParaRPr>
            </a:p>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sym typeface="+mn-ea"/>
                </a:rPr>
                <a:t>manipulate the puppets </a:t>
              </a:r>
              <a:endParaRPr lang="en-US" altLang="zh-CN" sz="2800" dirty="0">
                <a:latin typeface="Times New Roman" panose="02020603050405020304" pitchFamily="2" charset="0"/>
                <a:ea typeface="黑体" panose="02010609060101010101" charset="-122"/>
                <a:sym typeface="+mn-ea"/>
              </a:endParaRPr>
            </a:p>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sym typeface="+mn-ea"/>
                </a:rPr>
                <a:t>behind the white screen </a:t>
              </a:r>
              <a:endParaRPr lang="en-US" altLang="zh-CN" sz="2800" dirty="0">
                <a:latin typeface="Times New Roman" panose="02020603050405020304" pitchFamily="2" charset="0"/>
                <a:ea typeface="黑体" panose="02010609060101010101" charset="-122"/>
                <a:sym typeface="+mn-ea"/>
              </a:endParaRPr>
            </a:p>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sym typeface="+mn-ea"/>
                </a:rPr>
                <a:t>while telling stories </a:t>
              </a:r>
              <a:endParaRPr lang="en-US" altLang="zh-CN" sz="2800" dirty="0">
                <a:latin typeface="Times New Roman" panose="02020603050405020304" pitchFamily="2" charset="0"/>
                <a:ea typeface="黑体" panose="02010609060101010101" charset="-122"/>
                <a:sym typeface="+mn-ea"/>
              </a:endParaRPr>
            </a:p>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sym typeface="+mn-ea"/>
                </a:rPr>
                <a:t>in locally popular tune </a:t>
              </a:r>
              <a:endParaRPr lang="en-US" altLang="zh-CN" sz="2800" dirty="0">
                <a:latin typeface="Times New Roman" panose="02020603050405020304" pitchFamily="2" charset="0"/>
                <a:ea typeface="黑体" panose="02010609060101010101" charset="-122"/>
                <a:sym typeface="+mn-ea"/>
              </a:endParaRPr>
            </a:p>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sym typeface="+mn-ea"/>
                </a:rPr>
                <a:t>along with percussion </a:t>
              </a:r>
              <a:endParaRPr lang="en-US" altLang="zh-CN" sz="2800" dirty="0">
                <a:latin typeface="Times New Roman" panose="02020603050405020304" pitchFamily="2" charset="0"/>
                <a:ea typeface="黑体" panose="02010609060101010101" charset="-122"/>
                <a:sym typeface="+mn-ea"/>
              </a:endParaRPr>
            </a:p>
            <a:p>
              <a:pPr lvl="0" algn="just"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sym typeface="+mn-ea"/>
                </a:rPr>
                <a:t>and string music. </a:t>
              </a:r>
              <a:endParaRPr lang="zh-CN" altLang="en-US" sz="2800" dirty="0">
                <a:latin typeface="Times New Roman" panose="02020603050405020304" pitchFamily="2" charset="0"/>
                <a:ea typeface="黑体" panose="02010609060101010101" charset="-122"/>
              </a:endParaRPr>
            </a:p>
          </p:txBody>
        </p:sp>
      </p:grpSp>
      <p:pic>
        <p:nvPicPr>
          <p:cNvPr id="3" name="图片 2" descr="t017f212457d394f138[1]"/>
          <p:cNvPicPr>
            <a:picLocks noChangeAspect="1"/>
          </p:cNvPicPr>
          <p:nvPr/>
        </p:nvPicPr>
        <p:blipFill>
          <a:blip r:embed="rId2"/>
          <a:stretch>
            <a:fillRect/>
          </a:stretch>
        </p:blipFill>
        <p:spPr>
          <a:xfrm>
            <a:off x="4365625" y="2292985"/>
            <a:ext cx="4366895" cy="319468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2. </a:t>
            </a:r>
            <a:r>
              <a:rPr lang="en-US" sz="3600" b="1" dirty="0">
                <a:latin typeface="Times New Roman" panose="02020603050405020304" pitchFamily="2" charset="0"/>
                <a:ea typeface="黑体" panose="02010609060101010101" charset="-122"/>
                <a:sym typeface="+mn-ea"/>
              </a:rPr>
              <a:t>Shadow Play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264795" y="1925320"/>
            <a:ext cx="7679055" cy="161544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rPr>
              <a:t>(2) The process of making shadow puppet:</a:t>
            </a:r>
            <a:r>
              <a:rPr lang="zh-CN" altLang="en-US" sz="2800" dirty="0">
                <a:latin typeface="Times New Roman" panose="02020603050405020304" pitchFamily="2" charset="0"/>
                <a:ea typeface="黑体" panose="02010609060101010101" charset="-122"/>
              </a:rPr>
              <a:t> </a:t>
            </a:r>
            <a:endParaRPr lang="zh-CN" altLang="en-US" sz="2800" dirty="0">
              <a:latin typeface="Times New Roman" panose="02020603050405020304" pitchFamily="2" charset="0"/>
              <a:ea typeface="黑体" panose="02010609060101010101" charset="-122"/>
            </a:endParaRPr>
          </a:p>
          <a:p>
            <a:pPr marL="285750" lvl="0" indent="-285750" algn="l" eaLnBrk="1" latinLnBrk="0" hangingPunct="1">
              <a:buFont typeface="Arial" panose="020B0604020202020204" pitchFamily="34" charset="0"/>
              <a:buChar char="•"/>
            </a:pPr>
            <a:r>
              <a:rPr lang="zh-CN" altLang="en-US" sz="2400" dirty="0">
                <a:latin typeface="Times New Roman" panose="02020603050405020304" pitchFamily="2" charset="0"/>
                <a:ea typeface="黑体" panose="02010609060101010101" charset="-122"/>
              </a:rPr>
              <a:t> </a:t>
            </a:r>
            <a:r>
              <a:rPr lang="en-US" altLang="zh-CN" sz="2400" dirty="0">
                <a:latin typeface="Times New Roman" panose="02020603050405020304" pitchFamily="2" charset="0"/>
                <a:ea typeface="黑体" panose="02010609060101010101" charset="-122"/>
              </a:rPr>
              <a:t>To choose donkey skin.</a:t>
            </a:r>
            <a:endParaRPr lang="en-US" altLang="zh-CN" sz="2400" dirty="0">
              <a:latin typeface="Times New Roman" panose="02020603050405020304" pitchFamily="2" charset="0"/>
              <a:ea typeface="黑体" panose="02010609060101010101" charset="-122"/>
            </a:endParaRPr>
          </a:p>
          <a:p>
            <a:pPr marL="285750" lvl="0" indent="-285750" algn="l" eaLnBrk="1" latinLnBrk="0" hangingPunct="1">
              <a:buFont typeface="Arial" panose="020B0604020202020204" pitchFamily="34" charset="0"/>
              <a:buChar char="•"/>
            </a:pPr>
            <a:r>
              <a:rPr lang="en-US" altLang="zh-CN" sz="2400" dirty="0">
                <a:latin typeface="Times New Roman" panose="02020603050405020304" pitchFamily="2" charset="0"/>
                <a:ea typeface="黑体" panose="02010609060101010101" charset="-122"/>
              </a:rPr>
              <a:t> To be carved with knives.</a:t>
            </a:r>
            <a:endParaRPr lang="en-US" altLang="zh-CN" sz="2400" dirty="0">
              <a:latin typeface="Times New Roman" panose="02020603050405020304" pitchFamily="2" charset="0"/>
              <a:ea typeface="黑体" panose="02010609060101010101" charset="-122"/>
            </a:endParaRPr>
          </a:p>
          <a:p>
            <a:pPr marL="285750" lvl="0" indent="-285750" algn="l" eaLnBrk="1" latinLnBrk="0" hangingPunct="1">
              <a:buFont typeface="Arial" panose="020B0604020202020204" pitchFamily="34" charset="0"/>
              <a:buChar char="•"/>
            </a:pPr>
            <a:r>
              <a:rPr lang="en-US" altLang="zh-CN" sz="2400" dirty="0">
                <a:latin typeface="Times New Roman" panose="02020603050405020304" pitchFamily="2" charset="0"/>
                <a:ea typeface="黑体" panose="02010609060101010101" charset="-122"/>
              </a:rPr>
              <a:t> To be colored. </a:t>
            </a:r>
            <a:endParaRPr lang="en-US" altLang="zh-CN" sz="2400" dirty="0">
              <a:latin typeface="Times New Roman" panose="02020603050405020304" pitchFamily="2" charset="0"/>
              <a:ea typeface="黑体" panose="02010609060101010101" charset="-122"/>
            </a:endParaRPr>
          </a:p>
        </p:txBody>
      </p:sp>
      <p:pic>
        <p:nvPicPr>
          <p:cNvPr id="3" name="图片 2" descr="916575_20160307143033188500_1[1]"/>
          <p:cNvPicPr>
            <a:picLocks noChangeAspect="1"/>
          </p:cNvPicPr>
          <p:nvPr/>
        </p:nvPicPr>
        <p:blipFill>
          <a:blip r:embed="rId2"/>
          <a:stretch>
            <a:fillRect/>
          </a:stretch>
        </p:blipFill>
        <p:spPr>
          <a:xfrm>
            <a:off x="394970" y="3646170"/>
            <a:ext cx="3784600" cy="2655570"/>
          </a:xfrm>
          <a:prstGeom prst="rect">
            <a:avLst/>
          </a:prstGeom>
        </p:spPr>
      </p:pic>
      <p:pic>
        <p:nvPicPr>
          <p:cNvPr id="5" name="图片 4" descr="839_20120606234100718200_1[1]"/>
          <p:cNvPicPr>
            <a:picLocks noChangeAspect="1"/>
          </p:cNvPicPr>
          <p:nvPr/>
        </p:nvPicPr>
        <p:blipFill>
          <a:blip r:embed="rId3"/>
          <a:stretch>
            <a:fillRect/>
          </a:stretch>
        </p:blipFill>
        <p:spPr>
          <a:xfrm>
            <a:off x="1690370" y="3646170"/>
            <a:ext cx="3814445" cy="2670175"/>
          </a:xfrm>
          <a:prstGeom prst="rect">
            <a:avLst/>
          </a:prstGeom>
        </p:spPr>
      </p:pic>
      <p:pic>
        <p:nvPicPr>
          <p:cNvPr id="6" name="图片 5" descr="839_20120606233720348200_1[1]"/>
          <p:cNvPicPr>
            <a:picLocks noChangeAspect="1"/>
          </p:cNvPicPr>
          <p:nvPr/>
        </p:nvPicPr>
        <p:blipFill>
          <a:blip r:embed="rId4"/>
          <a:stretch>
            <a:fillRect/>
          </a:stretch>
        </p:blipFill>
        <p:spPr>
          <a:xfrm>
            <a:off x="3201670" y="3646170"/>
            <a:ext cx="3530600" cy="2693670"/>
          </a:xfrm>
          <a:prstGeom prst="rect">
            <a:avLst/>
          </a:prstGeom>
        </p:spPr>
      </p:pic>
      <p:pic>
        <p:nvPicPr>
          <p:cNvPr id="7" name="图片 6" descr="870308_20160317211701017500_1[1]"/>
          <p:cNvPicPr>
            <a:picLocks noChangeAspect="1"/>
          </p:cNvPicPr>
          <p:nvPr/>
        </p:nvPicPr>
        <p:blipFill>
          <a:blip r:embed="rId5"/>
          <a:stretch>
            <a:fillRect/>
          </a:stretch>
        </p:blipFill>
        <p:spPr>
          <a:xfrm>
            <a:off x="4858385" y="3646170"/>
            <a:ext cx="3860165" cy="270256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2. </a:t>
            </a:r>
            <a:r>
              <a:rPr lang="en-US" sz="3600" b="1" dirty="0">
                <a:latin typeface="Times New Roman" panose="02020603050405020304" pitchFamily="2" charset="0"/>
                <a:ea typeface="黑体" panose="02010609060101010101" charset="-122"/>
                <a:sym typeface="+mn-ea"/>
              </a:rPr>
              <a:t>Shadow Play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336550" y="3719195"/>
            <a:ext cx="8562975" cy="265176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rPr>
              <a:t> (3)</a:t>
            </a:r>
            <a:r>
              <a:rPr lang="en-US" altLang="zh-CN" sz="2800" dirty="0">
                <a:latin typeface="Times New Roman" panose="02020603050405020304" pitchFamily="2" charset="0"/>
                <a:ea typeface="黑体" panose="02010609060101010101" charset="-122"/>
                <a:sym typeface="+mn-ea"/>
              </a:rPr>
              <a:t>The show of </a:t>
            </a:r>
            <a:r>
              <a:rPr lang="en-US" sz="2800" b="1" dirty="0">
                <a:latin typeface="Times New Roman" panose="02020603050405020304" pitchFamily="2" charset="0"/>
                <a:ea typeface="黑体" panose="02010609060101010101" charset="-122"/>
                <a:sym typeface="+mn-ea"/>
              </a:rPr>
              <a:t>Shadow Play</a:t>
            </a:r>
            <a:r>
              <a:rPr lang="en-US" altLang="zh-CN" sz="2800" dirty="0">
                <a:latin typeface="Times New Roman" panose="02020603050405020304" pitchFamily="2" charset="0"/>
                <a:ea typeface="黑体" panose="02010609060101010101" charset="-122"/>
              </a:rPr>
              <a:t>The screen for shadow plays is made of a piece of white cloth on which the strong light makes the puppets transparent and brightly-colored in the performance. Artists move the puppets with bamboo spikes so that the audience can see the vivid images on the other side of the white screen.</a:t>
            </a:r>
            <a:endParaRPr lang="en-US" altLang="zh-CN" sz="2800" dirty="0">
              <a:latin typeface="Times New Roman" panose="02020603050405020304" pitchFamily="2" charset="0"/>
              <a:ea typeface="黑体" panose="02010609060101010101" charset="-122"/>
            </a:endParaRPr>
          </a:p>
        </p:txBody>
      </p:sp>
      <p:pic>
        <p:nvPicPr>
          <p:cNvPr id="4" name="图片 3" descr="20110812_090500_776[1]"/>
          <p:cNvPicPr>
            <a:picLocks noChangeAspect="1"/>
          </p:cNvPicPr>
          <p:nvPr/>
        </p:nvPicPr>
        <p:blipFill>
          <a:blip r:embed="rId2"/>
          <a:stretch>
            <a:fillRect/>
          </a:stretch>
        </p:blipFill>
        <p:spPr>
          <a:xfrm>
            <a:off x="394335" y="1759585"/>
            <a:ext cx="2797175" cy="1868805"/>
          </a:xfrm>
          <a:prstGeom prst="rect">
            <a:avLst/>
          </a:prstGeom>
        </p:spPr>
      </p:pic>
      <p:pic>
        <p:nvPicPr>
          <p:cNvPr id="9" name="图片 8" descr="2010010614544963[1]"/>
          <p:cNvPicPr>
            <a:picLocks noChangeAspect="1"/>
          </p:cNvPicPr>
          <p:nvPr/>
        </p:nvPicPr>
        <p:blipFill>
          <a:blip r:embed="rId3"/>
          <a:stretch>
            <a:fillRect/>
          </a:stretch>
        </p:blipFill>
        <p:spPr>
          <a:xfrm>
            <a:off x="3268345" y="1759585"/>
            <a:ext cx="2809240" cy="1868805"/>
          </a:xfrm>
          <a:prstGeom prst="rect">
            <a:avLst/>
          </a:prstGeom>
        </p:spPr>
      </p:pic>
      <p:pic>
        <p:nvPicPr>
          <p:cNvPr id="10" name="图片 9" descr="1454386464228181[1]"/>
          <p:cNvPicPr>
            <a:picLocks noChangeAspect="1"/>
          </p:cNvPicPr>
          <p:nvPr/>
        </p:nvPicPr>
        <p:blipFill>
          <a:blip r:embed="rId4"/>
          <a:stretch>
            <a:fillRect/>
          </a:stretch>
        </p:blipFill>
        <p:spPr>
          <a:xfrm>
            <a:off x="6197600" y="1759585"/>
            <a:ext cx="2701925" cy="186880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2. </a:t>
            </a:r>
            <a:r>
              <a:rPr lang="en-US" sz="3600" b="1" dirty="0">
                <a:latin typeface="Times New Roman" panose="02020603050405020304" pitchFamily="2" charset="0"/>
                <a:ea typeface="黑体" panose="02010609060101010101" charset="-122"/>
                <a:sym typeface="+mn-ea"/>
              </a:rPr>
              <a:t>Shadow Play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plus(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文本框 8196"/>
          <p:cNvSpPr txBox="1"/>
          <p:nvPr/>
        </p:nvSpPr>
        <p:spPr>
          <a:xfrm>
            <a:off x="336550" y="3862705"/>
            <a:ext cx="9172575" cy="3078480"/>
          </a:xfrm>
          <a:prstGeom prst="rect">
            <a:avLst/>
          </a:prstGeom>
          <a:noFill/>
          <a:ln w="9525">
            <a:noFill/>
            <a:miter/>
          </a:ln>
        </p:spPr>
        <p:txBody>
          <a:bodyPr vert="horz" wrap="square" anchor="t">
            <a:spAutoFit/>
          </a:bodyPr>
          <a:lstStyle/>
          <a:p>
            <a:pPr lvl="0" algn="l" eaLnBrk="1" latinLnBrk="0" hangingPunct="1"/>
            <a:r>
              <a:rPr lang="en-US" sz="2800" dirty="0">
                <a:latin typeface="Times New Roman" panose="02020603050405020304" pitchFamily="2" charset="0"/>
                <a:ea typeface="黑体" panose="02010609060101010101" charset="-122"/>
              </a:rPr>
              <a:t>    Shadow play is the first Chinese drama art to go abroad. </a:t>
            </a:r>
            <a:endParaRPr lang="en-US" sz="2800" dirty="0">
              <a:latin typeface="Times New Roman" panose="02020603050405020304" pitchFamily="2" charset="0"/>
              <a:ea typeface="黑体" panose="02010609060101010101" charset="-122"/>
            </a:endParaRPr>
          </a:p>
          <a:p>
            <a:pPr lvl="0" algn="l" eaLnBrk="1" latinLnBrk="0" hangingPunct="1"/>
            <a:r>
              <a:rPr lang="en-US" sz="2800" dirty="0">
                <a:latin typeface="Times New Roman" panose="02020603050405020304" pitchFamily="2" charset="0"/>
                <a:ea typeface="黑体" panose="02010609060101010101" charset="-122"/>
              </a:rPr>
              <a:t>Since the 13th century, the Chinese shadow play has been successively spread into Persia, Arab and Turkey in Asia </a:t>
            </a:r>
            <a:endParaRPr lang="en-US" sz="2800" dirty="0">
              <a:latin typeface="Times New Roman" panose="02020603050405020304" pitchFamily="2" charset="0"/>
              <a:ea typeface="黑体" panose="02010609060101010101" charset="-122"/>
            </a:endParaRPr>
          </a:p>
          <a:p>
            <a:pPr lvl="0" algn="l" eaLnBrk="1" latinLnBrk="0" hangingPunct="1"/>
            <a:r>
              <a:rPr lang="en-US" sz="2800" dirty="0">
                <a:latin typeface="Times New Roman" panose="02020603050405020304" pitchFamily="2" charset="0"/>
                <a:ea typeface="黑体" panose="02010609060101010101" charset="-122"/>
              </a:rPr>
              <a:t>and England, France, Germany, Italy and Russia as a result </a:t>
            </a:r>
            <a:endParaRPr lang="en-US" sz="2800" dirty="0">
              <a:latin typeface="Times New Roman" panose="02020603050405020304" pitchFamily="2" charset="0"/>
              <a:ea typeface="黑体" panose="02010609060101010101" charset="-122"/>
            </a:endParaRPr>
          </a:p>
          <a:p>
            <a:pPr lvl="0" algn="l" eaLnBrk="1" latinLnBrk="0" hangingPunct="1"/>
            <a:r>
              <a:rPr lang="en-US" sz="2800" dirty="0">
                <a:latin typeface="Times New Roman" panose="02020603050405020304" pitchFamily="2" charset="0"/>
                <a:ea typeface="黑体" panose="02010609060101010101" charset="-122"/>
              </a:rPr>
              <a:t>of military expedition and communication.</a:t>
            </a:r>
            <a:endParaRPr lang="en-US" sz="2800" dirty="0">
              <a:latin typeface="Times New Roman" panose="02020603050405020304" pitchFamily="2" charset="0"/>
              <a:ea typeface="黑体" panose="02010609060101010101" charset="-122"/>
            </a:endParaRPr>
          </a:p>
          <a:p>
            <a:pPr lvl="0" algn="l" eaLnBrk="1" latinLnBrk="0" hangingPunct="1"/>
            <a:endParaRPr lang="en-US" sz="2800" dirty="0">
              <a:latin typeface="Times New Roman" panose="02020603050405020304" pitchFamily="2" charset="0"/>
              <a:ea typeface="黑体" panose="02010609060101010101" charset="-122"/>
            </a:endParaRPr>
          </a:p>
          <a:p>
            <a:pPr lvl="0" algn="l" eaLnBrk="1" latinLnBrk="0" hangingPunct="1"/>
            <a:endParaRPr lang="en-US" sz="2800" dirty="0">
              <a:latin typeface="Times New Roman" panose="02020603050405020304" pitchFamily="2" charset="0"/>
              <a:ea typeface="黑体" panose="02010609060101010101" charset="-122"/>
            </a:endParaRPr>
          </a:p>
        </p:txBody>
      </p:sp>
      <p:pic>
        <p:nvPicPr>
          <p:cNvPr id="4" name="图片 3" descr="u=1263261164,634899311&amp;fm=21&amp;gp=0[1]"/>
          <p:cNvPicPr>
            <a:picLocks noChangeAspect="1"/>
          </p:cNvPicPr>
          <p:nvPr/>
        </p:nvPicPr>
        <p:blipFill>
          <a:blip r:embed="rId1"/>
          <a:stretch>
            <a:fillRect/>
          </a:stretch>
        </p:blipFill>
        <p:spPr>
          <a:xfrm>
            <a:off x="252095" y="1955165"/>
            <a:ext cx="3008630" cy="1869440"/>
          </a:xfrm>
          <a:prstGeom prst="rect">
            <a:avLst/>
          </a:prstGeom>
        </p:spPr>
      </p:pic>
      <p:pic>
        <p:nvPicPr>
          <p:cNvPr id="8" name="图片 7" descr="20130422180443mgmdwk[1]"/>
          <p:cNvPicPr>
            <a:picLocks noChangeAspect="1"/>
          </p:cNvPicPr>
          <p:nvPr/>
        </p:nvPicPr>
        <p:blipFill>
          <a:blip r:embed="rId2"/>
          <a:stretch>
            <a:fillRect/>
          </a:stretch>
        </p:blipFill>
        <p:spPr>
          <a:xfrm>
            <a:off x="3393440" y="1955165"/>
            <a:ext cx="2597785" cy="1869440"/>
          </a:xfrm>
          <a:prstGeom prst="rect">
            <a:avLst/>
          </a:prstGeom>
        </p:spPr>
      </p:pic>
      <p:pic>
        <p:nvPicPr>
          <p:cNvPr id="9" name="图片 8" descr="s6bd8962d98784f9abbf509276e4bb0bb[1]"/>
          <p:cNvPicPr>
            <a:picLocks noChangeAspect="1"/>
          </p:cNvPicPr>
          <p:nvPr/>
        </p:nvPicPr>
        <p:blipFill>
          <a:blip r:embed="rId3"/>
          <a:stretch>
            <a:fillRect/>
          </a:stretch>
        </p:blipFill>
        <p:spPr>
          <a:xfrm>
            <a:off x="6076315" y="1955165"/>
            <a:ext cx="2726690" cy="186944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2. </a:t>
            </a:r>
            <a:r>
              <a:rPr lang="en-US" sz="3600" b="1" dirty="0">
                <a:latin typeface="Times New Roman" panose="02020603050405020304" pitchFamily="2" charset="0"/>
                <a:ea typeface="黑体" panose="02010609060101010101" charset="-122"/>
                <a:sym typeface="+mn-ea"/>
              </a:rPr>
              <a:t>Shadow Play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107315" y="1773555"/>
            <a:ext cx="8856980" cy="2621891"/>
            <a:chOff x="-228" y="-811"/>
            <a:chExt cx="13948" cy="9202"/>
          </a:xfrm>
        </p:grpSpPr>
        <p:pic>
          <p:nvPicPr>
            <p:cNvPr id="7172" name="图片 7171" descr="褐色画框"/>
            <p:cNvPicPr>
              <a:picLocks noChangeAspect="1"/>
            </p:cNvPicPr>
            <p:nvPr/>
          </p:nvPicPr>
          <p:blipFill>
            <a:blip r:embed="rId1"/>
            <a:srcRect l="6451" t="27481" r="8640" b="35870"/>
            <a:stretch>
              <a:fillRect/>
            </a:stretch>
          </p:blipFill>
          <p:spPr>
            <a:xfrm>
              <a:off x="-228" y="-811"/>
              <a:ext cx="13948" cy="9202"/>
            </a:xfrm>
            <a:prstGeom prst="rect">
              <a:avLst/>
            </a:prstGeom>
            <a:noFill/>
            <a:ln w="9525">
              <a:noFill/>
              <a:miter/>
            </a:ln>
          </p:spPr>
        </p:pic>
        <p:sp>
          <p:nvSpPr>
            <p:cNvPr id="7173" name="文本框 7172"/>
            <p:cNvSpPr txBox="1"/>
            <p:nvPr/>
          </p:nvSpPr>
          <p:spPr>
            <a:xfrm>
              <a:off x="339" y="-217"/>
              <a:ext cx="12890" cy="7809"/>
            </a:xfrm>
            <a:prstGeom prst="rect">
              <a:avLst/>
            </a:prstGeom>
            <a:noFill/>
            <a:ln w="9525">
              <a:noFill/>
              <a:miter/>
            </a:ln>
          </p:spPr>
          <p:txBody>
            <a:bodyPr>
              <a:spAutoFit/>
            </a:bodyPr>
            <a:lstStyle/>
            <a:p>
              <a:pPr lvl="0" algn="just" eaLnBrk="1" latinLnBrk="0" hangingPunct="1">
                <a:buFont typeface="Wingdings" panose="05000000000000000000" pitchFamily="2" charset="2"/>
              </a:pPr>
              <a:r>
                <a:rPr lang="en-US" sz="2800" dirty="0">
                  <a:latin typeface="Times New Roman" panose="02020603050405020304" pitchFamily="2" charset="0"/>
                  <a:ea typeface="黑体" panose="02010609060101010101" charset="-122"/>
                </a:rPr>
                <a:t>(1)Embroidery, also known as XIUHUA in Chinese, has a history of at least three thousand years. The earliest embroidey that remains today is unearthed from the Chu tomb of the Warring States Period in Changsha, Huan Provience.</a:t>
              </a:r>
              <a:endParaRPr lang="en-US" sz="2800" dirty="0">
                <a:latin typeface="Times New Roman" panose="02020603050405020304" pitchFamily="2" charset="0"/>
                <a:ea typeface="黑体" panose="02010609060101010101" charset="-122"/>
              </a:endParaRPr>
            </a:p>
          </p:txBody>
        </p:sp>
      </p:grpSp>
      <p:pic>
        <p:nvPicPr>
          <p:cNvPr id="5" name="图片 4" descr="20140317174838_iVH2U[1]"/>
          <p:cNvPicPr>
            <a:picLocks noChangeAspect="1"/>
          </p:cNvPicPr>
          <p:nvPr/>
        </p:nvPicPr>
        <p:blipFill>
          <a:blip r:embed="rId2" cstate="print"/>
          <a:stretch>
            <a:fillRect/>
          </a:stretch>
        </p:blipFill>
        <p:spPr>
          <a:xfrm>
            <a:off x="610870" y="4413250"/>
            <a:ext cx="2417445" cy="1805940"/>
          </a:xfrm>
          <a:prstGeom prst="rect">
            <a:avLst/>
          </a:prstGeom>
        </p:spPr>
      </p:pic>
      <p:pic>
        <p:nvPicPr>
          <p:cNvPr id="6" name="图片 5" descr="t017df4d3fb4ee4fe22[1]"/>
          <p:cNvPicPr>
            <a:picLocks noChangeAspect="1"/>
          </p:cNvPicPr>
          <p:nvPr/>
        </p:nvPicPr>
        <p:blipFill>
          <a:blip r:embed="rId3" cstate="print"/>
          <a:stretch>
            <a:fillRect/>
          </a:stretch>
        </p:blipFill>
        <p:spPr>
          <a:xfrm>
            <a:off x="3206115" y="4434840"/>
            <a:ext cx="2417445" cy="1784350"/>
          </a:xfrm>
          <a:prstGeom prst="rect">
            <a:avLst/>
          </a:prstGeom>
        </p:spPr>
      </p:pic>
      <p:pic>
        <p:nvPicPr>
          <p:cNvPr id="7" name="图片 6" descr="2011082310471878994[1]"/>
          <p:cNvPicPr>
            <a:picLocks noChangeAspect="1"/>
          </p:cNvPicPr>
          <p:nvPr/>
        </p:nvPicPr>
        <p:blipFill>
          <a:blip r:embed="rId4"/>
          <a:stretch>
            <a:fillRect/>
          </a:stretch>
        </p:blipFill>
        <p:spPr>
          <a:xfrm>
            <a:off x="5707380" y="4383405"/>
            <a:ext cx="2873375" cy="210058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ox(in)">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623570" y="1925320"/>
            <a:ext cx="8873490" cy="124968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rPr>
              <a:t>(2)Four major regional styles of Chinese Embroidery:</a:t>
            </a:r>
            <a:r>
              <a:rPr lang="zh-CN" altLang="en-US" sz="2800" dirty="0">
                <a:latin typeface="Times New Roman" panose="02020603050405020304" pitchFamily="2" charset="0"/>
                <a:ea typeface="黑体" panose="02010609060101010101" charset="-122"/>
              </a:rPr>
              <a:t> </a:t>
            </a:r>
            <a:endParaRPr lang="zh-CN" altLang="en-US" sz="2800" dirty="0">
              <a:latin typeface="Times New Roman" panose="02020603050405020304" pitchFamily="2" charset="0"/>
              <a:ea typeface="黑体" panose="02010609060101010101" charset="-122"/>
            </a:endParaRPr>
          </a:p>
          <a:p>
            <a:pPr lvl="0" algn="l" eaLnBrk="1" latinLnBrk="0" hangingPunct="1">
              <a:buFont typeface="Arial" panose="020B0604020202020204" pitchFamily="34" charset="0"/>
            </a:pPr>
            <a:r>
              <a:rPr lang="en-US" altLang="zh-CN" sz="2400" dirty="0">
                <a:latin typeface="Times New Roman" panose="02020603050405020304" pitchFamily="2" charset="0"/>
                <a:ea typeface="黑体" panose="02010609060101010101" charset="-122"/>
              </a:rPr>
              <a:t>Suzhou embroidery (Su Xiu)       Hunan embroidery  (Xiang Xiu)</a:t>
            </a:r>
            <a:endParaRPr lang="en-US" altLang="zh-CN" sz="2400" dirty="0">
              <a:latin typeface="Times New Roman" panose="02020603050405020304" pitchFamily="2" charset="0"/>
              <a:ea typeface="黑体" panose="02010609060101010101" charset="-122"/>
            </a:endParaRPr>
          </a:p>
          <a:p>
            <a:pPr lvl="0" algn="l" eaLnBrk="1" latinLnBrk="0" hangingPunct="1">
              <a:buFont typeface="Arial" panose="020B0604020202020204" pitchFamily="34" charset="0"/>
            </a:pPr>
            <a:r>
              <a:rPr lang="en-US" altLang="zh-CN" sz="2400" dirty="0">
                <a:latin typeface="Times New Roman" panose="02020603050405020304" pitchFamily="2" charset="0"/>
                <a:ea typeface="黑体" panose="02010609060101010101" charset="-122"/>
              </a:rPr>
              <a:t>Sicuan embroidery  (Shu Xiu)     Guangdong embroidry (Yue Xiu)</a:t>
            </a:r>
            <a:endParaRPr lang="en-US" altLang="zh-CN" sz="2400" dirty="0">
              <a:latin typeface="Times New Roman" panose="02020603050405020304" pitchFamily="2" charset="0"/>
              <a:ea typeface="黑体" panose="02010609060101010101" charset="-122"/>
            </a:endParaRPr>
          </a:p>
        </p:txBody>
      </p:sp>
      <p:pic>
        <p:nvPicPr>
          <p:cNvPr id="4" name="图片 3" descr="u=2445576976,4165432857&amp;fm=21&amp;gp=0[1]"/>
          <p:cNvPicPr>
            <a:picLocks noChangeAspect="1"/>
          </p:cNvPicPr>
          <p:nvPr/>
        </p:nvPicPr>
        <p:blipFill>
          <a:blip r:embed="rId2"/>
          <a:stretch>
            <a:fillRect/>
          </a:stretch>
        </p:blipFill>
        <p:spPr>
          <a:xfrm>
            <a:off x="492125" y="3144520"/>
            <a:ext cx="8364220" cy="326009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264795" y="1781810"/>
            <a:ext cx="8896350" cy="307848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rPr>
              <a:t>A. Suzhou embroidery (Su Xiu):</a:t>
            </a:r>
            <a:endParaRPr lang="en-US" altLang="zh-CN" sz="28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800" dirty="0">
                <a:latin typeface="Times New Roman" panose="02020603050405020304" pitchFamily="2" charset="0"/>
                <a:ea typeface="黑体" panose="02010609060101010101" charset="-122"/>
              </a:rPr>
              <a:t> Main subject: Animals</a:t>
            </a:r>
            <a:endParaRPr lang="en-US" altLang="zh-CN" sz="28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800" dirty="0">
                <a:latin typeface="Times New Roman" panose="02020603050405020304" pitchFamily="2" charset="0"/>
                <a:ea typeface="黑体" panose="02010609060101010101" charset="-122"/>
              </a:rPr>
              <a:t> Key features: Fine close stitch, Elegant color, Double-faced embroidery</a:t>
            </a:r>
            <a:endParaRPr lang="en-US" altLang="zh-CN" sz="2800" dirty="0">
              <a:latin typeface="Times New Roman" panose="02020603050405020304" pitchFamily="2" charset="0"/>
              <a:ea typeface="黑体" panose="02010609060101010101" charset="-122"/>
            </a:endParaRPr>
          </a:p>
          <a:p>
            <a:pPr marL="342900" lvl="0" indent="-342900" algn="l" eaLnBrk="1" latinLnBrk="0" hangingPunct="1"/>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p:txBody>
      </p:sp>
      <p:pic>
        <p:nvPicPr>
          <p:cNvPr id="4" name="图片 3" descr="01300000312288126474582625443[1]"/>
          <p:cNvPicPr>
            <a:picLocks noChangeAspect="1"/>
          </p:cNvPicPr>
          <p:nvPr/>
        </p:nvPicPr>
        <p:blipFill>
          <a:blip r:embed="rId2"/>
          <a:stretch>
            <a:fillRect/>
          </a:stretch>
        </p:blipFill>
        <p:spPr>
          <a:xfrm>
            <a:off x="4587875" y="3597910"/>
            <a:ext cx="3714115" cy="2726690"/>
          </a:xfrm>
          <a:prstGeom prst="rect">
            <a:avLst/>
          </a:prstGeom>
        </p:spPr>
      </p:pic>
      <p:pic>
        <p:nvPicPr>
          <p:cNvPr id="7" name="图片 6" descr="a0e9307cf2e3748e99ec66d12847[1]"/>
          <p:cNvPicPr>
            <a:picLocks noChangeAspect="1"/>
          </p:cNvPicPr>
          <p:nvPr/>
        </p:nvPicPr>
        <p:blipFill>
          <a:blip r:embed="rId3"/>
          <a:stretch>
            <a:fillRect/>
          </a:stretch>
        </p:blipFill>
        <p:spPr>
          <a:xfrm>
            <a:off x="735965" y="3597910"/>
            <a:ext cx="3634740" cy="272669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264795" y="1925320"/>
            <a:ext cx="7679055" cy="2651760"/>
          </a:xfrm>
          <a:prstGeom prst="rect">
            <a:avLst/>
          </a:prstGeom>
          <a:noFill/>
          <a:ln w="9525">
            <a:noFill/>
            <a:miter/>
          </a:ln>
        </p:spPr>
        <p:txBody>
          <a:bodyPr vert="horz" wrap="square" anchor="t">
            <a:spAutoFit/>
          </a:bodyPr>
          <a:lstStyle/>
          <a:p>
            <a:pPr lvl="0" algn="l" eaLnBrk="1" latinLnBrk="0" hangingPunct="1"/>
            <a:r>
              <a:rPr lang="en-US" altLang="zh-CN" sz="2400" dirty="0">
                <a:latin typeface="Times New Roman" panose="02020603050405020304" pitchFamily="2" charset="0"/>
                <a:ea typeface="黑体" panose="02010609060101010101" charset="-122"/>
                <a:sym typeface="+mn-ea"/>
              </a:rPr>
              <a:t>B. Hunan embroidery  (Xiang Xiu</a:t>
            </a:r>
            <a:r>
              <a:rPr lang="en-US" altLang="zh-CN" sz="2400" dirty="0">
                <a:latin typeface="Times New Roman" panose="02020603050405020304" pitchFamily="2" charset="0"/>
                <a:ea typeface="黑体" panose="02010609060101010101" charset="-122"/>
              </a:rPr>
              <a:t>):</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 embroidered flower gives off fragrance;</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 embroidered bird makes sounds;</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 embroidered tiger is capable of running;</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 embroidered human figure is true in spirit.</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p:txBody>
      </p:sp>
      <p:pic>
        <p:nvPicPr>
          <p:cNvPr id="7" name="图片 6" descr="u=751555670,1890586202&amp;fm=21&amp;gp=0[1]"/>
          <p:cNvPicPr>
            <a:picLocks noChangeAspect="1"/>
          </p:cNvPicPr>
          <p:nvPr/>
        </p:nvPicPr>
        <p:blipFill>
          <a:blip r:embed="rId2"/>
          <a:stretch>
            <a:fillRect/>
          </a:stretch>
        </p:blipFill>
        <p:spPr>
          <a:xfrm>
            <a:off x="287655" y="3875405"/>
            <a:ext cx="5951855" cy="2190750"/>
          </a:xfrm>
          <a:prstGeom prst="rect">
            <a:avLst/>
          </a:prstGeom>
        </p:spPr>
      </p:pic>
      <p:pic>
        <p:nvPicPr>
          <p:cNvPr id="9" name="图片 8" descr="20141220173028215[1]"/>
          <p:cNvPicPr>
            <a:picLocks noChangeAspect="1"/>
          </p:cNvPicPr>
          <p:nvPr/>
        </p:nvPicPr>
        <p:blipFill>
          <a:blip r:embed="rId3"/>
          <a:stretch>
            <a:fillRect/>
          </a:stretch>
        </p:blipFill>
        <p:spPr>
          <a:xfrm>
            <a:off x="6361430" y="3876040"/>
            <a:ext cx="2465705" cy="219075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文本框 8196"/>
          <p:cNvSpPr txBox="1"/>
          <p:nvPr/>
        </p:nvSpPr>
        <p:spPr>
          <a:xfrm>
            <a:off x="408305" y="1853565"/>
            <a:ext cx="8206105" cy="222504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sym typeface="+mn-ea"/>
              </a:rPr>
              <a:t>C. Sicuan embroidery  (Shu Xiu)</a:t>
            </a:r>
            <a:r>
              <a:rPr lang="en-US" altLang="zh-CN" sz="2800" dirty="0">
                <a:latin typeface="Times New Roman" panose="02020603050405020304" pitchFamily="2" charset="0"/>
                <a:ea typeface="黑体" panose="02010609060101010101" charset="-122"/>
              </a:rPr>
              <a:t>: </a:t>
            </a:r>
            <a:endParaRPr lang="en-US" altLang="zh-CN" sz="2800" dirty="0">
              <a:latin typeface="Times New Roman" panose="02020603050405020304" pitchFamily="2" charset="0"/>
              <a:ea typeface="黑体" panose="02010609060101010101" charset="-122"/>
            </a:endParaRPr>
          </a:p>
          <a:p>
            <a:pPr lvl="0" algn="l" eaLnBrk="1" latinLnBrk="0" hangingPunct="1"/>
            <a:r>
              <a:rPr lang="en-US" altLang="zh-CN" sz="2800" dirty="0">
                <a:latin typeface="Times New Roman" panose="02020603050405020304" pitchFamily="2" charset="0"/>
                <a:ea typeface="黑体" panose="02010609060101010101" charset="-122"/>
              </a:rPr>
              <a:t>Key features: careful knitting, glossy threads, neat stitch and bright colors.</a:t>
            </a:r>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p:txBody>
      </p:sp>
      <p:pic>
        <p:nvPicPr>
          <p:cNvPr id="4" name="图片 3" descr="0849423otd2occ06r36t5v[1]"/>
          <p:cNvPicPr>
            <a:picLocks noChangeAspect="1"/>
          </p:cNvPicPr>
          <p:nvPr/>
        </p:nvPicPr>
        <p:blipFill>
          <a:blip r:embed="rId1"/>
          <a:stretch>
            <a:fillRect/>
          </a:stretch>
        </p:blipFill>
        <p:spPr>
          <a:xfrm>
            <a:off x="467360" y="3282950"/>
            <a:ext cx="4380865" cy="2924175"/>
          </a:xfrm>
          <a:prstGeom prst="rect">
            <a:avLst/>
          </a:prstGeom>
        </p:spPr>
      </p:pic>
      <p:pic>
        <p:nvPicPr>
          <p:cNvPr id="6" name="图片 5" descr="001TfocOgy6M5luGU3dd7[1]"/>
          <p:cNvPicPr>
            <a:picLocks noChangeAspect="1"/>
          </p:cNvPicPr>
          <p:nvPr/>
        </p:nvPicPr>
        <p:blipFill>
          <a:blip r:embed="rId2"/>
          <a:stretch>
            <a:fillRect/>
          </a:stretch>
        </p:blipFill>
        <p:spPr>
          <a:xfrm>
            <a:off x="4629150" y="3271520"/>
            <a:ext cx="4022090" cy="293560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264795" y="1710055"/>
            <a:ext cx="8460740" cy="265176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sym typeface="+mn-ea"/>
              </a:rPr>
              <a:t>D. Guangdong embroidry (Yue Xiu)</a:t>
            </a:r>
            <a:r>
              <a:rPr lang="en-US" altLang="zh-CN" sz="2800" dirty="0">
                <a:latin typeface="Times New Roman" panose="02020603050405020304" pitchFamily="2" charset="0"/>
                <a:ea typeface="黑体" panose="02010609060101010101" charset="-122"/>
              </a:rPr>
              <a:t>:</a:t>
            </a:r>
            <a:endParaRPr lang="en-US" altLang="zh-CN" sz="28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800" dirty="0">
                <a:latin typeface="Times New Roman" panose="02020603050405020304" pitchFamily="2" charset="0"/>
                <a:ea typeface="黑体" panose="02010609060101010101" charset="-122"/>
              </a:rPr>
              <a:t>Main subject: peacocks and leeches</a:t>
            </a:r>
            <a:endParaRPr lang="en-US" altLang="zh-CN" sz="28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800" dirty="0">
                <a:latin typeface="Times New Roman" panose="02020603050405020304" pitchFamily="2" charset="0"/>
                <a:ea typeface="黑体" panose="02010609060101010101" charset="-122"/>
              </a:rPr>
              <a:t>Key features: multiple usages of threads, bright colors, special focus on luxuriant visual effect. </a:t>
            </a:r>
            <a:endParaRPr lang="en-US" altLang="zh-CN" sz="2800" dirty="0">
              <a:latin typeface="Times New Roman" panose="02020603050405020304" pitchFamily="2" charset="0"/>
              <a:ea typeface="黑体" panose="02010609060101010101" charset="-122"/>
            </a:endParaRPr>
          </a:p>
          <a:p>
            <a:pPr marL="342900" lvl="0" indent="-342900" algn="l" eaLnBrk="1" latinLnBrk="0" hangingPunct="1"/>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p:txBody>
      </p:sp>
      <p:pic>
        <p:nvPicPr>
          <p:cNvPr id="2" name="图片 1" descr="4004825968656202000[1]"/>
          <p:cNvPicPr>
            <a:picLocks noChangeAspect="1"/>
          </p:cNvPicPr>
          <p:nvPr/>
        </p:nvPicPr>
        <p:blipFill>
          <a:blip r:embed="rId2" cstate="print"/>
          <a:stretch>
            <a:fillRect/>
          </a:stretch>
        </p:blipFill>
        <p:spPr>
          <a:xfrm>
            <a:off x="467995" y="3718560"/>
            <a:ext cx="3982720" cy="2655570"/>
          </a:xfrm>
          <a:prstGeom prst="rect">
            <a:avLst/>
          </a:prstGeom>
        </p:spPr>
      </p:pic>
      <p:pic>
        <p:nvPicPr>
          <p:cNvPr id="4" name="图片 3" descr="29_150914110033_1[1]"/>
          <p:cNvPicPr>
            <a:picLocks noChangeAspect="1"/>
          </p:cNvPicPr>
          <p:nvPr/>
        </p:nvPicPr>
        <p:blipFill>
          <a:blip r:embed="rId3"/>
          <a:stretch>
            <a:fillRect/>
          </a:stretch>
        </p:blipFill>
        <p:spPr>
          <a:xfrm>
            <a:off x="4617720" y="3718560"/>
            <a:ext cx="3994150" cy="265620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amond(in)">
                                      <p:cBhvr>
                                        <p:cTn id="7"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折角形 6145"/>
          <p:cNvSpPr/>
          <p:nvPr/>
        </p:nvSpPr>
        <p:spPr>
          <a:xfrm>
            <a:off x="1476375" y="2349500"/>
            <a:ext cx="6192838" cy="3671888"/>
          </a:xfrm>
          <a:prstGeom prst="foldedCorner">
            <a:avLst>
              <a:gd name="adj" fmla="val 12500"/>
            </a:avLst>
          </a:prstGeom>
          <a:solidFill>
            <a:schemeClr val="accent2">
              <a:alpha val="9999"/>
            </a:schemeClr>
          </a:solidFill>
          <a:ln w="9525">
            <a:noFill/>
          </a:ln>
        </p:spPr>
        <p:txBody>
          <a:bodyPr/>
          <a:lstStyle/>
          <a:p>
            <a:endParaRPr lang="zh-CN" altLang="en-US"/>
          </a:p>
        </p:txBody>
      </p:sp>
      <p:sp>
        <p:nvSpPr>
          <p:cNvPr id="6147" name="文本框 6146"/>
          <p:cNvSpPr txBox="1"/>
          <p:nvPr/>
        </p:nvSpPr>
        <p:spPr>
          <a:xfrm>
            <a:off x="1966595" y="2709545"/>
            <a:ext cx="5288280" cy="518160"/>
          </a:xfrm>
          <a:prstGeom prst="rect">
            <a:avLst/>
          </a:prstGeom>
          <a:noFill/>
          <a:ln w="9525">
            <a:noFill/>
            <a:miter/>
          </a:ln>
        </p:spPr>
        <p:txBody>
          <a:bodyPr wrap="square">
            <a:spAutoFit/>
          </a:bodyPr>
          <a:lstStyle/>
          <a:p>
            <a:pPr lvl="0" algn="l" eaLnBrk="1" latinLnBrk="0" hangingPunct="1"/>
            <a:r>
              <a:rPr lang="en-US" altLang="zh-CN" sz="2800" b="1" dirty="0">
                <a:latin typeface="Arial" panose="020B0604020202020204" pitchFamily="34" charset="0"/>
                <a:ea typeface="黑体" panose="02010609060101010101" charset="-122"/>
              </a:rPr>
              <a:t>1. Chinese knot</a:t>
            </a:r>
            <a:r>
              <a:rPr lang="zh-CN" altLang="en-US" sz="2800" b="1" dirty="0">
                <a:latin typeface="Arial" panose="020B0604020202020204" pitchFamily="34" charset="0"/>
                <a:ea typeface="黑体" panose="02010609060101010101" charset="-122"/>
              </a:rPr>
              <a:t>（</a:t>
            </a:r>
            <a:r>
              <a:rPr lang="zh-CN" altLang="en-US" sz="2800" b="1" dirty="0">
                <a:ea typeface="黑体" panose="02010609060101010101" charset="-122"/>
                <a:sym typeface="+mn-ea"/>
              </a:rPr>
              <a:t>中国结）</a:t>
            </a:r>
            <a:endParaRPr lang="zh-CN" altLang="en-US" sz="2800" b="1" dirty="0">
              <a:latin typeface="Arial" panose="020B0604020202020204" pitchFamily="34" charset="0"/>
              <a:ea typeface="黑体" panose="02010609060101010101" charset="-122"/>
              <a:sym typeface="+mn-ea"/>
            </a:endParaRPr>
          </a:p>
        </p:txBody>
      </p:sp>
      <p:sp>
        <p:nvSpPr>
          <p:cNvPr id="6148" name="文本框 6147"/>
          <p:cNvSpPr txBox="1"/>
          <p:nvPr/>
        </p:nvSpPr>
        <p:spPr>
          <a:xfrm>
            <a:off x="1966595" y="3316605"/>
            <a:ext cx="4171315" cy="518160"/>
          </a:xfrm>
          <a:prstGeom prst="rect">
            <a:avLst/>
          </a:prstGeom>
          <a:noFill/>
          <a:ln w="9525">
            <a:noFill/>
            <a:miter/>
          </a:ln>
        </p:spPr>
        <p:txBody>
          <a:bodyPr vert="horz" wrap="square" anchor="t">
            <a:spAutoFit/>
          </a:bodyPr>
          <a:lstStyle/>
          <a:p>
            <a:pPr lvl="0" algn="l" eaLnBrk="1" latinLnBrk="0" hangingPunct="1"/>
            <a:r>
              <a:rPr lang="en-US" altLang="zh-CN" sz="2800" b="1" dirty="0">
                <a:latin typeface="Arial" panose="020B0604020202020204" pitchFamily="34" charset="0"/>
                <a:ea typeface="黑体" panose="02010609060101010101" charset="-122"/>
              </a:rPr>
              <a:t>2. Shadow Play</a:t>
            </a:r>
            <a:r>
              <a:rPr lang="zh-CN" altLang="en-US" sz="2800" b="1" dirty="0">
                <a:latin typeface="Arial" panose="020B0604020202020204" pitchFamily="34" charset="0"/>
                <a:ea typeface="黑体" panose="02010609060101010101" charset="-122"/>
              </a:rPr>
              <a:t>（</a:t>
            </a:r>
            <a:r>
              <a:rPr lang="zh-CN" altLang="en-US" sz="2800" b="1" dirty="0">
                <a:ea typeface="黑体" panose="02010609060101010101" charset="-122"/>
                <a:sym typeface="+mn-ea"/>
              </a:rPr>
              <a:t>皮影）</a:t>
            </a:r>
            <a:endParaRPr lang="zh-CN" altLang="en-US" sz="2800" b="1" dirty="0">
              <a:latin typeface="Arial" panose="020B0604020202020204" pitchFamily="34" charset="0"/>
              <a:ea typeface="黑体" panose="02010609060101010101" charset="-122"/>
              <a:sym typeface="+mn-ea"/>
            </a:endParaRPr>
          </a:p>
        </p:txBody>
      </p:sp>
      <p:sp>
        <p:nvSpPr>
          <p:cNvPr id="6149" name="文本框 6148"/>
          <p:cNvSpPr txBox="1"/>
          <p:nvPr/>
        </p:nvSpPr>
        <p:spPr>
          <a:xfrm>
            <a:off x="1966595" y="3923665"/>
            <a:ext cx="5639435" cy="518160"/>
          </a:xfrm>
          <a:prstGeom prst="rect">
            <a:avLst/>
          </a:prstGeom>
          <a:noFill/>
          <a:ln w="9525">
            <a:noFill/>
            <a:miter/>
          </a:ln>
        </p:spPr>
        <p:txBody>
          <a:bodyPr vert="horz" wrap="square" anchor="t">
            <a:spAutoFit/>
          </a:bodyPr>
          <a:lstStyle/>
          <a:p>
            <a:pPr lvl="0" algn="l" eaLnBrk="1" latinLnBrk="0" hangingPunct="1"/>
            <a:r>
              <a:rPr lang="en-US" altLang="zh-CN" sz="2800" b="1" dirty="0">
                <a:latin typeface="Arial" panose="020B0604020202020204" pitchFamily="34" charset="0"/>
                <a:ea typeface="黑体" panose="02010609060101010101" charset="-122"/>
              </a:rPr>
              <a:t>3. Chinese Embroidery</a:t>
            </a:r>
            <a:r>
              <a:rPr lang="zh-CN" altLang="en-US" sz="2800" b="1" dirty="0">
                <a:latin typeface="Arial" panose="020B0604020202020204" pitchFamily="34" charset="0"/>
                <a:ea typeface="黑体" panose="02010609060101010101" charset="-122"/>
              </a:rPr>
              <a:t>（</a:t>
            </a:r>
            <a:r>
              <a:rPr lang="zh-CN" altLang="en-US" sz="2800" b="1" dirty="0">
                <a:ea typeface="黑体" panose="02010609060101010101" charset="-122"/>
                <a:sym typeface="+mn-ea"/>
              </a:rPr>
              <a:t>刺绣）</a:t>
            </a:r>
            <a:endParaRPr lang="zh-CN" altLang="en-US" sz="2800" b="1" dirty="0">
              <a:latin typeface="Arial" panose="020B0604020202020204" pitchFamily="34" charset="0"/>
              <a:ea typeface="黑体" panose="02010609060101010101" charset="-122"/>
              <a:sym typeface="+mn-ea"/>
            </a:endParaRPr>
          </a:p>
        </p:txBody>
      </p:sp>
      <p:sp>
        <p:nvSpPr>
          <p:cNvPr id="6151" name="文本框 6150"/>
          <p:cNvSpPr txBox="1"/>
          <p:nvPr/>
        </p:nvSpPr>
        <p:spPr>
          <a:xfrm>
            <a:off x="1966595" y="4530725"/>
            <a:ext cx="4171950" cy="518160"/>
          </a:xfrm>
          <a:prstGeom prst="rect">
            <a:avLst/>
          </a:prstGeom>
          <a:noFill/>
          <a:ln w="9525">
            <a:noFill/>
            <a:miter/>
          </a:ln>
        </p:spPr>
        <p:txBody>
          <a:bodyPr vert="horz" wrap="square" anchor="t">
            <a:spAutoFit/>
          </a:bodyPr>
          <a:lstStyle/>
          <a:p>
            <a:pPr lvl="0" algn="l" eaLnBrk="1" latinLnBrk="0" hangingPunct="1"/>
            <a:r>
              <a:rPr lang="en-US" altLang="zh-CN" sz="2800" b="1" dirty="0">
                <a:latin typeface="Arial" panose="020B0604020202020204" pitchFamily="34" charset="0"/>
                <a:ea typeface="黑体" panose="02010609060101010101" charset="-122"/>
              </a:rPr>
              <a:t>4. Paper Cutting</a:t>
            </a:r>
            <a:r>
              <a:rPr lang="zh-CN" altLang="en-US" sz="2800" b="1" dirty="0">
                <a:latin typeface="Arial" panose="020B0604020202020204" pitchFamily="34" charset="0"/>
                <a:ea typeface="黑体" panose="02010609060101010101" charset="-122"/>
              </a:rPr>
              <a:t>（</a:t>
            </a:r>
            <a:r>
              <a:rPr lang="zh-CN" altLang="en-US" sz="2800" b="1" dirty="0">
                <a:ea typeface="黑体" panose="02010609060101010101" charset="-122"/>
                <a:sym typeface="+mn-ea"/>
              </a:rPr>
              <a:t>剪纸）</a:t>
            </a:r>
            <a:endParaRPr lang="zh-CN" altLang="en-US" sz="2800" b="1" dirty="0">
              <a:latin typeface="Arial" panose="020B0604020202020204" pitchFamily="34" charset="0"/>
              <a:ea typeface="黑体" panose="02010609060101010101" charset="-122"/>
              <a:sym typeface="+mn-ea"/>
            </a:endParaRPr>
          </a:p>
        </p:txBody>
      </p:sp>
      <p:grpSp>
        <p:nvGrpSpPr>
          <p:cNvPr id="6152" name="组合 6151"/>
          <p:cNvGrpSpPr>
            <a:grpSpLocks noChangeAspect="1"/>
          </p:cNvGrpSpPr>
          <p:nvPr/>
        </p:nvGrpSpPr>
        <p:grpSpPr>
          <a:xfrm>
            <a:off x="1370013" y="1973263"/>
            <a:ext cx="6442075" cy="590550"/>
            <a:chOff x="0" y="0"/>
            <a:chExt cx="10146" cy="930"/>
          </a:xfrm>
        </p:grpSpPr>
        <p:pic>
          <p:nvPicPr>
            <p:cNvPr id="6153" name="内容占位符 6152" descr="PPT1花纹"/>
            <p:cNvPicPr>
              <a:picLocks noGrp="1" noChangeAspect="1"/>
            </p:cNvPicPr>
            <p:nvPr>
              <p:ph/>
            </p:nvPr>
          </p:nvPicPr>
          <p:blipFill>
            <a:blip r:embed="rId1"/>
            <a:srcRect l="19411" t="39259" r="18085" b="45555"/>
            <a:stretch>
              <a:fillRect/>
            </a:stretch>
          </p:blipFill>
          <p:spPr>
            <a:xfrm>
              <a:off x="0" y="0"/>
              <a:ext cx="5103" cy="930"/>
            </a:xfrm>
            <a:prstGeom prst="rect">
              <a:avLst/>
            </a:prstGeom>
            <a:noFill/>
            <a:ln w="9525">
              <a:noFill/>
              <a:miter/>
            </a:ln>
          </p:spPr>
        </p:pic>
        <p:pic>
          <p:nvPicPr>
            <p:cNvPr id="6154" name="图片 6153" descr="PPT1花纹"/>
            <p:cNvPicPr>
              <a:picLocks noChangeAspect="1"/>
            </p:cNvPicPr>
            <p:nvPr/>
          </p:nvPicPr>
          <p:blipFill>
            <a:blip r:embed="rId1"/>
            <a:srcRect l="19411" t="39259" r="18085" b="45555"/>
            <a:stretch>
              <a:fillRect/>
            </a:stretch>
          </p:blipFill>
          <p:spPr>
            <a:xfrm>
              <a:off x="5044" y="0"/>
              <a:ext cx="5103" cy="930"/>
            </a:xfrm>
            <a:prstGeom prst="rect">
              <a:avLst/>
            </a:prstGeom>
            <a:noFill/>
            <a:ln w="9525">
              <a:noFill/>
              <a:miter/>
            </a:ln>
          </p:spPr>
        </p:pic>
      </p:grpSp>
      <p:sp>
        <p:nvSpPr>
          <p:cNvPr id="2" name="文本框 1"/>
          <p:cNvSpPr txBox="1"/>
          <p:nvPr/>
        </p:nvSpPr>
        <p:spPr>
          <a:xfrm>
            <a:off x="1966595" y="5137785"/>
            <a:ext cx="4171950" cy="518160"/>
          </a:xfrm>
          <a:prstGeom prst="rect">
            <a:avLst/>
          </a:prstGeom>
          <a:noFill/>
          <a:ln w="9525">
            <a:noFill/>
            <a:miter/>
          </a:ln>
        </p:spPr>
        <p:txBody>
          <a:bodyPr vert="horz" wrap="square" anchor="t">
            <a:spAutoFit/>
          </a:bodyPr>
          <a:lstStyle/>
          <a:p>
            <a:pPr lvl="0" algn="l" eaLnBrk="1" latinLnBrk="0" hangingPunct="1"/>
            <a:r>
              <a:rPr lang="en-US" altLang="zh-CN" sz="2800" b="1" dirty="0">
                <a:latin typeface="Arial" panose="020B0604020202020204" pitchFamily="34" charset="0"/>
                <a:ea typeface="黑体" panose="02010609060101010101" charset="-122"/>
              </a:rPr>
              <a:t>5. Chinese Kite</a:t>
            </a:r>
            <a:r>
              <a:rPr lang="zh-CN" altLang="en-US" sz="2800" b="1" dirty="0">
                <a:latin typeface="Arial" panose="020B0604020202020204" pitchFamily="34" charset="0"/>
                <a:ea typeface="黑体" panose="02010609060101010101" charset="-122"/>
              </a:rPr>
              <a:t>（</a:t>
            </a:r>
            <a:r>
              <a:rPr lang="zh-CN" altLang="en-US" sz="2800" b="1" dirty="0">
                <a:ea typeface="黑体" panose="02010609060101010101" charset="-122"/>
                <a:sym typeface="+mn-ea"/>
              </a:rPr>
              <a:t>风筝）</a:t>
            </a:r>
            <a:endParaRPr lang="zh-CN" altLang="en-US" sz="2800" b="1" dirty="0">
              <a:latin typeface="Arial" panose="020B0604020202020204" pitchFamily="34"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fade">
                                      <p:cBhvr>
                                        <p:cTn id="7" dur="1000"/>
                                        <p:tgtEl>
                                          <p:spTgt spid="6152"/>
                                        </p:tgtEl>
                                      </p:cBhvr>
                                    </p:animEffect>
                                    <p:anim calcmode="lin" valueType="num">
                                      <p:cBhvr>
                                        <p:cTn id="8" dur="1000" fill="hold"/>
                                        <p:tgtEl>
                                          <p:spTgt spid="6152"/>
                                        </p:tgtEl>
                                        <p:attrNameLst>
                                          <p:attrName>ppt_x</p:attrName>
                                        </p:attrNameLst>
                                      </p:cBhvr>
                                      <p:tavLst>
                                        <p:tav tm="0">
                                          <p:val>
                                            <p:strVal val="#ppt_x"/>
                                          </p:val>
                                        </p:tav>
                                        <p:tav tm="100000">
                                          <p:val>
                                            <p:strVal val="#ppt_x"/>
                                          </p:val>
                                        </p:tav>
                                      </p:tavLst>
                                    </p:anim>
                                    <p:anim calcmode="lin" valueType="num">
                                      <p:cBhvr>
                                        <p:cTn id="9" dur="1000" fill="hold"/>
                                        <p:tgtEl>
                                          <p:spTgt spid="61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up)">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wipe(up)">
                                      <p:cBhvr>
                                        <p:cTn id="18" dur="500"/>
                                        <p:tgtEl>
                                          <p:spTgt spid="614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wipe(up)">
                                      <p:cBhvr>
                                        <p:cTn id="21" dur="500"/>
                                        <p:tgtEl>
                                          <p:spTgt spid="614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149"/>
                                        </p:tgtEl>
                                        <p:attrNameLst>
                                          <p:attrName>style.visibility</p:attrName>
                                        </p:attrNameLst>
                                      </p:cBhvr>
                                      <p:to>
                                        <p:strVal val="visible"/>
                                      </p:to>
                                    </p:set>
                                    <p:animEffect transition="in" filter="wipe(up)">
                                      <p:cBhvr>
                                        <p:cTn id="24" dur="500"/>
                                        <p:tgtEl>
                                          <p:spTgt spid="614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151"/>
                                        </p:tgtEl>
                                        <p:attrNameLst>
                                          <p:attrName>style.visibility</p:attrName>
                                        </p:attrNameLst>
                                      </p:cBhvr>
                                      <p:to>
                                        <p:strVal val="visible"/>
                                      </p:to>
                                    </p:set>
                                    <p:animEffect transition="in" filter="wipe(up)">
                                      <p:cBhvr>
                                        <p:cTn id="27" dur="500"/>
                                        <p:tgtEl>
                                          <p:spTgt spid="615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ldLvl="0"/>
      <p:bldP spid="6148" grpId="0" bldLvl="0"/>
      <p:bldP spid="6149" grpId="0" bldLvl="0"/>
      <p:bldP spid="6151" grpId="0" bldLvl="0"/>
      <p:bldP spid="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9" name="图片 8" descr="fafa809ae35b7613a1bcddf7eb21_720_720[1]"/>
          <p:cNvPicPr>
            <a:picLocks noChangeAspect="1"/>
          </p:cNvPicPr>
          <p:nvPr/>
        </p:nvPicPr>
        <p:blipFill>
          <a:blip r:embed="rId2"/>
          <a:stretch>
            <a:fillRect/>
          </a:stretch>
        </p:blipFill>
        <p:spPr>
          <a:xfrm>
            <a:off x="361315" y="2428875"/>
            <a:ext cx="3977005" cy="4051935"/>
          </a:xfrm>
          <a:prstGeom prst="rect">
            <a:avLst/>
          </a:prstGeom>
        </p:spPr>
      </p:pic>
      <p:sp>
        <p:nvSpPr>
          <p:cNvPr id="8197" name="文本框 8196"/>
          <p:cNvSpPr txBox="1"/>
          <p:nvPr/>
        </p:nvSpPr>
        <p:spPr>
          <a:xfrm>
            <a:off x="264795" y="1925320"/>
            <a:ext cx="7679055" cy="1127760"/>
          </a:xfrm>
          <a:prstGeom prst="rect">
            <a:avLst/>
          </a:prstGeom>
          <a:noFill/>
          <a:ln w="9525">
            <a:noFill/>
            <a:miter/>
          </a:ln>
        </p:spPr>
        <p:txBody>
          <a:bodyPr vert="horz" wrap="square" anchor="t">
            <a:spAutoFit/>
          </a:bodyPr>
          <a:lstStyle/>
          <a:p>
            <a:pPr lvl="0" algn="l" eaLnBrk="1" latinLnBrk="0" hangingPunct="1"/>
            <a:r>
              <a:rPr lang="en-US" altLang="zh-CN" sz="2000" dirty="0">
                <a:latin typeface="Times New Roman" panose="02020603050405020304" pitchFamily="2" charset="0"/>
                <a:ea typeface="黑体" panose="02010609060101010101" charset="-122"/>
              </a:rPr>
              <a:t> (3) </a:t>
            </a:r>
            <a:r>
              <a:rPr lang="en-US" altLang="zh-CN" sz="2400" dirty="0">
                <a:latin typeface="Times New Roman" panose="02020603050405020304" pitchFamily="2" charset="0"/>
                <a:ea typeface="黑体" panose="02010609060101010101" charset="-122"/>
              </a:rPr>
              <a:t>The products of embroidery:</a:t>
            </a:r>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000" dirty="0">
              <a:latin typeface="Times New Roman" panose="02020603050405020304" pitchFamily="2" charset="0"/>
              <a:ea typeface="黑体" panose="02010609060101010101" charset="-122"/>
            </a:endParaRPr>
          </a:p>
        </p:txBody>
      </p:sp>
      <p:pic>
        <p:nvPicPr>
          <p:cNvPr id="4" name="图片 3" descr="2006121112103662[1]"/>
          <p:cNvPicPr>
            <a:picLocks noChangeAspect="1"/>
          </p:cNvPicPr>
          <p:nvPr/>
        </p:nvPicPr>
        <p:blipFill>
          <a:blip r:embed="rId3" cstate="print"/>
          <a:stretch>
            <a:fillRect/>
          </a:stretch>
        </p:blipFill>
        <p:spPr>
          <a:xfrm>
            <a:off x="1342390" y="2428875"/>
            <a:ext cx="3699510" cy="4052570"/>
          </a:xfrm>
          <a:prstGeom prst="rect">
            <a:avLst/>
          </a:prstGeom>
        </p:spPr>
      </p:pic>
      <p:pic>
        <p:nvPicPr>
          <p:cNvPr id="7" name="图片 6" descr="20131021114156_Mwaad.thumb.700_0[1]"/>
          <p:cNvPicPr>
            <a:picLocks noChangeAspect="1"/>
          </p:cNvPicPr>
          <p:nvPr/>
        </p:nvPicPr>
        <p:blipFill>
          <a:blip r:embed="rId4"/>
          <a:stretch>
            <a:fillRect/>
          </a:stretch>
        </p:blipFill>
        <p:spPr>
          <a:xfrm>
            <a:off x="2474595" y="2431415"/>
            <a:ext cx="4893310" cy="4048760"/>
          </a:xfrm>
          <a:prstGeom prst="rect">
            <a:avLst/>
          </a:prstGeom>
        </p:spPr>
      </p:pic>
      <p:pic>
        <p:nvPicPr>
          <p:cNvPr id="6" name="图片 5" descr="119880_20130130073152531200_1[1]"/>
          <p:cNvPicPr>
            <a:picLocks noChangeAspect="1"/>
          </p:cNvPicPr>
          <p:nvPr/>
        </p:nvPicPr>
        <p:blipFill>
          <a:blip r:embed="rId5"/>
          <a:srcRect b="6752"/>
          <a:stretch>
            <a:fillRect/>
          </a:stretch>
        </p:blipFill>
        <p:spPr>
          <a:xfrm>
            <a:off x="3497580" y="2428875"/>
            <a:ext cx="5202555" cy="405130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264795" y="1925320"/>
            <a:ext cx="7679055" cy="1127760"/>
          </a:xfrm>
          <a:prstGeom prst="rect">
            <a:avLst/>
          </a:prstGeom>
          <a:noFill/>
          <a:ln w="9525">
            <a:noFill/>
            <a:miter/>
          </a:ln>
        </p:spPr>
        <p:txBody>
          <a:bodyPr vert="horz" wrap="square" anchor="t">
            <a:spAutoFit/>
          </a:bodyPr>
          <a:lstStyle/>
          <a:p>
            <a:pPr lvl="0" algn="l" eaLnBrk="1" latinLnBrk="0" hangingPunct="1"/>
            <a:r>
              <a:rPr lang="en-US" altLang="zh-CN" sz="2000" dirty="0">
                <a:latin typeface="Times New Roman" panose="02020603050405020304" pitchFamily="2" charset="0"/>
                <a:ea typeface="黑体" panose="02010609060101010101" charset="-122"/>
              </a:rPr>
              <a:t>(3) </a:t>
            </a:r>
            <a:r>
              <a:rPr lang="en-US" altLang="zh-CN" sz="2400" dirty="0">
                <a:latin typeface="Times New Roman" panose="02020603050405020304" pitchFamily="2" charset="0"/>
                <a:ea typeface="黑体" panose="02010609060101010101" charset="-122"/>
              </a:rPr>
              <a:t>The products of embroidery: red-crowned crane gown</a:t>
            </a:r>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000" dirty="0">
              <a:latin typeface="Times New Roman" panose="02020603050405020304" pitchFamily="2" charset="0"/>
              <a:ea typeface="黑体" panose="02010609060101010101" charset="-122"/>
            </a:endParaRPr>
          </a:p>
        </p:txBody>
      </p:sp>
      <p:pic>
        <p:nvPicPr>
          <p:cNvPr id="3" name="图片 2" descr="Gucn_18248_200810623293723CheckCurioPic2[1]"/>
          <p:cNvPicPr>
            <a:picLocks noChangeAspect="1"/>
          </p:cNvPicPr>
          <p:nvPr/>
        </p:nvPicPr>
        <p:blipFill>
          <a:blip r:embed="rId2"/>
          <a:stretch>
            <a:fillRect/>
          </a:stretch>
        </p:blipFill>
        <p:spPr>
          <a:xfrm>
            <a:off x="648335" y="2567940"/>
            <a:ext cx="4904740" cy="3679190"/>
          </a:xfrm>
          <a:prstGeom prst="rect">
            <a:avLst/>
          </a:prstGeom>
        </p:spPr>
      </p:pic>
      <p:pic>
        <p:nvPicPr>
          <p:cNvPr id="5" name="图片 4" descr="Img307333494[1]"/>
          <p:cNvPicPr>
            <a:picLocks noChangeAspect="1"/>
          </p:cNvPicPr>
          <p:nvPr/>
        </p:nvPicPr>
        <p:blipFill>
          <a:blip r:embed="rId3"/>
          <a:stretch>
            <a:fillRect/>
          </a:stretch>
        </p:blipFill>
        <p:spPr>
          <a:xfrm>
            <a:off x="5696585" y="2567940"/>
            <a:ext cx="2461895" cy="369697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3. Chinese Embroidery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36195" y="1725295"/>
            <a:ext cx="8856980" cy="4942205"/>
            <a:chOff x="-228" y="-811"/>
            <a:chExt cx="13948" cy="5897"/>
          </a:xfrm>
        </p:grpSpPr>
        <p:pic>
          <p:nvPicPr>
            <p:cNvPr id="7172" name="图片 7171" descr="褐色画框"/>
            <p:cNvPicPr>
              <a:picLocks noChangeAspect="1"/>
            </p:cNvPicPr>
            <p:nvPr/>
          </p:nvPicPr>
          <p:blipFill>
            <a:blip r:embed="rId1"/>
            <a:srcRect l="6451" t="27481" r="8640" b="35870"/>
            <a:stretch>
              <a:fillRect/>
            </a:stretch>
          </p:blipFill>
          <p:spPr>
            <a:xfrm>
              <a:off x="-228" y="-811"/>
              <a:ext cx="13948" cy="5897"/>
            </a:xfrm>
            <a:prstGeom prst="rect">
              <a:avLst/>
            </a:prstGeom>
            <a:noFill/>
            <a:ln w="9525">
              <a:noFill/>
              <a:miter/>
            </a:ln>
          </p:spPr>
        </p:pic>
        <p:sp>
          <p:nvSpPr>
            <p:cNvPr id="7173" name="文本框 7172"/>
            <p:cNvSpPr txBox="1"/>
            <p:nvPr/>
          </p:nvSpPr>
          <p:spPr>
            <a:xfrm>
              <a:off x="339" y="-217"/>
              <a:ext cx="12890" cy="2484"/>
            </a:xfrm>
            <a:prstGeom prst="rect">
              <a:avLst/>
            </a:prstGeom>
            <a:noFill/>
            <a:ln w="9525">
              <a:noFill/>
              <a:miter/>
            </a:ln>
          </p:spPr>
          <p:txBody>
            <a:bodyPr>
              <a:spAutoFit/>
            </a:bodyPr>
            <a:lstStyle/>
            <a:p>
              <a:pPr lvl="0" algn="just" eaLnBrk="1" latinLnBrk="0" hangingPunct="1">
                <a:lnSpc>
                  <a:spcPct val="90000"/>
                </a:lnSpc>
                <a:buFont typeface="Wingdings" panose="05000000000000000000" pitchFamily="2" charset="2"/>
              </a:pPr>
              <a:r>
                <a:rPr lang="en-US" sz="2400" dirty="0">
                  <a:latin typeface="Times New Roman" panose="02020603050405020304" pitchFamily="2" charset="0"/>
                  <a:ea typeface="黑体" panose="02010609060101010101" charset="-122"/>
                </a:rPr>
                <a:t>(1)Paper cutting is a traditonal Chinese folk hanicraft, which is also valuable in the treasure house of the world's art. In 2010, Chinese paper cutting was approved by UNESCO's Intergovenmental Committee for the Safeguarding of Intangible Cultural Heritage and was added on the Representative List of the Intangible Cultural Heritage of  Humanity.</a:t>
              </a:r>
              <a:endParaRPr lang="en-US" sz="2400" dirty="0">
                <a:latin typeface="Times New Roman" panose="02020603050405020304" pitchFamily="2" charset="0"/>
                <a:ea typeface="黑体" panose="02010609060101010101" charset="-122"/>
              </a:endParaRPr>
            </a:p>
          </p:txBody>
        </p:sp>
      </p:grpSp>
      <p:pic>
        <p:nvPicPr>
          <p:cNvPr id="2" name="图片 1" descr="w020130129612724224321"/>
          <p:cNvPicPr>
            <a:picLocks noChangeAspect="1"/>
          </p:cNvPicPr>
          <p:nvPr/>
        </p:nvPicPr>
        <p:blipFill>
          <a:blip r:embed="rId2"/>
          <a:stretch>
            <a:fillRect/>
          </a:stretch>
        </p:blipFill>
        <p:spPr>
          <a:xfrm>
            <a:off x="4624070" y="4274185"/>
            <a:ext cx="3345180" cy="1790065"/>
          </a:xfrm>
          <a:prstGeom prst="rect">
            <a:avLst/>
          </a:prstGeom>
        </p:spPr>
      </p:pic>
      <p:pic>
        <p:nvPicPr>
          <p:cNvPr id="3" name="图片 2" descr="481757_12823573491[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97560" y="4436110"/>
            <a:ext cx="3248660" cy="180594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4. Paper Cutting</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264795" y="1925320"/>
            <a:ext cx="8575040" cy="2286000"/>
          </a:xfrm>
          <a:prstGeom prst="rect">
            <a:avLst/>
          </a:prstGeom>
          <a:noFill/>
          <a:ln w="9525">
            <a:noFill/>
            <a:miter/>
          </a:ln>
        </p:spPr>
        <p:txBody>
          <a:bodyPr vert="horz" wrap="square" anchor="t">
            <a:spAutoFit/>
          </a:bodyPr>
          <a:lstStyle/>
          <a:p>
            <a:pPr lvl="0" algn="l" eaLnBrk="1" latinLnBrk="0" hangingPunct="1"/>
            <a:r>
              <a:rPr lang="en-US" altLang="zh-CN" sz="2400" dirty="0">
                <a:latin typeface="Times New Roman" panose="02020603050405020304" pitchFamily="2" charset="0"/>
                <a:ea typeface="黑体" panose="02010609060101010101" charset="-122"/>
              </a:rPr>
              <a:t>(2)The emergence of paper cutting:</a:t>
            </a:r>
            <a:endParaRPr lang="en-US" altLang="zh-CN" sz="2400" dirty="0">
              <a:latin typeface="Times New Roman" panose="02020603050405020304" pitchFamily="2" charset="0"/>
              <a:ea typeface="黑体" panose="02010609060101010101" charset="-122"/>
            </a:endParaRPr>
          </a:p>
          <a:p>
            <a:pPr lvl="0" algn="l" eaLnBrk="1" latinLnBrk="0" hangingPunct="1"/>
            <a:r>
              <a:rPr lang="en-US" altLang="zh-CN" sz="2400" dirty="0">
                <a:latin typeface="Times New Roman" panose="02020603050405020304" pitchFamily="2" charset="0"/>
                <a:ea typeface="黑体" panose="02010609060101010101" charset="-122"/>
              </a:rPr>
              <a:t>It is said that paper cutting has existed ever since the invention of paper. The emergence of paper cutting and spread of paper cutting is intricately linked with the customs of Chinese festivals. </a:t>
            </a:r>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p:txBody>
      </p:sp>
      <p:pic>
        <p:nvPicPr>
          <p:cNvPr id="2" name="图片 1" descr="f5f5f2f082025aaf1e7cdbc0f9edab64024f1a51[1]"/>
          <p:cNvPicPr>
            <a:picLocks noChangeAspect="1"/>
          </p:cNvPicPr>
          <p:nvPr/>
        </p:nvPicPr>
        <p:blipFill>
          <a:blip r:embed="rId2"/>
          <a:stretch>
            <a:fillRect/>
          </a:stretch>
        </p:blipFill>
        <p:spPr>
          <a:xfrm>
            <a:off x="320040" y="3559810"/>
            <a:ext cx="4443730" cy="2980690"/>
          </a:xfrm>
          <a:prstGeom prst="rect">
            <a:avLst/>
          </a:prstGeom>
        </p:spPr>
      </p:pic>
      <p:pic>
        <p:nvPicPr>
          <p:cNvPr id="3" name="图片 2" descr="wKgBm04Js_mto8mYAABmRQSOQVI00"/>
          <p:cNvPicPr>
            <a:picLocks noChangeAspect="1"/>
          </p:cNvPicPr>
          <p:nvPr/>
        </p:nvPicPr>
        <p:blipFill>
          <a:blip r:embed="rId3"/>
          <a:stretch>
            <a:fillRect/>
          </a:stretch>
        </p:blipFill>
        <p:spPr>
          <a:xfrm>
            <a:off x="4837430" y="3559810"/>
            <a:ext cx="3890645" cy="298069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4. Paper Cutting</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179705" y="1773555"/>
            <a:ext cx="9643745" cy="1798320"/>
          </a:xfrm>
          <a:prstGeom prst="rect">
            <a:avLst/>
          </a:prstGeom>
          <a:noFill/>
          <a:ln w="9525">
            <a:noFill/>
            <a:miter/>
          </a:ln>
        </p:spPr>
        <p:txBody>
          <a:bodyPr vert="horz" wrap="square" anchor="t">
            <a:spAutoFit/>
          </a:bodyPr>
          <a:lstStyle/>
          <a:p>
            <a:pPr lvl="0" algn="l" eaLnBrk="1" latinLnBrk="0" hangingPunct="1"/>
            <a:r>
              <a:rPr lang="en-US" altLang="zh-CN" sz="2800" dirty="0">
                <a:latin typeface="Times New Roman" panose="02020603050405020304" pitchFamily="2" charset="0"/>
                <a:ea typeface="黑体" panose="02010609060101010101" charset="-122"/>
              </a:rPr>
              <a:t> Try to distinguish the northern style from the southern one:</a:t>
            </a:r>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a:p>
            <a:pPr lvl="0" algn="l" eaLnBrk="1" latinLnBrk="0" hangingPunct="1"/>
            <a:endParaRPr lang="en-US" altLang="zh-CN" sz="2800" dirty="0">
              <a:latin typeface="Times New Roman" panose="02020603050405020304" pitchFamily="2" charset="0"/>
              <a:ea typeface="黑体" panose="02010609060101010101" charset="-122"/>
            </a:endParaRPr>
          </a:p>
        </p:txBody>
      </p:sp>
      <p:pic>
        <p:nvPicPr>
          <p:cNvPr id="4" name="图片 3" descr="5770771_12[1]"/>
          <p:cNvPicPr>
            <a:picLocks noChangeAspect="1"/>
          </p:cNvPicPr>
          <p:nvPr/>
        </p:nvPicPr>
        <p:blipFill>
          <a:blip r:embed="rId2"/>
          <a:stretch>
            <a:fillRect/>
          </a:stretch>
        </p:blipFill>
        <p:spPr>
          <a:xfrm>
            <a:off x="3491865" y="2421255"/>
            <a:ext cx="2291715" cy="1722120"/>
          </a:xfrm>
          <a:prstGeom prst="rect">
            <a:avLst/>
          </a:prstGeom>
        </p:spPr>
      </p:pic>
      <p:pic>
        <p:nvPicPr>
          <p:cNvPr id="6" name="图片 5" descr="20151225155950979_806[1]"/>
          <p:cNvPicPr>
            <a:picLocks noChangeAspect="1"/>
          </p:cNvPicPr>
          <p:nvPr/>
        </p:nvPicPr>
        <p:blipFill>
          <a:blip r:embed="rId3"/>
          <a:stretch>
            <a:fillRect/>
          </a:stretch>
        </p:blipFill>
        <p:spPr>
          <a:xfrm>
            <a:off x="826135" y="2421255"/>
            <a:ext cx="2620645" cy="1646555"/>
          </a:xfrm>
          <a:prstGeom prst="rect">
            <a:avLst/>
          </a:prstGeom>
        </p:spPr>
      </p:pic>
      <p:pic>
        <p:nvPicPr>
          <p:cNvPr id="7" name="图片 6" descr="4912830a9399ad5e0c4b2[1]"/>
          <p:cNvPicPr>
            <a:picLocks noChangeAspect="1"/>
          </p:cNvPicPr>
          <p:nvPr/>
        </p:nvPicPr>
        <p:blipFill>
          <a:blip r:embed="rId4"/>
          <a:stretch>
            <a:fillRect/>
          </a:stretch>
        </p:blipFill>
        <p:spPr>
          <a:xfrm>
            <a:off x="754380" y="4366260"/>
            <a:ext cx="2737485" cy="1813560"/>
          </a:xfrm>
          <a:prstGeom prst="rect">
            <a:avLst/>
          </a:prstGeom>
        </p:spPr>
      </p:pic>
      <p:pic>
        <p:nvPicPr>
          <p:cNvPr id="8" name="图片 7" descr="4912830ab7776d1d5cc09[1]"/>
          <p:cNvPicPr>
            <a:picLocks noChangeAspect="1"/>
          </p:cNvPicPr>
          <p:nvPr/>
        </p:nvPicPr>
        <p:blipFill>
          <a:blip r:embed="rId5"/>
          <a:stretch>
            <a:fillRect/>
          </a:stretch>
        </p:blipFill>
        <p:spPr>
          <a:xfrm>
            <a:off x="5789930" y="4366260"/>
            <a:ext cx="2319655" cy="1850390"/>
          </a:xfrm>
          <a:prstGeom prst="rect">
            <a:avLst/>
          </a:prstGeom>
        </p:spPr>
      </p:pic>
      <p:pic>
        <p:nvPicPr>
          <p:cNvPr id="9" name="图片 8" descr="4912830a8a2b3d3e0f93a[1]"/>
          <p:cNvPicPr>
            <a:picLocks noChangeAspect="1"/>
          </p:cNvPicPr>
          <p:nvPr/>
        </p:nvPicPr>
        <p:blipFill>
          <a:blip r:embed="rId6"/>
          <a:stretch>
            <a:fillRect/>
          </a:stretch>
        </p:blipFill>
        <p:spPr>
          <a:xfrm>
            <a:off x="5783580" y="2421255"/>
            <a:ext cx="2326005" cy="1697990"/>
          </a:xfrm>
          <a:prstGeom prst="rect">
            <a:avLst/>
          </a:prstGeom>
        </p:spPr>
      </p:pic>
      <p:pic>
        <p:nvPicPr>
          <p:cNvPr id="10" name="图片 9" descr="4912830a7f75d2ea5aca3[1]"/>
          <p:cNvPicPr>
            <a:picLocks noChangeAspect="1"/>
          </p:cNvPicPr>
          <p:nvPr/>
        </p:nvPicPr>
        <p:blipFill>
          <a:blip r:embed="rId7" cstate="print"/>
          <a:stretch>
            <a:fillRect/>
          </a:stretch>
        </p:blipFill>
        <p:spPr>
          <a:xfrm>
            <a:off x="3625215" y="4366260"/>
            <a:ext cx="1989455" cy="181419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4. Paper Cutting</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179705" y="1917065"/>
            <a:ext cx="8585835" cy="5577840"/>
          </a:xfrm>
          <a:prstGeom prst="rect">
            <a:avLst/>
          </a:prstGeom>
          <a:noFill/>
          <a:ln w="9525">
            <a:noFill/>
            <a:miter/>
          </a:ln>
        </p:spPr>
        <p:txBody>
          <a:bodyPr vert="horz" wrap="square" anchor="t">
            <a:spAutoFit/>
          </a:bodyPr>
          <a:lstStyle/>
          <a:p>
            <a:pPr lvl="0" algn="l" eaLnBrk="1" latinLnBrk="0" hangingPunct="1"/>
            <a:r>
              <a:rPr lang="en-US" altLang="zh-CN" sz="2400" dirty="0">
                <a:latin typeface="Times New Roman" panose="02020603050405020304" pitchFamily="2" charset="0"/>
                <a:ea typeface="黑体" panose="02010609060101010101" charset="-122"/>
              </a:rPr>
              <a:t>(3)The different styles of embroidery:</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b="1" dirty="0">
                <a:latin typeface="Times New Roman" panose="02020603050405020304" pitchFamily="2" charset="0"/>
                <a:ea typeface="黑体" panose="02010609060101010101" charset="-122"/>
              </a:rPr>
              <a:t>Motifs </a:t>
            </a:r>
            <a:r>
              <a:rPr lang="en-US" altLang="zh-CN" sz="2400" dirty="0">
                <a:latin typeface="Times New Roman" panose="02020603050405020304" pitchFamily="2" charset="0"/>
                <a:ea typeface="黑体" panose="02010609060101010101" charset="-122"/>
              </a:rPr>
              <a:t>of the paper cuts made in </a:t>
            </a:r>
            <a:endParaRPr lang="en-US" altLang="zh-CN" sz="2400" dirty="0">
              <a:latin typeface="Times New Roman" panose="02020603050405020304" pitchFamily="2" charset="0"/>
              <a:ea typeface="黑体" panose="02010609060101010101" charset="-122"/>
            </a:endParaRPr>
          </a:p>
          <a:p>
            <a:pPr lvl="0" algn="l" eaLnBrk="1" latinLnBrk="0" hangingPunct="1">
              <a:buFont typeface="Wingdings" panose="05000000000000000000" charset="0"/>
            </a:pPr>
            <a:r>
              <a:rPr lang="en-US" altLang="zh-CN" sz="2400" dirty="0">
                <a:latin typeface="Times New Roman" panose="02020603050405020304" pitchFamily="2" charset="0"/>
                <a:ea typeface="黑体" panose="02010609060101010101" charset="-122"/>
              </a:rPr>
              <a:t>     the northern China seek out </a:t>
            </a:r>
            <a:endParaRPr lang="en-US" altLang="zh-CN" sz="2400" dirty="0">
              <a:latin typeface="Times New Roman" panose="02020603050405020304" pitchFamily="2" charset="0"/>
              <a:ea typeface="黑体" panose="02010609060101010101" charset="-122"/>
            </a:endParaRPr>
          </a:p>
          <a:p>
            <a:pPr lvl="0" algn="l" eaLnBrk="1" latinLnBrk="0" hangingPunct="1">
              <a:buFont typeface="Wingdings" panose="05000000000000000000" charset="0"/>
            </a:pPr>
            <a:r>
              <a:rPr lang="en-US" altLang="zh-CN" sz="2400" dirty="0">
                <a:latin typeface="Times New Roman" panose="02020603050405020304" pitchFamily="2" charset="0"/>
                <a:ea typeface="黑体" panose="02010609060101010101" charset="-122"/>
              </a:rPr>
              <a:t>     </a:t>
            </a:r>
            <a:r>
              <a:rPr lang="en-US" altLang="zh-CN" sz="2400" b="1" dirty="0">
                <a:latin typeface="Times New Roman" panose="02020603050405020304" pitchFamily="2" charset="0"/>
                <a:ea typeface="黑体" panose="02010609060101010101" charset="-122"/>
              </a:rPr>
              <a:t>primitive simplicity</a:t>
            </a:r>
            <a:r>
              <a:rPr lang="en-US" altLang="zh-CN" sz="2400" dirty="0">
                <a:latin typeface="Times New Roman" panose="02020603050405020304" pitchFamily="2" charset="0"/>
                <a:ea typeface="黑体" panose="02010609060101010101" charset="-122"/>
              </a:rPr>
              <a:t>, while their</a:t>
            </a:r>
            <a:endParaRPr lang="en-US" altLang="zh-CN" sz="2400" dirty="0">
              <a:latin typeface="Times New Roman" panose="02020603050405020304" pitchFamily="2" charset="0"/>
              <a:ea typeface="黑体" panose="02010609060101010101" charset="-122"/>
            </a:endParaRPr>
          </a:p>
          <a:p>
            <a:pPr lvl="0" algn="l" eaLnBrk="1" latinLnBrk="0" hangingPunct="1"/>
            <a:r>
              <a:rPr lang="en-US" altLang="zh-CN" sz="2400" dirty="0">
                <a:latin typeface="Times New Roman" panose="02020603050405020304" pitchFamily="2" charset="0"/>
                <a:ea typeface="黑体" panose="02010609060101010101" charset="-122"/>
              </a:rPr>
              <a:t>     southern xounterparts embrace </a:t>
            </a:r>
            <a:endParaRPr lang="en-US" altLang="zh-CN" sz="2400" dirty="0">
              <a:latin typeface="Times New Roman" panose="02020603050405020304" pitchFamily="2" charset="0"/>
              <a:ea typeface="黑体" panose="02010609060101010101" charset="-122"/>
            </a:endParaRPr>
          </a:p>
          <a:p>
            <a:pPr lvl="0" algn="l" eaLnBrk="1" latinLnBrk="0" hangingPunct="1"/>
            <a:r>
              <a:rPr lang="en-US" altLang="zh-CN" sz="2400" dirty="0">
                <a:latin typeface="Times New Roman" panose="02020603050405020304" pitchFamily="2" charset="0"/>
                <a:ea typeface="黑体" panose="02010609060101010101" charset="-122"/>
              </a:rPr>
              <a:t>     </a:t>
            </a:r>
            <a:r>
              <a:rPr lang="en-US" altLang="zh-CN" sz="2400" b="1" dirty="0">
                <a:latin typeface="Times New Roman" panose="02020603050405020304" pitchFamily="2" charset="0"/>
                <a:ea typeface="黑体" panose="02010609060101010101" charset="-122"/>
              </a:rPr>
              <a:t>luxuriance and magnificence.</a:t>
            </a:r>
            <a:endParaRPr lang="en-US" altLang="zh-CN" sz="2400" b="1"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a:t>
            </a:r>
            <a:r>
              <a:rPr lang="en-US" altLang="zh-CN" sz="2400" b="1" dirty="0">
                <a:latin typeface="Times New Roman" panose="02020603050405020304" pitchFamily="2" charset="0"/>
                <a:ea typeface="黑体" panose="02010609060101010101" charset="-122"/>
              </a:rPr>
              <a:t> shaping </a:t>
            </a:r>
            <a:r>
              <a:rPr lang="en-US" altLang="zh-CN" sz="2400" dirty="0">
                <a:latin typeface="Times New Roman" panose="02020603050405020304" pitchFamily="2" charset="0"/>
                <a:ea typeface="黑体" panose="02010609060101010101" charset="-122"/>
              </a:rPr>
              <a:t>of those of the north is </a:t>
            </a:r>
            <a:r>
              <a:rPr lang="en-US" altLang="zh-CN" sz="2400" b="1" dirty="0">
                <a:latin typeface="Times New Roman" panose="02020603050405020304" pitchFamily="2" charset="0"/>
                <a:ea typeface="黑体" panose="02010609060101010101" charset="-122"/>
              </a:rPr>
              <a:t>bold and </a:t>
            </a:r>
            <a:endParaRPr lang="en-US" altLang="zh-CN" sz="2400" b="1" dirty="0">
              <a:latin typeface="Times New Roman" panose="02020603050405020304" pitchFamily="2" charset="0"/>
              <a:ea typeface="黑体" panose="02010609060101010101" charset="-122"/>
            </a:endParaRPr>
          </a:p>
          <a:p>
            <a:pPr lvl="0" algn="l" eaLnBrk="1" latinLnBrk="0" hangingPunct="1">
              <a:buFont typeface="Wingdings" panose="05000000000000000000" charset="0"/>
            </a:pPr>
            <a:r>
              <a:rPr lang="en-US" altLang="zh-CN" sz="2400" b="1" dirty="0">
                <a:latin typeface="Times New Roman" panose="02020603050405020304" pitchFamily="2" charset="0"/>
                <a:ea typeface="黑体" panose="02010609060101010101" charset="-122"/>
              </a:rPr>
              <a:t>      unconstrained</a:t>
            </a:r>
            <a:r>
              <a:rPr lang="en-US" altLang="zh-CN" sz="2400" dirty="0">
                <a:latin typeface="Times New Roman" panose="02020603050405020304" pitchFamily="2" charset="0"/>
                <a:ea typeface="黑体" panose="02010609060101010101" charset="-122"/>
              </a:rPr>
              <a:t> while the southern ones are </a:t>
            </a:r>
            <a:r>
              <a:rPr lang="en-US" altLang="zh-CN" sz="2400" b="1" dirty="0">
                <a:latin typeface="Times New Roman" panose="02020603050405020304" pitchFamily="2" charset="0"/>
                <a:ea typeface="黑体" panose="02010609060101010101" charset="-122"/>
              </a:rPr>
              <a:t>fine and delicate</a:t>
            </a:r>
            <a:r>
              <a:rPr lang="en-US" altLang="zh-CN" sz="2400" dirty="0">
                <a:latin typeface="Times New Roman" panose="02020603050405020304" pitchFamily="2" charset="0"/>
                <a:ea typeface="黑体" panose="02010609060101010101" charset="-122"/>
              </a:rPr>
              <a:t>.</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 </a:t>
            </a:r>
            <a:r>
              <a:rPr lang="en-US" altLang="zh-CN" sz="2400" b="1" dirty="0">
                <a:latin typeface="Times New Roman" panose="02020603050405020304" pitchFamily="2" charset="0"/>
                <a:ea typeface="黑体" panose="02010609060101010101" charset="-122"/>
              </a:rPr>
              <a:t>style</a:t>
            </a:r>
            <a:r>
              <a:rPr lang="en-US" altLang="zh-CN" sz="2400" dirty="0">
                <a:latin typeface="Times New Roman" panose="02020603050405020304" pitchFamily="2" charset="0"/>
                <a:ea typeface="黑体" panose="02010609060101010101" charset="-122"/>
              </a:rPr>
              <a:t> of the northern ones are </a:t>
            </a:r>
            <a:r>
              <a:rPr lang="en-US" altLang="zh-CN" sz="2400" b="1" dirty="0">
                <a:latin typeface="Times New Roman" panose="02020603050405020304" pitchFamily="2" charset="0"/>
                <a:ea typeface="黑体" panose="02010609060101010101" charset="-122"/>
              </a:rPr>
              <a:t>powerful and vigorous</a:t>
            </a:r>
            <a:r>
              <a:rPr lang="en-US" altLang="zh-CN" sz="2400" dirty="0">
                <a:latin typeface="Times New Roman" panose="02020603050405020304" pitchFamily="2" charset="0"/>
                <a:ea typeface="黑体" panose="02010609060101010101" charset="-122"/>
              </a:rPr>
              <a:t>, while the southern ones appear </a:t>
            </a:r>
            <a:r>
              <a:rPr lang="en-US" altLang="zh-CN" sz="2400" b="1" dirty="0">
                <a:latin typeface="Times New Roman" panose="02020603050405020304" pitchFamily="2" charset="0"/>
                <a:ea typeface="黑体" panose="02010609060101010101" charset="-122"/>
              </a:rPr>
              <a:t>beautiful and graceful.</a:t>
            </a:r>
            <a:endParaRPr lang="en-US" altLang="zh-CN" sz="2400" b="1"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The </a:t>
            </a:r>
            <a:r>
              <a:rPr lang="en-US" altLang="zh-CN" sz="2400" b="1" dirty="0">
                <a:latin typeface="Times New Roman" panose="02020603050405020304" pitchFamily="2" charset="0"/>
                <a:ea typeface="黑体" panose="02010609060101010101" charset="-122"/>
              </a:rPr>
              <a:t>lines</a:t>
            </a:r>
            <a:r>
              <a:rPr lang="en-US" altLang="zh-CN" sz="2400" dirty="0">
                <a:latin typeface="Times New Roman" panose="02020603050405020304" pitchFamily="2" charset="0"/>
                <a:ea typeface="黑体" panose="02010609060101010101" charset="-122"/>
              </a:rPr>
              <a:t> of the northern paper cuts are </a:t>
            </a:r>
            <a:r>
              <a:rPr lang="en-US" altLang="zh-CN" sz="2400" b="1" dirty="0">
                <a:latin typeface="Times New Roman" panose="02020603050405020304" pitchFamily="2" charset="0"/>
                <a:ea typeface="黑体" panose="02010609060101010101" charset="-122"/>
              </a:rPr>
              <a:t>bold and forceful</a:t>
            </a:r>
            <a:r>
              <a:rPr lang="en-US" altLang="zh-CN" sz="2400" dirty="0">
                <a:latin typeface="Times New Roman" panose="02020603050405020304" pitchFamily="2" charset="0"/>
                <a:ea typeface="黑体" panose="02010609060101010101" charset="-122"/>
              </a:rPr>
              <a:t> while those of the south are </a:t>
            </a:r>
            <a:r>
              <a:rPr lang="en-US" altLang="zh-CN" sz="2400" b="1" dirty="0">
                <a:latin typeface="Times New Roman" panose="02020603050405020304" pitchFamily="2" charset="0"/>
                <a:ea typeface="黑体" panose="02010609060101010101" charset="-122"/>
              </a:rPr>
              <a:t>fine and smooth</a:t>
            </a:r>
            <a:r>
              <a:rPr lang="en-US" altLang="zh-CN" sz="2400" dirty="0">
                <a:latin typeface="Times New Roman" panose="02020603050405020304" pitchFamily="2" charset="0"/>
                <a:ea typeface="黑体" panose="02010609060101010101" charset="-122"/>
              </a:rPr>
              <a:t>.</a:t>
            </a:r>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p:txBody>
      </p:sp>
      <p:pic>
        <p:nvPicPr>
          <p:cNvPr id="3" name="图片 2" descr="1441959652138740[1]"/>
          <p:cNvPicPr>
            <a:picLocks noChangeAspect="1"/>
          </p:cNvPicPr>
          <p:nvPr/>
        </p:nvPicPr>
        <p:blipFill>
          <a:blip r:embed="rId2"/>
          <a:stretch>
            <a:fillRect/>
          </a:stretch>
        </p:blipFill>
        <p:spPr>
          <a:xfrm>
            <a:off x="4807585" y="1943100"/>
            <a:ext cx="3665220" cy="222504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4. Paper Cutting</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8197" name="文本框 8196"/>
          <p:cNvSpPr txBox="1"/>
          <p:nvPr/>
        </p:nvSpPr>
        <p:spPr>
          <a:xfrm>
            <a:off x="323215" y="1917065"/>
            <a:ext cx="8383905" cy="2651760"/>
          </a:xfrm>
          <a:prstGeom prst="rect">
            <a:avLst/>
          </a:prstGeom>
          <a:noFill/>
          <a:ln w="9525">
            <a:noFill/>
            <a:miter/>
          </a:ln>
        </p:spPr>
        <p:txBody>
          <a:bodyPr vert="horz" wrap="square" anchor="t">
            <a:spAutoFit/>
          </a:bodyPr>
          <a:lstStyle/>
          <a:p>
            <a:pPr lvl="0" algn="l" eaLnBrk="1" latinLnBrk="0" hangingPunct="1"/>
            <a:r>
              <a:rPr lang="en-US" altLang="zh-CN" sz="2400" dirty="0">
                <a:latin typeface="Times New Roman" panose="02020603050405020304" pitchFamily="2" charset="0"/>
                <a:ea typeface="黑体" panose="02010609060101010101" charset="-122"/>
              </a:rPr>
              <a:t>(4)The themes of paper cutting:</a:t>
            </a:r>
            <a:endParaRPr lang="en-US" altLang="zh-CN" sz="2400" dirty="0">
              <a:latin typeface="Times New Roman" panose="02020603050405020304" pitchFamily="2" charset="0"/>
              <a:ea typeface="黑体" panose="02010609060101010101" charset="-122"/>
            </a:endParaRPr>
          </a:p>
          <a:p>
            <a:pPr lvl="0" algn="l" eaLnBrk="1" latinLnBrk="0" hangingPunct="1"/>
            <a:r>
              <a:rPr lang="en-US" altLang="zh-CN" sz="2400" dirty="0">
                <a:latin typeface="Times New Roman" panose="02020603050405020304" pitchFamily="2" charset="0"/>
                <a:ea typeface="黑体" panose="02010609060101010101" charset="-122"/>
              </a:rPr>
              <a:t>Most of the thems of folk paper cuts come from real life. Creators of paper cuts choose to show their enthusiasm towards life and understanding of nature by means of paper cutting. </a:t>
            </a:r>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a:p>
            <a:pPr lvl="0" algn="l" eaLnBrk="1" latinLnBrk="0" hangingPunct="1"/>
            <a:endParaRPr lang="en-US" altLang="zh-CN" sz="2400" dirty="0">
              <a:latin typeface="Times New Roman" panose="02020603050405020304" pitchFamily="2" charset="0"/>
              <a:ea typeface="黑体" panose="02010609060101010101" charset="-122"/>
            </a:endParaRPr>
          </a:p>
        </p:txBody>
      </p:sp>
      <p:pic>
        <p:nvPicPr>
          <p:cNvPr id="3" name="图片 2" descr="17568720_004704851653_2[1]"/>
          <p:cNvPicPr>
            <a:picLocks noChangeAspect="1"/>
          </p:cNvPicPr>
          <p:nvPr/>
        </p:nvPicPr>
        <p:blipFill>
          <a:blip r:embed="rId2" cstate="print"/>
          <a:stretch>
            <a:fillRect/>
          </a:stretch>
        </p:blipFill>
        <p:spPr>
          <a:xfrm>
            <a:off x="538480" y="3634740"/>
            <a:ext cx="2346325" cy="2346325"/>
          </a:xfrm>
          <a:prstGeom prst="rect">
            <a:avLst/>
          </a:prstGeom>
        </p:spPr>
      </p:pic>
      <p:pic>
        <p:nvPicPr>
          <p:cNvPr id="5" name="图片 4" descr="cf1b9d16fdfaaf513cb10ad08f5494eef01f7a0b[1]"/>
          <p:cNvPicPr>
            <a:picLocks noChangeAspect="1"/>
          </p:cNvPicPr>
          <p:nvPr/>
        </p:nvPicPr>
        <p:blipFill>
          <a:blip r:embed="rId3"/>
          <a:stretch>
            <a:fillRect/>
          </a:stretch>
        </p:blipFill>
        <p:spPr>
          <a:xfrm>
            <a:off x="3119120" y="3634740"/>
            <a:ext cx="1641475" cy="2345690"/>
          </a:xfrm>
          <a:prstGeom prst="rect">
            <a:avLst/>
          </a:prstGeom>
        </p:spPr>
      </p:pic>
      <p:pic>
        <p:nvPicPr>
          <p:cNvPr id="6" name="图片 5" descr="134-1401231143241Q[1]"/>
          <p:cNvPicPr>
            <a:picLocks noChangeAspect="1"/>
          </p:cNvPicPr>
          <p:nvPr/>
        </p:nvPicPr>
        <p:blipFill>
          <a:blip r:embed="rId4"/>
          <a:stretch>
            <a:fillRect/>
          </a:stretch>
        </p:blipFill>
        <p:spPr>
          <a:xfrm>
            <a:off x="4897120" y="3634740"/>
            <a:ext cx="3757930" cy="234632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4. Paper Cutting</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6" name="图片 5" descr="604e65d7h8fe8b8ff4909&amp;690[1]"/>
          <p:cNvPicPr>
            <a:picLocks noChangeAspect="1"/>
          </p:cNvPicPr>
          <p:nvPr/>
        </p:nvPicPr>
        <p:blipFill>
          <a:blip r:embed="rId2"/>
          <a:stretch>
            <a:fillRect/>
          </a:stretch>
        </p:blipFill>
        <p:spPr>
          <a:xfrm>
            <a:off x="1258570" y="1988820"/>
            <a:ext cx="6371590" cy="439039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4. Paper Cutting</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36195" y="1701800"/>
            <a:ext cx="8856980" cy="4759502"/>
            <a:chOff x="-228" y="-811"/>
            <a:chExt cx="13948" cy="5679"/>
          </a:xfrm>
        </p:grpSpPr>
        <p:pic>
          <p:nvPicPr>
            <p:cNvPr id="7172" name="图片 7171" descr="褐色画框"/>
            <p:cNvPicPr>
              <a:picLocks noChangeAspect="1"/>
            </p:cNvPicPr>
            <p:nvPr/>
          </p:nvPicPr>
          <p:blipFill>
            <a:blip r:embed="rId1"/>
            <a:srcRect l="6451" t="27481" r="8640" b="35870"/>
            <a:stretch>
              <a:fillRect/>
            </a:stretch>
          </p:blipFill>
          <p:spPr>
            <a:xfrm>
              <a:off x="-228" y="-811"/>
              <a:ext cx="13948" cy="5679"/>
            </a:xfrm>
            <a:prstGeom prst="rect">
              <a:avLst/>
            </a:prstGeom>
            <a:noFill/>
            <a:ln w="9525">
              <a:noFill/>
              <a:miter/>
            </a:ln>
          </p:spPr>
        </p:pic>
        <p:sp>
          <p:nvSpPr>
            <p:cNvPr id="7173" name="文本框 7172"/>
            <p:cNvSpPr txBox="1"/>
            <p:nvPr/>
          </p:nvSpPr>
          <p:spPr>
            <a:xfrm>
              <a:off x="339" y="-389"/>
              <a:ext cx="12890" cy="2291"/>
            </a:xfrm>
            <a:prstGeom prst="rect">
              <a:avLst/>
            </a:prstGeom>
            <a:noFill/>
            <a:ln w="9525">
              <a:noFill/>
              <a:miter/>
            </a:ln>
          </p:spPr>
          <p:txBody>
            <a:bodyPr>
              <a:spAutoFit/>
            </a:bodyPr>
            <a:lstStyle/>
            <a:p>
              <a:pPr lvl="0" algn="just" eaLnBrk="1" latinLnBrk="0" hangingPunct="1">
                <a:buFont typeface="Wingdings" panose="05000000000000000000" pitchFamily="2" charset="2"/>
              </a:pPr>
              <a:r>
                <a:rPr lang="en-US" sz="2400" dirty="0">
                  <a:latin typeface="Times New Roman" panose="02020603050405020304" pitchFamily="2" charset="0"/>
                  <a:ea typeface="黑体" panose="02010609060101010101" charset="-122"/>
                </a:rPr>
                <a:t>(1)Introduction:</a:t>
              </a:r>
              <a:endParaRPr lang="en-US" sz="2400" dirty="0">
                <a:latin typeface="Times New Roman" panose="02020603050405020304" pitchFamily="2" charset="0"/>
                <a:ea typeface="黑体" panose="02010609060101010101" charset="-122"/>
              </a:endParaRPr>
            </a:p>
            <a:p>
              <a:pPr lvl="0" algn="just" eaLnBrk="1" latinLnBrk="0" hangingPunct="1">
                <a:buFont typeface="Wingdings" panose="05000000000000000000" pitchFamily="2" charset="2"/>
              </a:pPr>
              <a:r>
                <a:rPr lang="en-US" sz="2400" dirty="0">
                  <a:latin typeface="Times New Roman" panose="02020603050405020304" pitchFamily="2" charset="0"/>
                  <a:ea typeface="黑体" panose="02010609060101010101" charset="-122"/>
                </a:rPr>
                <a:t>2012 is the year of the dragon. In the traditional Chinese calendar, February 2nd is the day when “the dragon raises his head”. On this traditional festival, hundreds of kite lovers from Taiyuan City would gather together to fly dragon kites.</a:t>
              </a:r>
              <a:endParaRPr lang="en-US" sz="2400" dirty="0">
                <a:latin typeface="Times New Roman" panose="02020603050405020304" pitchFamily="2" charset="0"/>
                <a:ea typeface="黑体" panose="02010609060101010101" charset="-122"/>
              </a:endParaRPr>
            </a:p>
          </p:txBody>
        </p:sp>
      </p:grpSp>
      <p:pic>
        <p:nvPicPr>
          <p:cNvPr id="4" name="图片 3"/>
          <p:cNvPicPr>
            <a:picLocks noChangeAspect="1"/>
          </p:cNvPicPr>
          <p:nvPr/>
        </p:nvPicPr>
        <p:blipFill>
          <a:blip r:embed="rId2"/>
          <a:srcRect t="20581"/>
          <a:stretch>
            <a:fillRect/>
          </a:stretch>
        </p:blipFill>
        <p:spPr>
          <a:xfrm>
            <a:off x="658495" y="4049395"/>
            <a:ext cx="3444240" cy="1704340"/>
          </a:xfrm>
          <a:prstGeom prst="rect">
            <a:avLst/>
          </a:prstGeom>
        </p:spPr>
      </p:pic>
      <p:pic>
        <p:nvPicPr>
          <p:cNvPr id="5" name="图片 4"/>
          <p:cNvPicPr>
            <a:picLocks noChangeAspect="1"/>
          </p:cNvPicPr>
          <p:nvPr/>
        </p:nvPicPr>
        <p:blipFill>
          <a:blip r:embed="rId3"/>
          <a:srcRect t="17626" b="12286"/>
          <a:stretch>
            <a:fillRect/>
          </a:stretch>
        </p:blipFill>
        <p:spPr>
          <a:xfrm>
            <a:off x="4205605" y="4048760"/>
            <a:ext cx="3983355" cy="170434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46380" y="2691765"/>
            <a:ext cx="3208655" cy="2567305"/>
          </a:xfrm>
          <a:prstGeom prst="rect">
            <a:avLst/>
          </a:prstGeom>
        </p:spPr>
      </p:pic>
      <p:sp>
        <p:nvSpPr>
          <p:cNvPr id="3" name="文本框 2"/>
          <p:cNvSpPr txBox="1"/>
          <p:nvPr/>
        </p:nvSpPr>
        <p:spPr>
          <a:xfrm>
            <a:off x="407670" y="2082165"/>
            <a:ext cx="3973830" cy="457200"/>
          </a:xfrm>
          <a:prstGeom prst="rect">
            <a:avLst/>
          </a:prstGeom>
          <a:noFill/>
        </p:spPr>
        <p:txBody>
          <a:bodyPr wrap="none" rtlCol="0" anchor="t">
            <a:spAutoFit/>
          </a:bodyPr>
          <a:lstStyle/>
          <a:p>
            <a:pPr algn="l"/>
            <a:r>
              <a:rPr lang="en-US" altLang="zh-CN" sz="2400" dirty="0">
                <a:latin typeface="Times New Roman" panose="02020603050405020304" pitchFamily="2" charset="0"/>
                <a:ea typeface="黑体" panose="02010609060101010101" charset="-122"/>
                <a:cs typeface="+mn-ea"/>
                <a:sym typeface="+mn-ea"/>
              </a:rPr>
              <a:t>(2)The origin of Ch</a:t>
            </a:r>
            <a:r>
              <a:rPr lang="en-US" altLang="zh-CN" sz="2400" dirty="0">
                <a:latin typeface="Times New Roman" panose="02020603050405020304" pitchFamily="2" charset="0"/>
                <a:ea typeface="黑体" panose="02010609060101010101" charset="-122"/>
                <a:sym typeface="+mn-ea"/>
              </a:rPr>
              <a:t>inese Kite:</a:t>
            </a:r>
            <a:r>
              <a:rPr lang="en-US" altLang="zh-CN" sz="2400" dirty="0">
                <a:ea typeface="黑体" panose="02010609060101010101" charset="-122"/>
                <a:sym typeface="+mn-ea"/>
              </a:rPr>
              <a:t> </a:t>
            </a:r>
            <a:endParaRPr lang="en-US" altLang="zh-CN" sz="2400" dirty="0">
              <a:ea typeface="黑体" panose="02010609060101010101" charset="-122"/>
              <a:sym typeface="+mn-ea"/>
            </a:endParaRPr>
          </a:p>
        </p:txBody>
      </p:sp>
      <p:pic>
        <p:nvPicPr>
          <p:cNvPr id="6" name="图片 5"/>
          <p:cNvPicPr>
            <a:picLocks noChangeAspect="1"/>
          </p:cNvPicPr>
          <p:nvPr/>
        </p:nvPicPr>
        <p:blipFill>
          <a:blip r:embed="rId3"/>
          <a:stretch>
            <a:fillRect/>
          </a:stretch>
        </p:blipFill>
        <p:spPr>
          <a:xfrm>
            <a:off x="3542665" y="2691765"/>
            <a:ext cx="2867025" cy="2566670"/>
          </a:xfrm>
          <a:prstGeom prst="rect">
            <a:avLst/>
          </a:prstGeom>
        </p:spPr>
      </p:pic>
      <p:pic>
        <p:nvPicPr>
          <p:cNvPr id="8" name="图片 7"/>
          <p:cNvPicPr>
            <a:picLocks noChangeAspect="1"/>
          </p:cNvPicPr>
          <p:nvPr/>
        </p:nvPicPr>
        <p:blipFill>
          <a:blip r:embed="rId4"/>
          <a:stretch>
            <a:fillRect/>
          </a:stretch>
        </p:blipFill>
        <p:spPr>
          <a:xfrm>
            <a:off x="6534785" y="2691765"/>
            <a:ext cx="2367280" cy="256667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502285" y="1885315"/>
            <a:ext cx="5114934" cy="3879346"/>
            <a:chOff x="-40" y="300"/>
            <a:chExt cx="14540" cy="8415"/>
          </a:xfrm>
        </p:grpSpPr>
        <p:pic>
          <p:nvPicPr>
            <p:cNvPr id="7172" name="图片 7171" descr="褐色画框"/>
            <p:cNvPicPr>
              <a:picLocks noChangeAspect="1"/>
            </p:cNvPicPr>
            <p:nvPr/>
          </p:nvPicPr>
          <p:blipFill>
            <a:blip r:embed="rId1"/>
            <a:srcRect l="6451" t="27481" r="8640" b="35870"/>
            <a:stretch>
              <a:fillRect/>
            </a:stretch>
          </p:blipFill>
          <p:spPr>
            <a:xfrm>
              <a:off x="-40" y="300"/>
              <a:ext cx="13264" cy="8415"/>
            </a:xfrm>
            <a:prstGeom prst="rect">
              <a:avLst/>
            </a:prstGeom>
            <a:noFill/>
            <a:ln w="9525">
              <a:noFill/>
              <a:miter/>
            </a:ln>
          </p:spPr>
        </p:pic>
        <p:sp>
          <p:nvSpPr>
            <p:cNvPr id="7173" name="文本框 7172"/>
            <p:cNvSpPr txBox="1"/>
            <p:nvPr/>
          </p:nvSpPr>
          <p:spPr>
            <a:xfrm>
              <a:off x="767" y="1145"/>
              <a:ext cx="13733" cy="7339"/>
            </a:xfrm>
            <a:prstGeom prst="rect">
              <a:avLst/>
            </a:prstGeom>
            <a:noFill/>
            <a:ln w="9525">
              <a:noFill/>
              <a:miter/>
            </a:ln>
          </p:spPr>
          <p:txBody>
            <a:bodyPr wrap="square">
              <a:spAutoFit/>
            </a:bodyPr>
            <a:lstStyle/>
            <a:p>
              <a:pPr lvl="0" algn="l" eaLnBrk="1" latinLnBrk="0" hangingPunct="1">
                <a:buFont typeface="Wingdings" panose="05000000000000000000" charset="0"/>
              </a:pPr>
              <a:r>
                <a:rPr lang="en-US" altLang="zh-CN" sz="2400" dirty="0">
                  <a:latin typeface="Times New Roman" panose="02020603050405020304" pitchFamily="2" charset="0"/>
                  <a:ea typeface="黑体" panose="02010609060101010101" charset="-122"/>
                </a:rPr>
                <a:t>The introduction to </a:t>
              </a:r>
              <a:endParaRPr lang="en-US" altLang="zh-CN" sz="2400" dirty="0">
                <a:latin typeface="Times New Roman" panose="02020603050405020304" pitchFamily="2" charset="0"/>
                <a:ea typeface="黑体" panose="02010609060101010101" charset="-122"/>
              </a:endParaRPr>
            </a:p>
            <a:p>
              <a:pPr lvl="0" algn="l" eaLnBrk="1" latinLnBrk="0" hangingPunct="1">
                <a:buFont typeface="Wingdings" panose="05000000000000000000" charset="0"/>
              </a:pPr>
              <a:r>
                <a:rPr lang="en-US" altLang="zh-CN" sz="2400" dirty="0">
                  <a:latin typeface="Times New Roman" panose="02020603050405020304" pitchFamily="2" charset="0"/>
                  <a:ea typeface="黑体" panose="02010609060101010101" charset="-122"/>
                </a:rPr>
                <a:t>          </a:t>
              </a:r>
              <a:r>
                <a:rPr lang="en-US" altLang="zh-CN" sz="3600" b="1" dirty="0">
                  <a:solidFill>
                    <a:srgbClr val="1D2087"/>
                  </a:solidFill>
                  <a:latin typeface="Times New Roman" panose="02020603050405020304" pitchFamily="2" charset="0"/>
                  <a:ea typeface="黑体" panose="02010609060101010101" charset="-122"/>
                </a:rPr>
                <a:t>Chinese knot:</a:t>
              </a:r>
              <a:endParaRPr lang="en-US" altLang="zh-CN" sz="3600" b="1" dirty="0">
                <a:solidFill>
                  <a:srgbClr val="1D2087"/>
                </a:solidFill>
                <a:latin typeface="Times New Roman" panose="02020603050405020304" pitchFamily="2" charset="0"/>
                <a:ea typeface="黑体" panose="02010609060101010101" charset="-122"/>
              </a:endParaRPr>
            </a:p>
            <a:p>
              <a:pPr lvl="0" algn="l" eaLnBrk="1" latinLnBrk="0" hangingPunct="1">
                <a:buFont typeface="Wingdings" panose="05000000000000000000" charset="0"/>
              </a:pPr>
              <a:endParaRPr lang="en-US" altLang="zh-CN" sz="36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Chinese characteristics</a:t>
              </a:r>
              <a:endParaRPr lang="en-US" altLang="zh-CN" sz="2400" dirty="0">
                <a:latin typeface="Times New Roman" panose="02020603050405020304" pitchFamily="2" charset="0"/>
                <a:ea typeface="黑体" panose="02010609060101010101" charset="-122"/>
              </a:endParaRPr>
            </a:p>
            <a:p>
              <a:pPr lvl="0" algn="l" eaLnBrk="1" latinLnBrk="0" hangingPunct="1">
                <a:buFont typeface="Wingdings" panose="05000000000000000000" charset="0"/>
              </a:pP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r>
                <a:rPr lang="en-US" altLang="zh-CN" sz="2400" dirty="0">
                  <a:latin typeface="Times New Roman" panose="02020603050405020304" pitchFamily="2" charset="0"/>
                  <a:ea typeface="黑体" panose="02010609060101010101" charset="-122"/>
                </a:rPr>
                <a:t>Just by twining a red string, </a:t>
              </a:r>
              <a:endParaRPr lang="en-US" altLang="zh-CN" sz="2400" dirty="0">
                <a:latin typeface="Times New Roman" panose="02020603050405020304" pitchFamily="2" charset="0"/>
                <a:ea typeface="黑体" panose="02010609060101010101" charset="-122"/>
              </a:endParaRPr>
            </a:p>
            <a:p>
              <a:pPr lvl="0" algn="l" eaLnBrk="1" latinLnBrk="0" hangingPunct="1">
                <a:buFont typeface="Wingdings" panose="05000000000000000000" charset="0"/>
              </a:pPr>
              <a:r>
                <a:rPr lang="en-US" altLang="zh-CN" sz="2400" dirty="0">
                  <a:latin typeface="Times New Roman" panose="02020603050405020304" pitchFamily="2" charset="0"/>
                  <a:ea typeface="黑体" panose="02010609060101010101" charset="-122"/>
                </a:rPr>
                <a:t>     the wish is conveyed.</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Wingdings" panose="05000000000000000000" charset="0"/>
                <a:buChar char="Ø"/>
              </a:pPr>
              <a:endParaRPr lang="en-US" altLang="zh-CN" sz="2400" dirty="0">
                <a:latin typeface="Times New Roman" panose="02020603050405020304" pitchFamily="2" charset="0"/>
                <a:ea typeface="黑体" panose="02010609060101010101" charset="-122"/>
              </a:endParaRPr>
            </a:p>
          </p:txBody>
        </p:sp>
      </p:grpSp>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lstStyle/>
          <a:p>
            <a:pPr lvl="0" algn="l" eaLnBrk="1" latinLnBrk="0" hangingPunct="1"/>
            <a:r>
              <a:rPr lang="en-US" altLang="zh-CN" sz="3600" b="1" dirty="0">
                <a:latin typeface="Times New Roman" panose="02020603050405020304" pitchFamily="2" charset="0"/>
                <a:ea typeface="黑体" panose="02010609060101010101" charset="-122"/>
                <a:sym typeface="+mn-ea"/>
              </a:rPr>
              <a:t>1. Chinese knot</a:t>
            </a:r>
            <a:endParaRPr lang="en-US" altLang="zh-CN" sz="3600" b="1" dirty="0">
              <a:latin typeface="Times New Roman" panose="02020603050405020304" pitchFamily="2" charset="0"/>
              <a:ea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5330190" y="2086610"/>
            <a:ext cx="3077845" cy="350583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196975" y="1866900"/>
            <a:ext cx="6536690" cy="3291840"/>
          </a:xfrm>
          <a:prstGeom prst="rect">
            <a:avLst/>
          </a:prstGeom>
          <a:noFill/>
        </p:spPr>
        <p:txBody>
          <a:bodyPr wrap="none" rtlCol="0" anchor="t">
            <a:spAutoFit/>
          </a:bodyPr>
          <a:lstStyle/>
          <a:p>
            <a:pPr algn="l">
              <a:lnSpc>
                <a:spcPct val="150000"/>
              </a:lnSpc>
            </a:pPr>
            <a:r>
              <a:rPr lang="en-US" altLang="zh-CN" sz="2800" dirty="0">
                <a:latin typeface="Times New Roman" panose="02020603050405020304" pitchFamily="2" charset="0"/>
                <a:ea typeface="黑体" panose="02010609060101010101" charset="-122"/>
                <a:cs typeface="+mn-ea"/>
                <a:sym typeface="+mn-ea"/>
              </a:rPr>
              <a:t>(3)The auspicious patterns on Ch</a:t>
            </a:r>
            <a:r>
              <a:rPr lang="en-US" altLang="zh-CN" sz="2800" dirty="0">
                <a:latin typeface="Times New Roman" panose="02020603050405020304" pitchFamily="2" charset="0"/>
                <a:ea typeface="黑体" panose="02010609060101010101" charset="-122"/>
                <a:sym typeface="+mn-ea"/>
              </a:rPr>
              <a:t>inese Kite:</a:t>
            </a:r>
            <a:r>
              <a:rPr lang="en-US" altLang="zh-CN" sz="2800" dirty="0">
                <a:ea typeface="黑体" panose="02010609060101010101" charset="-122"/>
                <a:sym typeface="+mn-ea"/>
              </a:rPr>
              <a:t> </a:t>
            </a:r>
            <a:endParaRPr lang="en-US" altLang="zh-CN" sz="2800" dirty="0">
              <a:ea typeface="黑体" panose="02010609060101010101" charset="-122"/>
              <a:sym typeface="+mn-ea"/>
            </a:endParaRPr>
          </a:p>
          <a:p>
            <a:pPr marL="342900" indent="-342900" algn="l">
              <a:lnSpc>
                <a:spcPct val="150000"/>
              </a:lnSpc>
              <a:buFont typeface="Arial" panose="020B0604020202020204" pitchFamily="34" charset="0"/>
              <a:buChar char="•"/>
            </a:pPr>
            <a:r>
              <a:rPr lang="en-US" altLang="zh-CN" sz="2800" dirty="0">
                <a:latin typeface="Times New Roman" panose="02020603050405020304" pitchFamily="2" charset="0"/>
                <a:ea typeface="黑体" panose="02010609060101010101" charset="-122"/>
                <a:cs typeface="+mn-ea"/>
                <a:sym typeface="+mn-ea"/>
              </a:rPr>
              <a:t>Pray for happiness.</a:t>
            </a:r>
            <a:endParaRPr lang="en-US" altLang="zh-CN" sz="2800" dirty="0">
              <a:latin typeface="Times New Roman" panose="02020603050405020304" pitchFamily="2" charset="0"/>
              <a:ea typeface="黑体" panose="02010609060101010101" charset="-122"/>
              <a:cs typeface="+mn-ea"/>
              <a:sym typeface="+mn-ea"/>
            </a:endParaRPr>
          </a:p>
          <a:p>
            <a:pPr marL="342900" indent="-342900" algn="l">
              <a:lnSpc>
                <a:spcPct val="150000"/>
              </a:lnSpc>
              <a:buFont typeface="Arial" panose="020B0604020202020204" pitchFamily="34" charset="0"/>
              <a:buChar char="•"/>
            </a:pPr>
            <a:r>
              <a:rPr lang="en-US" altLang="zh-CN" sz="2800" dirty="0">
                <a:latin typeface="Times New Roman" panose="02020603050405020304" pitchFamily="2" charset="0"/>
                <a:ea typeface="黑体" panose="02010609060101010101" charset="-122"/>
                <a:cs typeface="+mn-ea"/>
                <a:sym typeface="+mn-ea"/>
              </a:rPr>
              <a:t>Offering birthday congratulations.</a:t>
            </a:r>
            <a:endParaRPr lang="en-US" altLang="zh-CN" sz="2800" dirty="0">
              <a:latin typeface="Times New Roman" panose="02020603050405020304" pitchFamily="2" charset="0"/>
              <a:ea typeface="黑体" panose="02010609060101010101" charset="-122"/>
              <a:cs typeface="+mn-ea"/>
              <a:sym typeface="+mn-ea"/>
            </a:endParaRPr>
          </a:p>
          <a:p>
            <a:pPr marL="342900" indent="-342900" algn="l">
              <a:lnSpc>
                <a:spcPct val="150000"/>
              </a:lnSpc>
              <a:buFont typeface="Arial" panose="020B0604020202020204" pitchFamily="34" charset="0"/>
              <a:buChar char="•"/>
            </a:pPr>
            <a:r>
              <a:rPr lang="en-US" altLang="zh-CN" sz="2800" dirty="0">
                <a:latin typeface="Times New Roman" panose="02020603050405020304" pitchFamily="2" charset="0"/>
                <a:ea typeface="黑体" panose="02010609060101010101" charset="-122"/>
                <a:cs typeface="+mn-ea"/>
                <a:sym typeface="+mn-ea"/>
              </a:rPr>
              <a:t>Celebrating happy events.</a:t>
            </a:r>
            <a:endParaRPr lang="en-US" altLang="zh-CN" sz="2800" dirty="0">
              <a:latin typeface="Times New Roman" panose="02020603050405020304" pitchFamily="2" charset="0"/>
              <a:ea typeface="黑体" panose="02010609060101010101" charset="-122"/>
              <a:cs typeface="+mn-ea"/>
              <a:sym typeface="+mn-ea"/>
            </a:endParaRPr>
          </a:p>
          <a:p>
            <a:pPr marL="342900" indent="-342900" algn="l">
              <a:lnSpc>
                <a:spcPct val="150000"/>
              </a:lnSpc>
              <a:buFont typeface="Arial" panose="020B0604020202020204" pitchFamily="34" charset="0"/>
              <a:buChar char="•"/>
            </a:pPr>
            <a:r>
              <a:rPr lang="en-US" altLang="zh-CN" sz="2800" dirty="0">
                <a:latin typeface="Times New Roman" panose="02020603050405020304" pitchFamily="2" charset="0"/>
                <a:ea typeface="黑体" panose="02010609060101010101" charset="-122"/>
                <a:cs typeface="+mn-ea"/>
                <a:sym typeface="+mn-ea"/>
              </a:rPr>
              <a:t>Practicing divination for good marriage.</a:t>
            </a:r>
            <a:endParaRPr lang="en-US" altLang="zh-CN" sz="2800" dirty="0">
              <a:latin typeface="Times New Roman" panose="02020603050405020304" pitchFamily="2" charset="0"/>
              <a:ea typeface="黑体" panose="02010609060101010101" charset="-122"/>
              <a:cs typeface="+mn-ea"/>
              <a:sym typeface="+mn-ea"/>
            </a:endParaRPr>
          </a:p>
        </p:txBody>
      </p:sp>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407670" y="2082165"/>
            <a:ext cx="2993390" cy="1188720"/>
          </a:xfrm>
          <a:prstGeom prst="rect">
            <a:avLst/>
          </a:prstGeom>
          <a:noFill/>
        </p:spPr>
        <p:txBody>
          <a:bodyPr wrap="none" rtlCol="0" anchor="t">
            <a:spAutoFit/>
          </a:bodyPr>
          <a:lstStyle/>
          <a:p>
            <a:pPr algn="l"/>
            <a:r>
              <a:rPr lang="en-US" altLang="zh-CN" sz="2400" dirty="0">
                <a:latin typeface="Times New Roman" panose="02020603050405020304" pitchFamily="2" charset="0"/>
                <a:ea typeface="黑体" panose="02010609060101010101" charset="-122"/>
                <a:cs typeface="+mn-ea"/>
                <a:sym typeface="+mn-ea"/>
              </a:rPr>
              <a:t>A. Pray for happiness</a:t>
            </a:r>
            <a:r>
              <a:rPr lang="en-US" altLang="zh-CN" sz="2400" dirty="0">
                <a:latin typeface="Times New Roman" panose="02020603050405020304" pitchFamily="2" charset="0"/>
                <a:ea typeface="黑体" panose="02010609060101010101" charset="-122"/>
                <a:sym typeface="+mn-ea"/>
              </a:rPr>
              <a:t>:</a:t>
            </a:r>
            <a:r>
              <a:rPr lang="en-US" altLang="zh-CN" sz="2400" dirty="0">
                <a:ea typeface="黑体" panose="02010609060101010101" charset="-122"/>
                <a:sym typeface="+mn-ea"/>
              </a:rPr>
              <a:t> </a:t>
            </a:r>
            <a:endParaRPr lang="en-US" altLang="zh-CN" sz="2400" dirty="0">
              <a:ea typeface="黑体" panose="02010609060101010101" charset="-122"/>
              <a:sym typeface="+mn-ea"/>
            </a:endParaRPr>
          </a:p>
          <a:p>
            <a:pPr algn="l">
              <a:lnSpc>
                <a:spcPct val="200000"/>
              </a:lnSpc>
              <a:buFont typeface="Arial" panose="020B0604020202020204" pitchFamily="34" charset="0"/>
            </a:pPr>
            <a:endParaRPr lang="en-US" altLang="zh-CN" sz="2400" dirty="0">
              <a:latin typeface="Times New Roman" panose="02020603050405020304" pitchFamily="2" charset="0"/>
              <a:ea typeface="黑体" panose="02010609060101010101" charset="-122"/>
              <a:cs typeface="+mn-ea"/>
              <a:sym typeface="+mn-ea"/>
            </a:endParaRPr>
          </a:p>
        </p:txBody>
      </p:sp>
      <p:pic>
        <p:nvPicPr>
          <p:cNvPr id="2" name="图片 1"/>
          <p:cNvPicPr>
            <a:picLocks noChangeAspect="1"/>
          </p:cNvPicPr>
          <p:nvPr/>
        </p:nvPicPr>
        <p:blipFill>
          <a:blip r:embed="rId2"/>
          <a:stretch>
            <a:fillRect/>
          </a:stretch>
        </p:blipFill>
        <p:spPr>
          <a:xfrm>
            <a:off x="4405630" y="2667000"/>
            <a:ext cx="4063365" cy="3250565"/>
          </a:xfrm>
          <a:prstGeom prst="rect">
            <a:avLst/>
          </a:prstGeom>
        </p:spPr>
      </p:pic>
      <p:pic>
        <p:nvPicPr>
          <p:cNvPr id="6" name="图片 5"/>
          <p:cNvPicPr>
            <a:picLocks noChangeAspect="1"/>
          </p:cNvPicPr>
          <p:nvPr/>
        </p:nvPicPr>
        <p:blipFill>
          <a:blip r:embed="rId3" cstate="print"/>
          <a:stretch>
            <a:fillRect/>
          </a:stretch>
        </p:blipFill>
        <p:spPr>
          <a:xfrm>
            <a:off x="892175" y="2667000"/>
            <a:ext cx="3250565" cy="325056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407670" y="2082165"/>
            <a:ext cx="4797425" cy="1188720"/>
          </a:xfrm>
          <a:prstGeom prst="rect">
            <a:avLst/>
          </a:prstGeom>
          <a:noFill/>
        </p:spPr>
        <p:txBody>
          <a:bodyPr wrap="none" rtlCol="0" anchor="t">
            <a:spAutoFit/>
          </a:bodyPr>
          <a:lstStyle/>
          <a:p>
            <a:pPr algn="l"/>
            <a:r>
              <a:rPr lang="en-US" altLang="zh-CN" sz="2400" dirty="0">
                <a:latin typeface="Times New Roman" panose="02020603050405020304" pitchFamily="2" charset="0"/>
                <a:ea typeface="黑体" panose="02010609060101010101" charset="-122"/>
                <a:cs typeface="+mn-ea"/>
                <a:sym typeface="+mn-ea"/>
              </a:rPr>
              <a:t>B. Offering birthday congratulations</a:t>
            </a:r>
            <a:r>
              <a:rPr lang="en-US" altLang="zh-CN" sz="2400" dirty="0">
                <a:latin typeface="Times New Roman" panose="02020603050405020304" pitchFamily="2" charset="0"/>
                <a:ea typeface="黑体" panose="02010609060101010101" charset="-122"/>
                <a:sym typeface="+mn-ea"/>
              </a:rPr>
              <a:t>:</a:t>
            </a:r>
            <a:r>
              <a:rPr lang="en-US" altLang="zh-CN" sz="2400" dirty="0">
                <a:ea typeface="黑体" panose="02010609060101010101" charset="-122"/>
                <a:sym typeface="+mn-ea"/>
              </a:rPr>
              <a:t> </a:t>
            </a:r>
            <a:endParaRPr lang="en-US" altLang="zh-CN" sz="2400" dirty="0">
              <a:ea typeface="黑体" panose="02010609060101010101" charset="-122"/>
              <a:sym typeface="+mn-ea"/>
            </a:endParaRPr>
          </a:p>
          <a:p>
            <a:pPr algn="l">
              <a:lnSpc>
                <a:spcPct val="200000"/>
              </a:lnSpc>
              <a:buFont typeface="Arial" panose="020B0604020202020204" pitchFamily="34" charset="0"/>
            </a:pPr>
            <a:endParaRPr lang="en-US" altLang="zh-CN" sz="2400" dirty="0">
              <a:latin typeface="Times New Roman" panose="02020603050405020304" pitchFamily="2" charset="0"/>
              <a:ea typeface="黑体" panose="02010609060101010101" charset="-122"/>
              <a:cs typeface="+mn-ea"/>
              <a:sym typeface="+mn-ea"/>
            </a:endParaRPr>
          </a:p>
        </p:txBody>
      </p:sp>
      <p:pic>
        <p:nvPicPr>
          <p:cNvPr id="4" name="图片 3"/>
          <p:cNvPicPr>
            <a:picLocks noChangeAspect="1"/>
          </p:cNvPicPr>
          <p:nvPr/>
        </p:nvPicPr>
        <p:blipFill>
          <a:blip r:embed="rId2"/>
          <a:stretch>
            <a:fillRect/>
          </a:stretch>
        </p:blipFill>
        <p:spPr>
          <a:xfrm>
            <a:off x="4634230" y="2933700"/>
            <a:ext cx="3977640" cy="2010410"/>
          </a:xfrm>
          <a:prstGeom prst="rect">
            <a:avLst/>
          </a:prstGeom>
        </p:spPr>
      </p:pic>
      <p:pic>
        <p:nvPicPr>
          <p:cNvPr id="8" name="图片 7"/>
          <p:cNvPicPr>
            <a:picLocks noChangeAspect="1"/>
          </p:cNvPicPr>
          <p:nvPr/>
        </p:nvPicPr>
        <p:blipFill>
          <a:blip r:embed="rId3" cstate="print"/>
          <a:stretch>
            <a:fillRect/>
          </a:stretch>
        </p:blipFill>
        <p:spPr>
          <a:xfrm>
            <a:off x="2430145" y="3063240"/>
            <a:ext cx="2060575" cy="1751965"/>
          </a:xfrm>
          <a:prstGeom prst="rect">
            <a:avLst/>
          </a:prstGeom>
        </p:spPr>
      </p:pic>
      <p:pic>
        <p:nvPicPr>
          <p:cNvPr id="9" name="图片 8"/>
          <p:cNvPicPr>
            <a:picLocks noChangeAspect="1"/>
          </p:cNvPicPr>
          <p:nvPr/>
        </p:nvPicPr>
        <p:blipFill>
          <a:blip r:embed="rId4" cstate="print"/>
          <a:srcRect b="6347"/>
          <a:stretch>
            <a:fillRect/>
          </a:stretch>
        </p:blipFill>
        <p:spPr>
          <a:xfrm>
            <a:off x="391795" y="2933700"/>
            <a:ext cx="2060575" cy="188341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694690" y="2727960"/>
            <a:ext cx="4413250" cy="1371600"/>
          </a:xfrm>
          <a:prstGeom prst="rect">
            <a:avLst/>
          </a:prstGeom>
          <a:noFill/>
        </p:spPr>
        <p:txBody>
          <a:bodyPr wrap="none" rtlCol="0" anchor="t">
            <a:spAutoFit/>
          </a:bodyPr>
          <a:lstStyle/>
          <a:p>
            <a:pPr algn="l"/>
            <a:r>
              <a:rPr lang="en-US" altLang="zh-CN" sz="2800" dirty="0">
                <a:latin typeface="Times New Roman" panose="02020603050405020304" pitchFamily="2" charset="0"/>
                <a:ea typeface="黑体" panose="02010609060101010101" charset="-122"/>
                <a:cs typeface="+mn-ea"/>
                <a:sym typeface="+mn-ea"/>
              </a:rPr>
              <a:t>C. Celebrating happy events</a:t>
            </a:r>
            <a:r>
              <a:rPr lang="en-US" altLang="zh-CN" sz="2800" dirty="0">
                <a:latin typeface="Times New Roman" panose="02020603050405020304" pitchFamily="2" charset="0"/>
                <a:ea typeface="黑体" panose="02010609060101010101" charset="-122"/>
                <a:sym typeface="+mn-ea"/>
              </a:rPr>
              <a:t>:</a:t>
            </a:r>
            <a:r>
              <a:rPr lang="en-US" altLang="zh-CN" sz="2800" dirty="0">
                <a:ea typeface="黑体" panose="02010609060101010101" charset="-122"/>
                <a:sym typeface="+mn-ea"/>
              </a:rPr>
              <a:t> </a:t>
            </a:r>
            <a:endParaRPr lang="en-US" altLang="zh-CN" sz="2800" dirty="0">
              <a:ea typeface="黑体" panose="02010609060101010101" charset="-122"/>
              <a:sym typeface="+mn-ea"/>
            </a:endParaRPr>
          </a:p>
          <a:p>
            <a:pPr algn="l">
              <a:lnSpc>
                <a:spcPct val="200000"/>
              </a:lnSpc>
              <a:buFont typeface="Arial" panose="020B0604020202020204" pitchFamily="34" charset="0"/>
            </a:pPr>
            <a:endParaRPr lang="en-US" altLang="zh-CN" sz="2800" dirty="0">
              <a:latin typeface="Times New Roman" panose="02020603050405020304" pitchFamily="2" charset="0"/>
              <a:ea typeface="黑体" panose="02010609060101010101" charset="-122"/>
              <a:cs typeface="+mn-ea"/>
              <a:sym typeface="+mn-ea"/>
            </a:endParaRPr>
          </a:p>
        </p:txBody>
      </p:sp>
      <p:pic>
        <p:nvPicPr>
          <p:cNvPr id="7" name="图片 6"/>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830445" y="1898650"/>
            <a:ext cx="3618865" cy="3618865"/>
          </a:xfrm>
          <a:prstGeom prst="rect">
            <a:avLst/>
          </a:prstGeom>
        </p:spPr>
      </p:pic>
      <p:pic>
        <p:nvPicPr>
          <p:cNvPr id="8" name="图片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12420" y="3476625"/>
            <a:ext cx="4353560" cy="1708150"/>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407670" y="2082165"/>
            <a:ext cx="2120265" cy="1920240"/>
          </a:xfrm>
          <a:prstGeom prst="rect">
            <a:avLst/>
          </a:prstGeom>
          <a:noFill/>
        </p:spPr>
        <p:txBody>
          <a:bodyPr wrap="none" rtlCol="0" anchor="t">
            <a:spAutoFit/>
          </a:bodyPr>
          <a:lstStyle/>
          <a:p>
            <a:pPr algn="l"/>
            <a:r>
              <a:rPr lang="en-US" altLang="zh-CN" sz="2400" dirty="0">
                <a:latin typeface="Times New Roman" panose="02020603050405020304" pitchFamily="2" charset="0"/>
                <a:ea typeface="黑体" panose="02010609060101010101" charset="-122"/>
                <a:cs typeface="+mn-ea"/>
                <a:sym typeface="+mn-ea"/>
              </a:rPr>
              <a:t>D. Practicing </a:t>
            </a:r>
            <a:endParaRPr lang="en-US" altLang="zh-CN" sz="2400" dirty="0">
              <a:latin typeface="Times New Roman" panose="02020603050405020304" pitchFamily="2" charset="0"/>
              <a:ea typeface="黑体" panose="02010609060101010101" charset="-122"/>
              <a:cs typeface="+mn-ea"/>
              <a:sym typeface="+mn-ea"/>
            </a:endParaRPr>
          </a:p>
          <a:p>
            <a:pPr algn="l"/>
            <a:r>
              <a:rPr lang="en-US" altLang="zh-CN" sz="2400" dirty="0">
                <a:latin typeface="Times New Roman" panose="02020603050405020304" pitchFamily="2" charset="0"/>
                <a:ea typeface="黑体" panose="02010609060101010101" charset="-122"/>
                <a:cs typeface="+mn-ea"/>
                <a:sym typeface="+mn-ea"/>
              </a:rPr>
              <a:t>divination for </a:t>
            </a:r>
            <a:endParaRPr lang="en-US" altLang="zh-CN" sz="2400" dirty="0">
              <a:latin typeface="Times New Roman" panose="02020603050405020304" pitchFamily="2" charset="0"/>
              <a:ea typeface="黑体" panose="02010609060101010101" charset="-122"/>
              <a:cs typeface="+mn-ea"/>
              <a:sym typeface="+mn-ea"/>
            </a:endParaRPr>
          </a:p>
          <a:p>
            <a:pPr algn="l"/>
            <a:r>
              <a:rPr lang="en-US" altLang="zh-CN" sz="2400" dirty="0">
                <a:latin typeface="Times New Roman" panose="02020603050405020304" pitchFamily="2" charset="0"/>
                <a:ea typeface="黑体" panose="02010609060101010101" charset="-122"/>
                <a:cs typeface="+mn-ea"/>
                <a:sym typeface="+mn-ea"/>
              </a:rPr>
              <a:t>good marriage</a:t>
            </a:r>
            <a:r>
              <a:rPr lang="en-US" altLang="zh-CN" sz="2400" dirty="0">
                <a:latin typeface="Times New Roman" panose="02020603050405020304" pitchFamily="2" charset="0"/>
                <a:ea typeface="黑体" panose="02010609060101010101" charset="-122"/>
                <a:sym typeface="+mn-ea"/>
              </a:rPr>
              <a:t>:</a:t>
            </a:r>
            <a:r>
              <a:rPr lang="en-US" altLang="zh-CN" sz="2400" dirty="0">
                <a:ea typeface="黑体" panose="02010609060101010101" charset="-122"/>
                <a:sym typeface="+mn-ea"/>
              </a:rPr>
              <a:t> </a:t>
            </a:r>
            <a:endParaRPr lang="en-US" altLang="zh-CN" sz="2400" dirty="0">
              <a:ea typeface="黑体" panose="02010609060101010101" charset="-122"/>
              <a:sym typeface="+mn-ea"/>
            </a:endParaRPr>
          </a:p>
          <a:p>
            <a:pPr algn="l">
              <a:lnSpc>
                <a:spcPct val="200000"/>
              </a:lnSpc>
              <a:buFont typeface="Arial" panose="020B0604020202020204" pitchFamily="34" charset="0"/>
            </a:pPr>
            <a:endParaRPr lang="en-US" altLang="zh-CN" sz="2400" dirty="0">
              <a:latin typeface="Times New Roman" panose="02020603050405020304" pitchFamily="2" charset="0"/>
              <a:ea typeface="黑体" panose="02010609060101010101" charset="-122"/>
              <a:cs typeface="+mn-ea"/>
              <a:sym typeface="+mn-ea"/>
            </a:endParaRPr>
          </a:p>
        </p:txBody>
      </p:sp>
      <p:grpSp>
        <p:nvGrpSpPr>
          <p:cNvPr id="6" name="组合 5"/>
          <p:cNvGrpSpPr/>
          <p:nvPr/>
        </p:nvGrpSpPr>
        <p:grpSpPr>
          <a:xfrm>
            <a:off x="2687955" y="2082800"/>
            <a:ext cx="5643245" cy="4284345"/>
            <a:chOff x="6801" y="3054"/>
            <a:chExt cx="6771" cy="5229"/>
          </a:xfrm>
        </p:grpSpPr>
        <p:pic>
          <p:nvPicPr>
            <p:cNvPr id="4" name="图片 3"/>
            <p:cNvPicPr>
              <a:picLocks noChangeAspect="1"/>
            </p:cNvPicPr>
            <p:nvPr/>
          </p:nvPicPr>
          <p:blipFill>
            <a:blip r:embed="rId2"/>
            <a:stretch>
              <a:fillRect/>
            </a:stretch>
          </p:blipFill>
          <p:spPr>
            <a:xfrm>
              <a:off x="9936" y="5553"/>
              <a:ext cx="3636" cy="2731"/>
            </a:xfrm>
            <a:prstGeom prst="rect">
              <a:avLst/>
            </a:prstGeom>
          </p:spPr>
        </p:pic>
        <p:pic>
          <p:nvPicPr>
            <p:cNvPr id="8" name="图片 7"/>
            <p:cNvPicPr>
              <a:picLocks noChangeAspect="1"/>
            </p:cNvPicPr>
            <p:nvPr/>
          </p:nvPicPr>
          <p:blipFill>
            <a:blip r:embed="rId3" cstate="print"/>
            <a:stretch>
              <a:fillRect/>
            </a:stretch>
          </p:blipFill>
          <p:spPr>
            <a:xfrm>
              <a:off x="6801" y="5553"/>
              <a:ext cx="2981" cy="2731"/>
            </a:xfrm>
            <a:prstGeom prst="rect">
              <a:avLst/>
            </a:prstGeom>
          </p:spPr>
        </p:pic>
        <p:pic>
          <p:nvPicPr>
            <p:cNvPr id="9" name="图片 8"/>
            <p:cNvPicPr>
              <a:picLocks noChangeAspect="1"/>
            </p:cNvPicPr>
            <p:nvPr/>
          </p:nvPicPr>
          <p:blipFill>
            <a:blip r:embed="rId4" cstate="print"/>
            <a:stretch>
              <a:fillRect/>
            </a:stretch>
          </p:blipFill>
          <p:spPr>
            <a:xfrm>
              <a:off x="6801" y="3054"/>
              <a:ext cx="3135" cy="2322"/>
            </a:xfrm>
            <a:prstGeom prst="rect">
              <a:avLst/>
            </a:prstGeom>
          </p:spPr>
        </p:pic>
        <p:pic>
          <p:nvPicPr>
            <p:cNvPr id="10" name="图片 9"/>
            <p:cNvPicPr>
              <a:picLocks noChangeAspect="1"/>
            </p:cNvPicPr>
            <p:nvPr/>
          </p:nvPicPr>
          <p:blipFill>
            <a:blip r:embed="rId5" cstate="print"/>
            <a:stretch>
              <a:fillRect/>
            </a:stretch>
          </p:blipFill>
          <p:spPr>
            <a:xfrm>
              <a:off x="9936" y="3054"/>
              <a:ext cx="3636" cy="2322"/>
            </a:xfrm>
            <a:prstGeom prst="rect">
              <a:avLst/>
            </a:prstGeom>
          </p:spPr>
        </p:pic>
      </p:grpSp>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5. Chinese Kite</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87095" y="2065020"/>
            <a:ext cx="8345805" cy="3291840"/>
          </a:xfrm>
          <a:prstGeom prst="rect">
            <a:avLst/>
          </a:prstGeom>
          <a:noFill/>
        </p:spPr>
        <p:txBody>
          <a:bodyPr wrap="square" rtlCol="0">
            <a:spAutoFit/>
          </a:bodyPr>
          <a:lstStyle/>
          <a:p>
            <a:pPr>
              <a:lnSpc>
                <a:spcPct val="150000"/>
              </a:lnSpc>
            </a:pPr>
            <a:r>
              <a:rPr lang="en-US" altLang="zh-CN" sz="2800">
                <a:latin typeface="Times New Roman" panose="02020603050405020304" pitchFamily="2" charset="0"/>
              </a:rPr>
              <a:t>1. What is the symbolization of Chinese knot?</a:t>
            </a:r>
            <a:endParaRPr lang="en-US" altLang="zh-CN" sz="2800">
              <a:latin typeface="Times New Roman" panose="02020603050405020304" pitchFamily="2" charset="0"/>
            </a:endParaRPr>
          </a:p>
          <a:p>
            <a:pPr>
              <a:lnSpc>
                <a:spcPct val="150000"/>
              </a:lnSpc>
            </a:pPr>
            <a:r>
              <a:rPr lang="en-US" altLang="zh-CN" sz="2800">
                <a:latin typeface="Times New Roman" panose="02020603050405020304" pitchFamily="2" charset="0"/>
              </a:rPr>
              <a:t>2. What are the differences between southern and</a:t>
            </a:r>
            <a:endParaRPr lang="en-US" altLang="zh-CN" sz="2800">
              <a:latin typeface="Times New Roman" panose="02020603050405020304" pitchFamily="2" charset="0"/>
            </a:endParaRPr>
          </a:p>
          <a:p>
            <a:pPr>
              <a:lnSpc>
                <a:spcPct val="150000"/>
              </a:lnSpc>
            </a:pPr>
            <a:r>
              <a:rPr lang="en-US" altLang="zh-CN" sz="2800">
                <a:latin typeface="Times New Roman" panose="02020603050405020304" pitchFamily="2" charset="0"/>
              </a:rPr>
              <a:t>    northern style of paper cutting?</a:t>
            </a:r>
            <a:endParaRPr lang="en-US" altLang="zh-CN" sz="2800">
              <a:latin typeface="Times New Roman" panose="02020603050405020304" pitchFamily="2" charset="0"/>
            </a:endParaRPr>
          </a:p>
          <a:p>
            <a:pPr>
              <a:lnSpc>
                <a:spcPct val="150000"/>
              </a:lnSpc>
            </a:pPr>
            <a:r>
              <a:rPr lang="en-US" altLang="zh-CN" sz="2800">
                <a:latin typeface="Times New Roman" panose="02020603050405020304" pitchFamily="2" charset="0"/>
              </a:rPr>
              <a:t>3. Could describe the key features of Su Xiu?</a:t>
            </a:r>
            <a:endParaRPr lang="en-US" altLang="zh-CN" sz="2800">
              <a:latin typeface="Times New Roman" panose="02020603050405020304" pitchFamily="2" charset="0"/>
            </a:endParaRPr>
          </a:p>
          <a:p>
            <a:pPr>
              <a:lnSpc>
                <a:spcPct val="150000"/>
              </a:lnSpc>
            </a:pPr>
            <a:r>
              <a:rPr lang="en-US" altLang="zh-CN" sz="2800">
                <a:latin typeface="Times New Roman" panose="02020603050405020304" pitchFamily="2" charset="0"/>
              </a:rPr>
              <a:t>4. Could desbcribe the process of making a puppt</a:t>
            </a:r>
            <a:r>
              <a:rPr lang="zh-CN" altLang="en-US" sz="2800">
                <a:latin typeface="Times New Roman" panose="02020603050405020304" pitchFamily="2" charset="0"/>
              </a:rPr>
              <a:t>？</a:t>
            </a:r>
            <a:r>
              <a:rPr lang="en-US" altLang="zh-CN" sz="2800">
                <a:latin typeface="Times New Roman" panose="02020603050405020304" pitchFamily="2" charset="0"/>
              </a:rPr>
              <a:t> </a:t>
            </a:r>
            <a:endParaRPr lang="en-US" altLang="zh-CN" sz="2800">
              <a:latin typeface="Times New Roman" panose="02020603050405020304" pitchFamily="2" charset="0"/>
            </a:endParaRPr>
          </a:p>
        </p:txBody>
      </p:sp>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Review:</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4" name="图片 3" descr="b141bdcf28e5181fd29a8aed8e4a4475[1]"/>
          <p:cNvPicPr>
            <a:picLocks noChangeAspect="1"/>
          </p:cNvPicPr>
          <p:nvPr/>
        </p:nvPicPr>
        <p:blipFill>
          <a:blip r:embed="rId2"/>
          <a:stretch>
            <a:fillRect/>
          </a:stretch>
        </p:blipFill>
        <p:spPr>
          <a:xfrm>
            <a:off x="1763395" y="1917700"/>
            <a:ext cx="5714365" cy="428561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Paper Cutting Practice</a:t>
            </a:r>
            <a:r>
              <a:rPr lang="zh-CN" altLang="en-US" sz="3600" b="1" dirty="0">
                <a:latin typeface="Times New Roman" panose="02020603050405020304" pitchFamily="2" charset="0"/>
                <a:ea typeface="黑体" panose="02010609060101010101" charset="-122"/>
                <a:sym typeface="+mn-ea"/>
              </a:rPr>
              <a:t> </a:t>
            </a:r>
            <a:r>
              <a:rPr lang="en-US" altLang="zh-CN" sz="3600" b="1" dirty="0">
                <a:latin typeface="Times New Roman" panose="02020603050405020304" pitchFamily="2" charset="0"/>
                <a:ea typeface="黑体" panose="02010609060101010101" charset="-122"/>
                <a:sym typeface="+mn-ea"/>
              </a:rPr>
              <a:t> </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9217"/>
          <p:cNvSpPr/>
          <p:nvPr/>
        </p:nvSpPr>
        <p:spPr>
          <a:xfrm>
            <a:off x="2858" y="2593975"/>
            <a:ext cx="9137650" cy="2781300"/>
          </a:xfrm>
          <a:prstGeom prst="rect">
            <a:avLst/>
          </a:prstGeom>
          <a:solidFill>
            <a:srgbClr val="333399">
              <a:alpha val="79999"/>
            </a:srgbClr>
          </a:solidFill>
          <a:ln w="9525">
            <a:noFill/>
            <a:miter/>
          </a:ln>
        </p:spPr>
        <p:txBody>
          <a:bodyPr wrap="none" anchor="ctr"/>
          <a:lstStyle/>
          <a:p>
            <a:pPr lvl="0" algn="ctr" eaLnBrk="1" latinLnBrk="0" hangingPunct="1"/>
            <a:endParaRPr>
              <a:solidFill>
                <a:schemeClr val="bg2"/>
              </a:solidFill>
              <a:latin typeface="Arial" panose="020B0604020202020204" pitchFamily="34" charset="0"/>
              <a:ea typeface="宋体" panose="02010600030101010101" pitchFamily="2" charset="-122"/>
            </a:endParaRPr>
          </a:p>
        </p:txBody>
      </p:sp>
      <p:sp>
        <p:nvSpPr>
          <p:cNvPr id="9219" name="文本框 9218"/>
          <p:cNvSpPr txBox="1"/>
          <p:nvPr/>
        </p:nvSpPr>
        <p:spPr>
          <a:xfrm>
            <a:off x="2165985" y="1516380"/>
            <a:ext cx="5762625" cy="1005840"/>
          </a:xfrm>
          <a:prstGeom prst="rect">
            <a:avLst/>
          </a:prstGeom>
          <a:noFill/>
          <a:ln w="9525">
            <a:noFill/>
            <a:miter/>
          </a:ln>
        </p:spPr>
        <p:txBody>
          <a:bodyPr>
            <a:spAutoFit/>
          </a:bodyPr>
          <a:lstStyle/>
          <a:p>
            <a:pPr lvl="0" algn="l" eaLnBrk="1" latinLnBrk="0" hangingPunct="1"/>
            <a:r>
              <a:rPr lang="zh-CN" altLang="en-US" sz="6000" b="1" i="1" dirty="0">
                <a:solidFill>
                  <a:srgbClr val="5F5F5F"/>
                </a:solidFill>
                <a:latin typeface="Arial" panose="020B0604020202020204" pitchFamily="34" charset="0"/>
                <a:ea typeface="微软雅黑" panose="020B0503020204020204" charset="-122"/>
              </a:rPr>
              <a:t>谢谢！</a:t>
            </a:r>
            <a:endParaRPr lang="zh-CN" altLang="en-US" sz="6000" b="1" i="1" dirty="0">
              <a:solidFill>
                <a:schemeClr val="folHlink"/>
              </a:solidFill>
              <a:latin typeface="Arial" panose="020B0604020202020204" pitchFamily="34" charset="0"/>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905" y="-5080"/>
            <a:ext cx="9140825" cy="6862445"/>
          </a:xfrm>
          <a:prstGeom prst="rect">
            <a:avLst/>
          </a:prstGeom>
        </p:spPr>
      </p:pic>
      <p:sp>
        <p:nvSpPr>
          <p:cNvPr id="2" name="圆角矩形标注 1"/>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1. Chinese knot</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71755" y="1883410"/>
            <a:ext cx="8856980" cy="4640580"/>
            <a:chOff x="0" y="0"/>
            <a:chExt cx="13948" cy="5897"/>
          </a:xfrm>
        </p:grpSpPr>
        <p:pic>
          <p:nvPicPr>
            <p:cNvPr id="7172" name="图片 7171" descr="褐色画框"/>
            <p:cNvPicPr>
              <a:picLocks noChangeAspect="1"/>
            </p:cNvPicPr>
            <p:nvPr/>
          </p:nvPicPr>
          <p:blipFill>
            <a:blip r:embed="rId1"/>
            <a:srcRect l="6451" t="27481" r="8640" b="35870"/>
            <a:stretch>
              <a:fillRect/>
            </a:stretch>
          </p:blipFill>
          <p:spPr>
            <a:xfrm>
              <a:off x="0" y="0"/>
              <a:ext cx="13948" cy="5897"/>
            </a:xfrm>
            <a:prstGeom prst="rect">
              <a:avLst/>
            </a:prstGeom>
            <a:noFill/>
            <a:ln w="9525">
              <a:noFill/>
              <a:miter/>
            </a:ln>
          </p:spPr>
        </p:pic>
        <p:sp>
          <p:nvSpPr>
            <p:cNvPr id="7173" name="文本框 7172"/>
            <p:cNvSpPr txBox="1"/>
            <p:nvPr/>
          </p:nvSpPr>
          <p:spPr>
            <a:xfrm>
              <a:off x="565" y="547"/>
              <a:ext cx="12890" cy="1007"/>
            </a:xfrm>
            <a:prstGeom prst="rect">
              <a:avLst/>
            </a:prstGeom>
            <a:noFill/>
            <a:ln w="9525">
              <a:noFill/>
              <a:miter/>
            </a:ln>
          </p:spPr>
          <p:txBody>
            <a:bodyPr>
              <a:spAutoFit/>
            </a:bodyPr>
            <a:lstStyle/>
            <a:p>
              <a:pPr lvl="0" algn="l" eaLnBrk="1" latinLnBrk="0" hangingPunct="1">
                <a:buFont typeface="Wingdings" panose="05000000000000000000" pitchFamily="2" charset="2"/>
              </a:pPr>
              <a:r>
                <a:rPr lang="en-US" altLang="zh-CN" sz="2800" dirty="0">
                  <a:latin typeface="Arial" panose="020B0604020202020204" pitchFamily="34" charset="0"/>
                  <a:ea typeface="黑体" panose="02010609060101010101" charset="-122"/>
                </a:rPr>
                <a:t>(1) Symbolization of Chinese knot:</a:t>
              </a:r>
              <a:r>
                <a:rPr lang="zh-CN" altLang="en-US" sz="2400" dirty="0">
                  <a:latin typeface="Arial" panose="020B0604020202020204" pitchFamily="34" charset="0"/>
                  <a:ea typeface="黑体" panose="02010609060101010101" charset="-122"/>
                </a:rPr>
                <a:t> </a:t>
              </a:r>
              <a:endParaRPr lang="zh-CN" altLang="en-US" sz="2400" dirty="0">
                <a:latin typeface="Arial" panose="020B0604020202020204" pitchFamily="34" charset="0"/>
                <a:ea typeface="黑体" panose="02010609060101010101" charset="-122"/>
              </a:endParaRPr>
            </a:p>
            <a:p>
              <a:pPr lvl="0" algn="just" eaLnBrk="1" latinLnBrk="0" hangingPunct="1">
                <a:buFont typeface="Wingdings" panose="05000000000000000000" pitchFamily="2" charset="2"/>
              </a:pPr>
              <a:endParaRPr lang="en-US" altLang="zh-CN" dirty="0">
                <a:latin typeface="Arial" panose="020B0604020202020204" pitchFamily="34" charset="0"/>
                <a:ea typeface="黑体" panose="02010609060101010101" charset="-122"/>
              </a:endParaRPr>
            </a:p>
          </p:txBody>
        </p:sp>
      </p:grpSp>
      <p:sp>
        <p:nvSpPr>
          <p:cNvPr id="2" name="文本框 1"/>
          <p:cNvSpPr txBox="1"/>
          <p:nvPr/>
        </p:nvSpPr>
        <p:spPr>
          <a:xfrm>
            <a:off x="683895" y="4145915"/>
            <a:ext cx="2941320" cy="1432560"/>
          </a:xfrm>
          <a:prstGeom prst="rect">
            <a:avLst/>
          </a:prstGeom>
          <a:noFill/>
        </p:spPr>
        <p:txBody>
          <a:bodyPr wrap="square" rtlCol="0">
            <a:spAutoFit/>
          </a:bodyPr>
          <a:lstStyle/>
          <a:p>
            <a:r>
              <a:rPr lang="zh-CN" altLang="en-US" sz="8800">
                <a:solidFill>
                  <a:srgbClr val="C00000"/>
                </a:solidFill>
                <a:latin typeface="文鼎中楷体" panose="03000600000000000000" charset="-122"/>
                <a:ea typeface="文鼎中楷体" panose="03000600000000000000" charset="-122"/>
              </a:rPr>
              <a:t>结</a:t>
            </a:r>
            <a:r>
              <a:rPr lang="zh-CN" altLang="en-US" sz="8800">
                <a:solidFill>
                  <a:srgbClr val="C00000"/>
                </a:solidFill>
                <a:latin typeface="文鼎中楷体" panose="03000600000000000000" charset="-122"/>
                <a:ea typeface="文鼎中楷体" panose="03000600000000000000" charset="-122"/>
                <a:cs typeface="Arial" panose="020B0604020202020204" pitchFamily="34" charset="0"/>
              </a:rPr>
              <a:t>→</a:t>
            </a:r>
            <a:r>
              <a:rPr lang="zh-CN" altLang="en-US" sz="8800">
                <a:solidFill>
                  <a:srgbClr val="C00000"/>
                </a:solidFill>
                <a:latin typeface="文鼎中楷体" panose="03000600000000000000" charset="-122"/>
                <a:ea typeface="文鼎中楷体" panose="03000600000000000000" charset="-122"/>
              </a:rPr>
              <a:t> </a:t>
            </a:r>
            <a:endParaRPr lang="zh-CN" altLang="en-US" sz="8800">
              <a:solidFill>
                <a:srgbClr val="C00000"/>
              </a:solidFill>
              <a:latin typeface="文鼎中楷体" panose="03000600000000000000" charset="-122"/>
              <a:ea typeface="文鼎中楷体" panose="03000600000000000000" charset="-122"/>
            </a:endParaRPr>
          </a:p>
        </p:txBody>
      </p:sp>
      <p:sp>
        <p:nvSpPr>
          <p:cNvPr id="3" name="文本框 2"/>
          <p:cNvSpPr txBox="1"/>
          <p:nvPr/>
        </p:nvSpPr>
        <p:spPr>
          <a:xfrm>
            <a:off x="2807970" y="4145915"/>
            <a:ext cx="1300480" cy="1432560"/>
          </a:xfrm>
          <a:prstGeom prst="rect">
            <a:avLst/>
          </a:prstGeom>
          <a:noFill/>
        </p:spPr>
        <p:txBody>
          <a:bodyPr wrap="none" rtlCol="0" anchor="t">
            <a:spAutoFit/>
          </a:bodyPr>
          <a:lstStyle/>
          <a:p>
            <a:r>
              <a:rPr lang="zh-CN" altLang="en-US" sz="8800">
                <a:solidFill>
                  <a:srgbClr val="C00000"/>
                </a:solidFill>
                <a:latin typeface="文鼎中楷体" panose="03000600000000000000" charset="-122"/>
                <a:ea typeface="文鼎中楷体" panose="03000600000000000000" charset="-122"/>
                <a:cs typeface="+mn-cs"/>
                <a:sym typeface="+mn-ea"/>
              </a:rPr>
              <a:t>吉</a:t>
            </a:r>
            <a:endParaRPr lang="zh-CN" altLang="en-US" sz="8800">
              <a:solidFill>
                <a:srgbClr val="C00000"/>
              </a:solidFill>
              <a:latin typeface="文鼎中楷体" panose="03000600000000000000" charset="-122"/>
              <a:ea typeface="文鼎中楷体" panose="03000600000000000000" charset="-122"/>
              <a:cs typeface="+mn-cs"/>
              <a:sym typeface="+mn-ea"/>
            </a:endParaRPr>
          </a:p>
        </p:txBody>
      </p:sp>
      <p:sp>
        <p:nvSpPr>
          <p:cNvPr id="5" name="文本框 4"/>
          <p:cNvSpPr txBox="1"/>
          <p:nvPr/>
        </p:nvSpPr>
        <p:spPr>
          <a:xfrm>
            <a:off x="4241165" y="3715385"/>
            <a:ext cx="4536440" cy="2286000"/>
          </a:xfrm>
          <a:prstGeom prst="rect">
            <a:avLst/>
          </a:prstGeom>
          <a:noFill/>
        </p:spPr>
        <p:txBody>
          <a:bodyPr wrap="square" rtlCol="0">
            <a:spAutoFit/>
          </a:bodyPr>
          <a:lstStyle/>
          <a:p>
            <a:pPr>
              <a:lnSpc>
                <a:spcPct val="150000"/>
              </a:lnSpc>
            </a:pPr>
            <a:r>
              <a:rPr lang="zh-CN" altLang="en-US" sz="2400" dirty="0">
                <a:latin typeface="+mj-lt"/>
                <a:ea typeface="文鼎中楷体" panose="03000600000000000000" charset="-122"/>
              </a:rPr>
              <a:t>结合  </a:t>
            </a:r>
            <a:r>
              <a:rPr lang="en-US" altLang="zh-CN" sz="2400" dirty="0">
                <a:latin typeface="+mj-lt"/>
                <a:ea typeface="文鼎中楷体" panose="03000600000000000000" charset="-122"/>
              </a:rPr>
              <a:t>---unite</a:t>
            </a:r>
            <a:endParaRPr lang="en-US" altLang="zh-CN" sz="2400" dirty="0">
              <a:latin typeface="+mj-lt"/>
              <a:ea typeface="文鼎中楷体" panose="03000600000000000000" charset="-122"/>
            </a:endParaRPr>
          </a:p>
          <a:p>
            <a:pPr>
              <a:lnSpc>
                <a:spcPct val="150000"/>
              </a:lnSpc>
            </a:pPr>
            <a:r>
              <a:rPr lang="zh-CN" altLang="en-US" sz="2400" dirty="0">
                <a:latin typeface="+mj-lt"/>
                <a:ea typeface="文鼎中楷体" panose="03000600000000000000" charset="-122"/>
              </a:rPr>
              <a:t>结交</a:t>
            </a:r>
            <a:r>
              <a:rPr lang="en-US" altLang="zh-CN" sz="2400" dirty="0">
                <a:latin typeface="+mj-lt"/>
                <a:ea typeface="文鼎中楷体" panose="03000600000000000000" charset="-122"/>
              </a:rPr>
              <a:t>-----make friends with</a:t>
            </a:r>
            <a:endParaRPr lang="en-US" altLang="zh-CN" sz="2400" dirty="0">
              <a:latin typeface="+mj-lt"/>
              <a:ea typeface="文鼎中楷体" panose="03000600000000000000" charset="-122"/>
            </a:endParaRPr>
          </a:p>
          <a:p>
            <a:pPr>
              <a:lnSpc>
                <a:spcPct val="150000"/>
              </a:lnSpc>
            </a:pPr>
            <a:r>
              <a:rPr lang="zh-CN" altLang="en-US" sz="2400" dirty="0">
                <a:latin typeface="+mj-lt"/>
                <a:ea typeface="文鼎中楷体" panose="03000600000000000000" charset="-122"/>
              </a:rPr>
              <a:t>结缘</a:t>
            </a:r>
            <a:r>
              <a:rPr lang="en-US" altLang="zh-CN" sz="2400" dirty="0">
                <a:latin typeface="+mj-lt"/>
                <a:ea typeface="文鼎中楷体" panose="03000600000000000000" charset="-122"/>
              </a:rPr>
              <a:t>-----form ties of affection</a:t>
            </a:r>
            <a:endParaRPr lang="en-US" altLang="zh-CN" sz="2400" dirty="0">
              <a:latin typeface="+mj-lt"/>
              <a:ea typeface="文鼎中楷体" panose="03000600000000000000" charset="-122"/>
            </a:endParaRPr>
          </a:p>
          <a:p>
            <a:pPr>
              <a:lnSpc>
                <a:spcPct val="150000"/>
              </a:lnSpc>
            </a:pPr>
            <a:r>
              <a:rPr lang="zh-CN" altLang="en-US" sz="2400" dirty="0">
                <a:latin typeface="+mj-lt"/>
                <a:ea typeface="文鼎中楷体" panose="03000600000000000000" charset="-122"/>
              </a:rPr>
              <a:t>团结</a:t>
            </a:r>
            <a:r>
              <a:rPr lang="en-US" altLang="zh-CN" sz="2400" dirty="0">
                <a:latin typeface="+mj-lt"/>
                <a:ea typeface="文鼎中楷体" panose="03000600000000000000" charset="-122"/>
              </a:rPr>
              <a:t>-----unity</a:t>
            </a:r>
            <a:endParaRPr lang="en-US" altLang="zh-CN" sz="2400" dirty="0">
              <a:latin typeface="+mj-lt"/>
              <a:ea typeface="文鼎中楷体" panose="03000600000000000000" charset="-122"/>
            </a:endParaRPr>
          </a:p>
        </p:txBody>
      </p:sp>
      <p:sp>
        <p:nvSpPr>
          <p:cNvPr id="6" name="文本框 5"/>
          <p:cNvSpPr txBox="1"/>
          <p:nvPr/>
        </p:nvSpPr>
        <p:spPr>
          <a:xfrm>
            <a:off x="983933" y="2854325"/>
            <a:ext cx="7116445" cy="822960"/>
          </a:xfrm>
          <a:prstGeom prst="rect">
            <a:avLst/>
          </a:prstGeom>
          <a:noFill/>
        </p:spPr>
        <p:txBody>
          <a:bodyPr wrap="none" rtlCol="0">
            <a:spAutoFit/>
          </a:bodyPr>
          <a:lstStyle/>
          <a:p>
            <a:pPr lvl="0" algn="just" eaLnBrk="1" latinLnBrk="0" hangingPunct="1">
              <a:buFont typeface="Wingdings" panose="05000000000000000000" pitchFamily="2" charset="2"/>
            </a:pPr>
            <a:r>
              <a:rPr lang="en-US" altLang="zh-CN" sz="2400" dirty="0">
                <a:ea typeface="黑体" panose="02010609060101010101" charset="-122"/>
                <a:sym typeface="+mn-ea"/>
              </a:rPr>
              <a:t>     The Chinese character of "</a:t>
            </a:r>
            <a:r>
              <a:rPr lang="zh-CN" altLang="en-US" sz="2400" dirty="0">
                <a:ea typeface="黑体" panose="02010609060101010101" charset="-122"/>
                <a:sym typeface="+mn-ea"/>
              </a:rPr>
              <a:t>结</a:t>
            </a:r>
            <a:r>
              <a:rPr lang="en-US" altLang="zh-CN" sz="2400" dirty="0">
                <a:ea typeface="黑体" panose="02010609060101010101" charset="-122"/>
                <a:sym typeface="+mn-ea"/>
              </a:rPr>
              <a:t>"</a:t>
            </a:r>
            <a:r>
              <a:rPr lang="zh-CN" altLang="en-US" sz="2400" dirty="0">
                <a:ea typeface="黑体" panose="02010609060101010101" charset="-122"/>
                <a:sym typeface="+mn-ea"/>
              </a:rPr>
              <a:t>（</a:t>
            </a:r>
            <a:r>
              <a:rPr lang="en-US" altLang="zh-CN" sz="2400" dirty="0">
                <a:ea typeface="黑体" panose="02010609060101010101" charset="-122"/>
                <a:sym typeface="+mn-ea"/>
              </a:rPr>
              <a:t>knot</a:t>
            </a:r>
            <a:r>
              <a:rPr lang="zh-CN" altLang="en-US" sz="2400" dirty="0">
                <a:ea typeface="黑体" panose="02010609060101010101" charset="-122"/>
                <a:sym typeface="+mn-ea"/>
              </a:rPr>
              <a:t>）</a:t>
            </a:r>
            <a:r>
              <a:rPr lang="en-US" altLang="zh-CN" sz="2400" dirty="0">
                <a:ea typeface="黑体" panose="02010609060101010101" charset="-122"/>
                <a:sym typeface="+mn-ea"/>
              </a:rPr>
              <a:t>is a word </a:t>
            </a:r>
            <a:endParaRPr lang="en-US" altLang="zh-CN" sz="2400" dirty="0">
              <a:ea typeface="黑体" panose="02010609060101010101" charset="-122"/>
              <a:sym typeface="+mn-ea"/>
            </a:endParaRPr>
          </a:p>
          <a:p>
            <a:pPr lvl="0" algn="just" eaLnBrk="1" latinLnBrk="0" hangingPunct="1">
              <a:buFont typeface="Wingdings" panose="05000000000000000000" pitchFamily="2" charset="2"/>
            </a:pPr>
            <a:r>
              <a:rPr lang="en-US" altLang="zh-CN" sz="2400" dirty="0">
                <a:ea typeface="黑体" panose="02010609060101010101" charset="-122"/>
                <a:sym typeface="+mn-ea"/>
              </a:rPr>
              <a:t>expressing power, harmony, and full of affection. </a:t>
            </a:r>
            <a:endParaRPr lang="en-US" altLang="zh-CN" sz="2400" dirty="0">
              <a:latin typeface="Arial" panose="020B0604020202020204" pitchFamily="34" charset="0"/>
              <a:ea typeface="黑体" panose="02010609060101010101" charset="-122"/>
            </a:endParaRPr>
          </a:p>
        </p:txBody>
      </p:sp>
      <p:sp>
        <p:nvSpPr>
          <p:cNvPr id="7" name="圆角矩形标注 6"/>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lstStyle/>
          <a:p>
            <a:pPr lvl="0" algn="l" eaLnBrk="1" latinLnBrk="0" hangingPunct="1"/>
            <a:r>
              <a:rPr lang="en-US" altLang="zh-CN" sz="3600" b="1" dirty="0">
                <a:latin typeface="Times New Roman" panose="02020603050405020304" pitchFamily="2" charset="0"/>
                <a:ea typeface="黑体" panose="02010609060101010101" charset="-122"/>
                <a:sym typeface="+mn-ea"/>
              </a:rPr>
              <a:t>1. Chinese knot</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414020" y="1674495"/>
            <a:ext cx="3370580" cy="4852035"/>
            <a:chOff x="0" y="-9"/>
            <a:chExt cx="14069" cy="5453"/>
          </a:xfrm>
        </p:grpSpPr>
        <p:pic>
          <p:nvPicPr>
            <p:cNvPr id="7172" name="图片 7171" descr="褐色画框"/>
            <p:cNvPicPr>
              <a:picLocks noChangeAspect="1"/>
            </p:cNvPicPr>
            <p:nvPr/>
          </p:nvPicPr>
          <p:blipFill>
            <a:blip r:embed="rId1"/>
            <a:srcRect l="6451" t="27481" r="8640" b="35870"/>
            <a:stretch>
              <a:fillRect/>
            </a:stretch>
          </p:blipFill>
          <p:spPr>
            <a:xfrm>
              <a:off x="0" y="-9"/>
              <a:ext cx="13948" cy="5453"/>
            </a:xfrm>
            <a:prstGeom prst="rect">
              <a:avLst/>
            </a:prstGeom>
            <a:noFill/>
            <a:ln w="9525">
              <a:noFill/>
              <a:miter/>
            </a:ln>
          </p:spPr>
        </p:pic>
        <p:sp>
          <p:nvSpPr>
            <p:cNvPr id="7173" name="文本框 7172"/>
            <p:cNvSpPr txBox="1"/>
            <p:nvPr/>
          </p:nvSpPr>
          <p:spPr>
            <a:xfrm>
              <a:off x="1179" y="624"/>
              <a:ext cx="12890" cy="3665"/>
            </a:xfrm>
            <a:prstGeom prst="rect">
              <a:avLst/>
            </a:prstGeom>
            <a:noFill/>
            <a:ln w="9525">
              <a:noFill/>
              <a:miter/>
            </a:ln>
          </p:spPr>
          <p:txBody>
            <a:bodyPr>
              <a:spAutoFit/>
            </a:bodyPr>
            <a:lstStyle/>
            <a:p>
              <a:pPr lvl="0" algn="l" eaLnBrk="1" latinLnBrk="0" hangingPunct="1">
                <a:buFont typeface="Wingdings" panose="05000000000000000000" pitchFamily="2" charset="2"/>
              </a:pPr>
              <a:r>
                <a:rPr lang="en-US" altLang="zh-CN" sz="3200" dirty="0">
                  <a:latin typeface="Times New Roman" panose="02020603050405020304" pitchFamily="2" charset="0"/>
                  <a:ea typeface="黑体" panose="02010609060101010101" charset="-122"/>
                </a:rPr>
                <a:t>(2) kinds of   </a:t>
              </a:r>
              <a:endParaRPr lang="en-US" altLang="zh-CN" sz="3200" dirty="0">
                <a:latin typeface="Times New Roman" panose="02020603050405020304" pitchFamily="2" charset="0"/>
                <a:ea typeface="黑体" panose="02010609060101010101" charset="-122"/>
              </a:endParaRPr>
            </a:p>
            <a:p>
              <a:pPr lvl="0" algn="l" eaLnBrk="1" latinLnBrk="0" hangingPunct="1">
                <a:buFont typeface="Wingdings" panose="05000000000000000000" pitchFamily="2" charset="2"/>
              </a:pPr>
              <a:r>
                <a:rPr lang="en-US" altLang="zh-CN" sz="3200" dirty="0">
                  <a:latin typeface="Times New Roman" panose="02020603050405020304" pitchFamily="2" charset="0"/>
                  <a:ea typeface="黑体" panose="02010609060101010101" charset="-122"/>
                </a:rPr>
                <a:t>  </a:t>
              </a:r>
              <a:r>
                <a:rPr lang="en-US" altLang="zh-CN" sz="3200" b="1" dirty="0">
                  <a:solidFill>
                    <a:srgbClr val="C00000"/>
                  </a:solidFill>
                  <a:latin typeface="Times New Roman" panose="02020603050405020304" pitchFamily="2" charset="0"/>
                  <a:ea typeface="黑体" panose="02010609060101010101" charset="-122"/>
                </a:rPr>
                <a:t>Chinese knot:</a:t>
              </a:r>
              <a:r>
                <a:rPr lang="zh-CN" altLang="en-US" sz="3200" dirty="0">
                  <a:latin typeface="Times New Roman" panose="02020603050405020304" pitchFamily="2" charset="0"/>
                  <a:ea typeface="黑体" panose="02010609060101010101" charset="-122"/>
                </a:rPr>
                <a:t> </a:t>
              </a:r>
              <a:endParaRPr lang="zh-CN" altLang="en-US" sz="3200" dirty="0">
                <a:latin typeface="Times New Roman" panose="02020603050405020304" pitchFamily="2" charset="0"/>
                <a:ea typeface="黑体" panose="02010609060101010101" charset="-122"/>
              </a:endParaRPr>
            </a:p>
            <a:p>
              <a:pPr marL="342900" lvl="0" indent="-342900" algn="l" eaLnBrk="1" latinLnBrk="0" hangingPunct="1">
                <a:lnSpc>
                  <a:spcPct val="150000"/>
                </a:lnSpc>
                <a:buFont typeface="Arial" panose="020B0604020202020204" pitchFamily="34" charset="0"/>
                <a:buChar char="•"/>
              </a:pPr>
              <a:r>
                <a:rPr lang="en-US" altLang="zh-CN" sz="2400" dirty="0">
                  <a:latin typeface="Times New Roman" panose="02020603050405020304" pitchFamily="2" charset="0"/>
                  <a:ea typeface="黑体" panose="02010609060101010101" charset="-122"/>
                </a:rPr>
                <a:t>Panchang Knot  </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lnSpc>
                  <a:spcPct val="150000"/>
                </a:lnSpc>
                <a:buFont typeface="Arial" panose="020B0604020202020204" pitchFamily="34" charset="0"/>
                <a:buChar char="•"/>
              </a:pPr>
              <a:r>
                <a:rPr lang="en-US" altLang="zh-CN" sz="2400" dirty="0">
                  <a:latin typeface="Times New Roman" panose="02020603050405020304" pitchFamily="2" charset="0"/>
                  <a:ea typeface="黑体" panose="02010609060101010101" charset="-122"/>
                </a:rPr>
                <a:t>Shuangxi Knot</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lnSpc>
                  <a:spcPct val="150000"/>
                </a:lnSpc>
                <a:buFont typeface="Arial" panose="020B0604020202020204" pitchFamily="34" charset="0"/>
                <a:buChar char="•"/>
              </a:pPr>
              <a:r>
                <a:rPr lang="en-US" altLang="zh-CN" sz="2400" dirty="0">
                  <a:latin typeface="Times New Roman" panose="02020603050405020304" pitchFamily="2" charset="0"/>
                  <a:ea typeface="黑体" panose="02010609060101010101" charset="-122"/>
                </a:rPr>
                <a:t>Tuanyuan Knot</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lnSpc>
                  <a:spcPct val="150000"/>
                </a:lnSpc>
                <a:buFont typeface="Arial" panose="020B0604020202020204" pitchFamily="34" charset="0"/>
                <a:buChar char="•"/>
              </a:pPr>
              <a:r>
                <a:rPr lang="en-US" altLang="zh-CN" sz="2400" dirty="0">
                  <a:latin typeface="Times New Roman" panose="02020603050405020304" pitchFamily="2" charset="0"/>
                  <a:ea typeface="黑体" panose="02010609060101010101" charset="-122"/>
                </a:rPr>
                <a:t>Shuangyu Knot</a:t>
              </a:r>
              <a:endParaRPr lang="en-US" altLang="zh-CN" sz="2400" dirty="0">
                <a:latin typeface="Times New Roman" panose="02020603050405020304" pitchFamily="2" charset="0"/>
                <a:ea typeface="黑体" panose="02010609060101010101" charset="-122"/>
              </a:endParaRPr>
            </a:p>
          </p:txBody>
        </p:sp>
      </p:grpSp>
      <p:pic>
        <p:nvPicPr>
          <p:cNvPr id="2" name="图片 1"/>
          <p:cNvPicPr>
            <a:picLocks noChangeAspect="1"/>
          </p:cNvPicPr>
          <p:nvPr/>
        </p:nvPicPr>
        <p:blipFill>
          <a:blip r:embed="rId2"/>
          <a:srcRect l="13404" t="3230" r="11391"/>
          <a:stretch>
            <a:fillRect/>
          </a:stretch>
        </p:blipFill>
        <p:spPr>
          <a:xfrm>
            <a:off x="3783965" y="1875155"/>
            <a:ext cx="2360930" cy="2104390"/>
          </a:xfrm>
          <a:prstGeom prst="rect">
            <a:avLst/>
          </a:prstGeom>
        </p:spPr>
      </p:pic>
      <p:pic>
        <p:nvPicPr>
          <p:cNvPr id="3" name="图片 2"/>
          <p:cNvPicPr>
            <a:picLocks noChangeAspect="1"/>
          </p:cNvPicPr>
          <p:nvPr/>
        </p:nvPicPr>
        <p:blipFill>
          <a:blip r:embed="rId3"/>
          <a:srcRect l="2993" r="5573" b="23296"/>
          <a:stretch>
            <a:fillRect/>
          </a:stretch>
        </p:blipFill>
        <p:spPr>
          <a:xfrm>
            <a:off x="6276975" y="1875155"/>
            <a:ext cx="2385695" cy="2104390"/>
          </a:xfrm>
          <a:prstGeom prst="rect">
            <a:avLst/>
          </a:prstGeom>
        </p:spPr>
      </p:pic>
      <p:pic>
        <p:nvPicPr>
          <p:cNvPr id="4" name="图片 3"/>
          <p:cNvPicPr>
            <a:picLocks noChangeAspect="1"/>
          </p:cNvPicPr>
          <p:nvPr/>
        </p:nvPicPr>
        <p:blipFill>
          <a:blip r:embed="rId4"/>
          <a:srcRect l="11551" t="6431" r="10131" b="20478"/>
          <a:stretch>
            <a:fillRect/>
          </a:stretch>
        </p:blipFill>
        <p:spPr>
          <a:xfrm>
            <a:off x="6276975" y="4262120"/>
            <a:ext cx="2397760" cy="2065655"/>
          </a:xfrm>
          <a:prstGeom prst="rect">
            <a:avLst/>
          </a:prstGeom>
        </p:spPr>
      </p:pic>
      <p:pic>
        <p:nvPicPr>
          <p:cNvPr id="6" name="图片 5"/>
          <p:cNvPicPr>
            <a:picLocks noChangeAspect="1"/>
          </p:cNvPicPr>
          <p:nvPr/>
        </p:nvPicPr>
        <p:blipFill>
          <a:blip r:embed="rId5"/>
          <a:stretch>
            <a:fillRect/>
          </a:stretch>
        </p:blipFill>
        <p:spPr>
          <a:xfrm>
            <a:off x="3783965" y="4262120"/>
            <a:ext cx="2360930" cy="206565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lstStyle/>
          <a:p>
            <a:pPr lvl="0" algn="l" eaLnBrk="1" latinLnBrk="0" hangingPunct="1"/>
            <a:r>
              <a:rPr lang="en-US" altLang="zh-CN" sz="3600" b="1" dirty="0">
                <a:latin typeface="Times New Roman" panose="02020603050405020304" pitchFamily="2" charset="0"/>
                <a:ea typeface="黑体" panose="02010609060101010101" charset="-122"/>
                <a:sym typeface="+mn-ea"/>
              </a:rPr>
              <a:t>1. Chinese knot</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ox(in)">
                                      <p:cBhvr>
                                        <p:cTn id="7"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grpSp>
        <p:nvGrpSpPr>
          <p:cNvPr id="7171" name="组合 7170"/>
          <p:cNvGrpSpPr/>
          <p:nvPr/>
        </p:nvGrpSpPr>
        <p:grpSpPr>
          <a:xfrm>
            <a:off x="-6350" y="1556385"/>
            <a:ext cx="9029700" cy="5139690"/>
            <a:chOff x="0" y="0"/>
            <a:chExt cx="14220" cy="5897"/>
          </a:xfrm>
        </p:grpSpPr>
        <p:pic>
          <p:nvPicPr>
            <p:cNvPr id="7172" name="图片 7171" descr="褐色画框"/>
            <p:cNvPicPr>
              <a:picLocks noChangeAspect="1"/>
            </p:cNvPicPr>
            <p:nvPr/>
          </p:nvPicPr>
          <p:blipFill>
            <a:blip r:embed="rId2"/>
            <a:srcRect l="6451" t="27481" r="8640" b="35870"/>
            <a:stretch>
              <a:fillRect/>
            </a:stretch>
          </p:blipFill>
          <p:spPr>
            <a:xfrm>
              <a:off x="0" y="0"/>
              <a:ext cx="14220" cy="5897"/>
            </a:xfrm>
            <a:prstGeom prst="rect">
              <a:avLst/>
            </a:prstGeom>
            <a:noFill/>
            <a:ln w="9525">
              <a:noFill/>
              <a:miter/>
            </a:ln>
          </p:spPr>
        </p:pic>
        <p:sp>
          <p:nvSpPr>
            <p:cNvPr id="7173" name="文本框 7172"/>
            <p:cNvSpPr txBox="1"/>
            <p:nvPr/>
          </p:nvSpPr>
          <p:spPr>
            <a:xfrm>
              <a:off x="678" y="629"/>
              <a:ext cx="12890" cy="5072"/>
            </a:xfrm>
            <a:prstGeom prst="rect">
              <a:avLst/>
            </a:prstGeom>
            <a:noFill/>
            <a:ln w="9525">
              <a:noFill/>
              <a:miter/>
            </a:ln>
          </p:spPr>
          <p:txBody>
            <a:bodyPr>
              <a:spAutoFit/>
            </a:bodyPr>
            <a:lstStyle/>
            <a:p>
              <a:pPr lvl="0" algn="l" eaLnBrk="1" latinLnBrk="0" hangingPunct="1">
                <a:lnSpc>
                  <a:spcPct val="90000"/>
                </a:lnSpc>
                <a:buFont typeface="Wingdings" panose="05000000000000000000" pitchFamily="2" charset="2"/>
              </a:pPr>
              <a:r>
                <a:rPr lang="en-US" altLang="zh-CN" sz="2400" dirty="0">
                  <a:latin typeface="Times New Roman" panose="02020603050405020304" pitchFamily="2" charset="0"/>
                  <a:ea typeface="黑体" panose="02010609060101010101" charset="-122"/>
                </a:rPr>
                <a:t>(3) The origin of Chinese knot:</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lnSpc>
                  <a:spcPct val="90000"/>
                </a:lnSpc>
                <a:buFont typeface="Wingdings" panose="05000000000000000000" pitchFamily="2" charset="2"/>
                <a:buAutoNum type="arabicPeriod"/>
              </a:pPr>
              <a:r>
                <a:rPr lang="en-US" altLang="zh-CN" sz="2400" dirty="0">
                  <a:latin typeface="Times New Roman" panose="02020603050405020304" pitchFamily="2" charset="0"/>
                  <a:ea typeface="黑体" panose="02010609060101010101" charset="-122"/>
                </a:rPr>
                <a:t>The Chinese knot is a folk hand-woven ornament peculiar to China and originated from ancient people's keeping records by tying knots.</a:t>
              </a:r>
              <a:endParaRPr lang="en-US" altLang="zh-CN" sz="2400" dirty="0">
                <a:latin typeface="Times New Roman" panose="02020603050405020304" pitchFamily="2" charset="0"/>
                <a:ea typeface="黑体" panose="02010609060101010101" charset="-122"/>
              </a:endParaRPr>
            </a:p>
            <a:p>
              <a:pPr marL="342900" lvl="0" indent="-342900" algn="just" eaLnBrk="1" latinLnBrk="0" hangingPunct="1">
                <a:lnSpc>
                  <a:spcPct val="90000"/>
                </a:lnSpc>
                <a:buFont typeface="+mj-lt"/>
                <a:buAutoNum type="arabicPeriod"/>
              </a:pPr>
              <a:r>
                <a:rPr lang="en-US" altLang="zh-CN" sz="2400" dirty="0">
                  <a:latin typeface="Times New Roman" panose="02020603050405020304" pitchFamily="2" charset="0"/>
                  <a:ea typeface="黑体" panose="02010609060101010101" charset="-122"/>
                  <a:sym typeface="+mn-ea"/>
                </a:rPr>
                <a:t>According to "Xi Ci" in the Book of Changes, </a:t>
              </a:r>
              <a:r>
                <a:rPr lang="en-US" altLang="zh-CN" sz="2400" dirty="0">
                  <a:latin typeface="Times New Roman" panose="02020603050405020304" pitchFamily="2" charset="0"/>
                  <a:ea typeface="黑体" panose="02010609060101010101" charset="-122"/>
                </a:rPr>
                <a:t>“</a:t>
              </a:r>
              <a:r>
                <a:rPr lang="zh-CN" altLang="zh-CN" sz="2400" dirty="0">
                  <a:latin typeface="Times New Roman" panose="02020603050405020304" pitchFamily="2" charset="0"/>
                  <a:ea typeface="黑体" panose="02010609060101010101" charset="-122"/>
                </a:rPr>
                <a:t>上古结绳而治，后世圣人易之以书契。</a:t>
              </a:r>
              <a:r>
                <a:rPr lang="en-US" altLang="zh-CN" sz="2400" dirty="0">
                  <a:latin typeface="Times New Roman" panose="02020603050405020304" pitchFamily="2" charset="0"/>
                  <a:ea typeface="黑体" panose="02010609060101010101" charset="-122"/>
                </a:rPr>
                <a:t>”</a:t>
              </a:r>
              <a:endParaRPr lang="en-US" altLang="zh-CN" sz="2400" dirty="0">
                <a:latin typeface="Times New Roman" panose="02020603050405020304" pitchFamily="2" charset="0"/>
                <a:ea typeface="黑体" panose="02010609060101010101" charset="-122"/>
              </a:endParaRPr>
            </a:p>
            <a:p>
              <a:pPr marL="342900" lvl="0" indent="-342900" algn="just" eaLnBrk="1" latinLnBrk="0" hangingPunct="1">
                <a:lnSpc>
                  <a:spcPct val="90000"/>
                </a:lnSpc>
                <a:buFont typeface="+mj-lt"/>
                <a:buAutoNum type="arabicPeriod"/>
              </a:pPr>
              <a:r>
                <a:rPr lang="en-US" altLang="zh-CN" sz="2400" dirty="0">
                  <a:latin typeface="Times New Roman" panose="02020603050405020304" pitchFamily="2" charset="0"/>
                  <a:ea typeface="黑体" panose="02010609060101010101" charset="-122"/>
                </a:rPr>
                <a:t>Zheng Xuan of the Eastern Han Dynasty(25-220) wrote in Notes of the Book of changes that " </a:t>
              </a:r>
              <a:r>
                <a:rPr lang="zh-CN" altLang="en-US" sz="2400" dirty="0">
                  <a:latin typeface="Times New Roman" panose="02020603050405020304" pitchFamily="2" charset="0"/>
                  <a:ea typeface="黑体" panose="02010609060101010101" charset="-122"/>
                </a:rPr>
                <a:t>结绳为约，事大，大结其绳；事小，小结其绳。</a:t>
              </a:r>
              <a:r>
                <a:rPr lang="en-US" altLang="zh-CN" sz="2400" dirty="0">
                  <a:latin typeface="Times New Roman" panose="02020603050405020304" pitchFamily="2" charset="0"/>
                  <a:ea typeface="黑体" panose="02010609060101010101" charset="-122"/>
                </a:rPr>
                <a:t>" </a:t>
              </a:r>
              <a:endParaRPr lang="en-US" altLang="zh-CN" sz="2400" dirty="0">
                <a:latin typeface="Times New Roman" panose="02020603050405020304" pitchFamily="2" charset="0"/>
                <a:ea typeface="黑体" panose="02010609060101010101" charset="-122"/>
              </a:endParaRPr>
            </a:p>
            <a:p>
              <a:pPr marL="342900" lvl="0" indent="-342900" algn="just" eaLnBrk="1" latinLnBrk="0" hangingPunct="1">
                <a:lnSpc>
                  <a:spcPct val="90000"/>
                </a:lnSpc>
                <a:buFont typeface="+mj-lt"/>
                <a:buAutoNum type="arabicPeriod"/>
              </a:pPr>
              <a:r>
                <a:rPr lang="en-US" altLang="zh-CN" sz="2400" dirty="0">
                  <a:latin typeface="Times New Roman" panose="02020603050405020304" pitchFamily="2" charset="0"/>
                  <a:ea typeface="黑体" panose="02010609060101010101" charset="-122"/>
                </a:rPr>
                <a:t> The Chinese knot was used as an ornamental work of art since the Tang and Song dynaties(618-907) and flourished in the Ming and Qing dynaties(1368-1911).</a:t>
              </a:r>
              <a:endParaRPr lang="en-US" altLang="zh-CN" sz="2400" dirty="0">
                <a:latin typeface="Times New Roman" panose="02020603050405020304" pitchFamily="2" charset="0"/>
                <a:ea typeface="黑体" panose="02010609060101010101" charset="-122"/>
              </a:endParaRPr>
            </a:p>
            <a:p>
              <a:pPr marL="342900" lvl="0" indent="-342900" algn="l" eaLnBrk="1" latinLnBrk="0" hangingPunct="1">
                <a:buFont typeface="+mj-lt"/>
                <a:buAutoNum type="arabicPeriod"/>
              </a:pPr>
              <a:endParaRPr lang="zh-CN" altLang="en-US" sz="2400" dirty="0">
                <a:latin typeface="Times New Roman" panose="02020603050405020304" pitchFamily="2" charset="0"/>
                <a:ea typeface="黑体" panose="02010609060101010101" charset="-122"/>
              </a:endParaRPr>
            </a:p>
          </p:txBody>
        </p:sp>
      </p:grpSp>
      <p:sp>
        <p:nvSpPr>
          <p:cNvPr id="5" name="圆角矩形标注 4"/>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lstStyle/>
          <a:p>
            <a:pPr lvl="0" algn="l" eaLnBrk="1" latinLnBrk="0" hangingPunct="1"/>
            <a:r>
              <a:rPr lang="en-US" altLang="zh-CN" sz="3600" b="1" dirty="0">
                <a:latin typeface="Times New Roman" panose="02020603050405020304" pitchFamily="2" charset="0"/>
                <a:ea typeface="黑体" panose="02010609060101010101" charset="-122"/>
                <a:sym typeface="+mn-ea"/>
              </a:rPr>
              <a:t>1. Chinese knot</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7173" name="文本框 7172"/>
          <p:cNvSpPr txBox="1"/>
          <p:nvPr/>
        </p:nvSpPr>
        <p:spPr>
          <a:xfrm>
            <a:off x="394970" y="1626870"/>
            <a:ext cx="7427595" cy="1066800"/>
          </a:xfrm>
          <a:prstGeom prst="rect">
            <a:avLst/>
          </a:prstGeom>
          <a:noFill/>
          <a:ln w="9525">
            <a:noFill/>
            <a:miter/>
          </a:ln>
        </p:spPr>
        <p:txBody>
          <a:bodyPr wrap="square">
            <a:spAutoFit/>
          </a:bodyPr>
          <a:lstStyle/>
          <a:p>
            <a:pPr lvl="0" algn="l" eaLnBrk="1" latinLnBrk="0" hangingPunct="1">
              <a:buFont typeface="Wingdings" panose="05000000000000000000" pitchFamily="2" charset="2"/>
            </a:pPr>
            <a:r>
              <a:rPr lang="en-US" altLang="zh-CN" sz="2800" dirty="0">
                <a:latin typeface="Times New Roman" panose="02020603050405020304" pitchFamily="2" charset="0"/>
                <a:ea typeface="黑体" panose="02010609060101010101" charset="-122"/>
                <a:cs typeface="+mn-cs"/>
                <a:sym typeface="+mn-ea"/>
              </a:rPr>
              <a:t>(4)Products of Chinese knot:</a:t>
            </a:r>
            <a:r>
              <a:rPr lang="zh-CN" altLang="en-US" sz="2800" dirty="0">
                <a:latin typeface="Times New Roman" panose="02020603050405020304" pitchFamily="2" charset="0"/>
                <a:ea typeface="黑体" panose="02010609060101010101" charset="-122"/>
                <a:cs typeface="+mn-cs"/>
                <a:sym typeface="+mn-ea"/>
              </a:rPr>
              <a:t> </a:t>
            </a:r>
            <a:endParaRPr lang="zh-CN" altLang="en-US" sz="2800" dirty="0">
              <a:latin typeface="Times New Roman" panose="02020603050405020304" pitchFamily="2" charset="0"/>
              <a:ea typeface="黑体" panose="02010609060101010101" charset="-122"/>
            </a:endParaRPr>
          </a:p>
          <a:p>
            <a:pPr lvl="0" algn="just" eaLnBrk="1" latinLnBrk="0" hangingPunct="1">
              <a:buFont typeface="Wingdings" panose="05000000000000000000" pitchFamily="2" charset="2"/>
            </a:pPr>
            <a:r>
              <a:rPr lang="zh-CN" altLang="en-US" dirty="0">
                <a:ea typeface="黑体" panose="02010609060101010101" charset="-122"/>
                <a:cs typeface="+mn-cs"/>
                <a:sym typeface="+mn-ea"/>
              </a:rPr>
              <a:t>    </a:t>
            </a:r>
            <a:endParaRPr lang="zh-CN" altLang="en-US" dirty="0">
              <a:latin typeface="Arial" panose="020B0604020202020204" pitchFamily="34" charset="0"/>
              <a:ea typeface="黑体" panose="02010609060101010101" charset="-122"/>
            </a:endParaRPr>
          </a:p>
          <a:p>
            <a:pPr lvl="0" algn="l" eaLnBrk="1" latinLnBrk="0" hangingPunct="1">
              <a:buFont typeface="Wingdings" panose="05000000000000000000" pitchFamily="2" charset="2"/>
            </a:pPr>
            <a:endParaRPr lang="zh-CN" altLang="en-US" dirty="0">
              <a:latin typeface="Arial" panose="020B0604020202020204" pitchFamily="34" charset="0"/>
              <a:ea typeface="黑体" panose="02010609060101010101" charset="-122"/>
            </a:endParaRPr>
          </a:p>
        </p:txBody>
      </p:sp>
      <p:pic>
        <p:nvPicPr>
          <p:cNvPr id="2" name="图片 1"/>
          <p:cNvPicPr>
            <a:picLocks noChangeAspect="1"/>
          </p:cNvPicPr>
          <p:nvPr/>
        </p:nvPicPr>
        <p:blipFill>
          <a:blip r:embed="rId2" cstate="print"/>
          <a:srcRect l="13245" r="12649"/>
          <a:stretch>
            <a:fillRect/>
          </a:stretch>
        </p:blipFill>
        <p:spPr>
          <a:xfrm>
            <a:off x="448945" y="2084070"/>
            <a:ext cx="2027555" cy="2052320"/>
          </a:xfrm>
          <a:prstGeom prst="rect">
            <a:avLst/>
          </a:prstGeom>
        </p:spPr>
      </p:pic>
      <p:pic>
        <p:nvPicPr>
          <p:cNvPr id="5" name="图片 4"/>
          <p:cNvPicPr>
            <a:picLocks noChangeAspect="1"/>
          </p:cNvPicPr>
          <p:nvPr/>
        </p:nvPicPr>
        <p:blipFill>
          <a:blip r:embed="rId3"/>
          <a:srcRect l="12949" r="11763"/>
          <a:stretch>
            <a:fillRect/>
          </a:stretch>
        </p:blipFill>
        <p:spPr>
          <a:xfrm>
            <a:off x="446405" y="2098040"/>
            <a:ext cx="2017395" cy="2009775"/>
          </a:xfrm>
          <a:prstGeom prst="rect">
            <a:avLst/>
          </a:prstGeom>
        </p:spPr>
      </p:pic>
      <p:pic>
        <p:nvPicPr>
          <p:cNvPr id="9" name="图片 8"/>
          <p:cNvPicPr>
            <a:picLocks noChangeAspect="1"/>
          </p:cNvPicPr>
          <p:nvPr/>
        </p:nvPicPr>
        <p:blipFill>
          <a:blip r:embed="rId4" cstate="print"/>
          <a:stretch>
            <a:fillRect/>
          </a:stretch>
        </p:blipFill>
        <p:spPr>
          <a:xfrm>
            <a:off x="3435985" y="4254500"/>
            <a:ext cx="3079750" cy="2311400"/>
          </a:xfrm>
          <a:prstGeom prst="rect">
            <a:avLst/>
          </a:prstGeom>
        </p:spPr>
      </p:pic>
      <p:pic>
        <p:nvPicPr>
          <p:cNvPr id="6" name="图片 5"/>
          <p:cNvPicPr>
            <a:picLocks noChangeAspect="1"/>
          </p:cNvPicPr>
          <p:nvPr/>
        </p:nvPicPr>
        <p:blipFill>
          <a:blip r:embed="rId5" cstate="print"/>
          <a:stretch>
            <a:fillRect/>
          </a:stretch>
        </p:blipFill>
        <p:spPr>
          <a:xfrm>
            <a:off x="4882515" y="2098040"/>
            <a:ext cx="1845310" cy="2009775"/>
          </a:xfrm>
          <a:prstGeom prst="rect">
            <a:avLst/>
          </a:prstGeom>
        </p:spPr>
      </p:pic>
      <p:pic>
        <p:nvPicPr>
          <p:cNvPr id="7" name="图片 6" descr="14b8565e8cc1e31d4f3651068628_680_681[1]"/>
          <p:cNvPicPr>
            <a:picLocks noChangeAspect="1"/>
          </p:cNvPicPr>
          <p:nvPr/>
        </p:nvPicPr>
        <p:blipFill>
          <a:blip r:embed="rId6" cstate="print"/>
          <a:stretch>
            <a:fillRect/>
          </a:stretch>
        </p:blipFill>
        <p:spPr>
          <a:xfrm>
            <a:off x="374650" y="4254500"/>
            <a:ext cx="2883535" cy="2310765"/>
          </a:xfrm>
          <a:prstGeom prst="rect">
            <a:avLst/>
          </a:prstGeom>
        </p:spPr>
      </p:pic>
      <p:pic>
        <p:nvPicPr>
          <p:cNvPr id="10" name="图片 9" descr="item-5389F61A-4539DF4B0000000004010000395C6977.0.400x400[1]"/>
          <p:cNvPicPr>
            <a:picLocks noChangeAspect="1"/>
          </p:cNvPicPr>
          <p:nvPr/>
        </p:nvPicPr>
        <p:blipFill>
          <a:blip r:embed="rId7"/>
          <a:srcRect l="14381"/>
          <a:stretch>
            <a:fillRect/>
          </a:stretch>
        </p:blipFill>
        <p:spPr>
          <a:xfrm>
            <a:off x="6899275" y="2084070"/>
            <a:ext cx="1731645" cy="2023110"/>
          </a:xfrm>
          <a:prstGeom prst="rect">
            <a:avLst/>
          </a:prstGeom>
          <a:ln w="12700" cmpd="sng">
            <a:solidFill>
              <a:schemeClr val="accent1">
                <a:shade val="50000"/>
              </a:schemeClr>
            </a:solidFill>
            <a:prstDash val="solid"/>
          </a:ln>
        </p:spPr>
      </p:pic>
      <p:pic>
        <p:nvPicPr>
          <p:cNvPr id="12" name="图片 11" descr="FONG-F1712521226-2[1]"/>
          <p:cNvPicPr>
            <a:picLocks noChangeAspect="1"/>
          </p:cNvPicPr>
          <p:nvPr/>
        </p:nvPicPr>
        <p:blipFill>
          <a:blip r:embed="rId8" cstate="print"/>
          <a:stretch>
            <a:fillRect/>
          </a:stretch>
        </p:blipFill>
        <p:spPr>
          <a:xfrm>
            <a:off x="6682740" y="4254500"/>
            <a:ext cx="2062480" cy="2311400"/>
          </a:xfrm>
          <a:prstGeom prst="rect">
            <a:avLst/>
          </a:prstGeom>
        </p:spPr>
      </p:pic>
      <p:pic>
        <p:nvPicPr>
          <p:cNvPr id="3" name="图片 2"/>
          <p:cNvPicPr>
            <a:picLocks noChangeAspect="1"/>
          </p:cNvPicPr>
          <p:nvPr/>
        </p:nvPicPr>
        <p:blipFill>
          <a:blip r:embed="rId9"/>
          <a:stretch>
            <a:fillRect/>
          </a:stretch>
        </p:blipFill>
        <p:spPr>
          <a:xfrm>
            <a:off x="2670175" y="2084070"/>
            <a:ext cx="2023745" cy="202374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1. Chinese knot</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edge">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组合 7170"/>
          <p:cNvGrpSpPr/>
          <p:nvPr/>
        </p:nvGrpSpPr>
        <p:grpSpPr>
          <a:xfrm>
            <a:off x="250825" y="2112010"/>
            <a:ext cx="5637530" cy="3519170"/>
            <a:chOff x="-228" y="-811"/>
            <a:chExt cx="17549" cy="5897"/>
          </a:xfrm>
        </p:grpSpPr>
        <p:pic>
          <p:nvPicPr>
            <p:cNvPr id="7172" name="图片 7171" descr="褐色画框"/>
            <p:cNvPicPr>
              <a:picLocks noChangeAspect="1"/>
            </p:cNvPicPr>
            <p:nvPr/>
          </p:nvPicPr>
          <p:blipFill>
            <a:blip r:embed="rId1"/>
            <a:srcRect l="6451" t="27481" r="8640" b="35870"/>
            <a:stretch>
              <a:fillRect/>
            </a:stretch>
          </p:blipFill>
          <p:spPr>
            <a:xfrm>
              <a:off x="-228" y="-811"/>
              <a:ext cx="13948" cy="5897"/>
            </a:xfrm>
            <a:prstGeom prst="rect">
              <a:avLst/>
            </a:prstGeom>
            <a:noFill/>
            <a:ln w="9525">
              <a:noFill/>
              <a:miter/>
            </a:ln>
          </p:spPr>
        </p:pic>
        <p:sp>
          <p:nvSpPr>
            <p:cNvPr id="7173" name="文本框 7172"/>
            <p:cNvSpPr txBox="1"/>
            <p:nvPr/>
          </p:nvSpPr>
          <p:spPr>
            <a:xfrm>
              <a:off x="340" y="-217"/>
              <a:ext cx="16981" cy="4443"/>
            </a:xfrm>
            <a:prstGeom prst="rect">
              <a:avLst/>
            </a:prstGeom>
            <a:noFill/>
            <a:ln w="9525">
              <a:noFill/>
              <a:miter/>
            </a:ln>
          </p:spPr>
          <p:txBody>
            <a:bodyPr wrap="square">
              <a:spAutoFit/>
            </a:bodyPr>
            <a:lstStyle/>
            <a:p>
              <a:pPr lvl="0" algn="l" eaLnBrk="1" latinLnBrk="0" hangingPunct="1">
                <a:lnSpc>
                  <a:spcPct val="100000"/>
                </a:lnSpc>
                <a:buFont typeface="Wingdings" panose="05000000000000000000" pitchFamily="2" charset="2"/>
              </a:pPr>
              <a:r>
                <a:rPr lang="en-US" altLang="zh-CN" sz="2800" dirty="0">
                  <a:latin typeface="Times New Roman" panose="02020603050405020304" pitchFamily="2" charset="0"/>
                  <a:ea typeface="黑体" panose="02010609060101010101" charset="-122"/>
                </a:rPr>
                <a:t>    (1)Shadow play is a form </a:t>
              </a:r>
              <a:endParaRPr lang="en-US" altLang="zh-CN" sz="2800" dirty="0">
                <a:latin typeface="Times New Roman" panose="02020603050405020304" pitchFamily="2" charset="0"/>
                <a:ea typeface="黑体" panose="02010609060101010101" charset="-122"/>
              </a:endParaRPr>
            </a:p>
            <a:p>
              <a:pPr lvl="0" algn="l" eaLnBrk="1" latinLnBrk="0" hangingPunct="1">
                <a:lnSpc>
                  <a:spcPct val="100000"/>
                </a:lnSpc>
                <a:buFont typeface="Wingdings" panose="05000000000000000000" pitchFamily="2" charset="2"/>
              </a:pPr>
              <a:r>
                <a:rPr lang="en-US" altLang="zh-CN" sz="2800" dirty="0">
                  <a:latin typeface="Times New Roman" panose="02020603050405020304" pitchFamily="2" charset="0"/>
                  <a:ea typeface="黑体" panose="02010609060101010101" charset="-122"/>
                </a:rPr>
                <a:t>of folk drama with full </a:t>
              </a:r>
              <a:endParaRPr lang="en-US" altLang="zh-CN" sz="2800" dirty="0">
                <a:latin typeface="Times New Roman" panose="02020603050405020304" pitchFamily="2" charset="0"/>
                <a:ea typeface="黑体" panose="02010609060101010101" charset="-122"/>
              </a:endParaRPr>
            </a:p>
            <a:p>
              <a:pPr lvl="0" algn="l" eaLnBrk="1" latinLnBrk="0" hangingPunct="1">
                <a:lnSpc>
                  <a:spcPct val="100000"/>
                </a:lnSpc>
                <a:buFont typeface="Wingdings" panose="05000000000000000000" pitchFamily="2" charset="2"/>
              </a:pPr>
              <a:r>
                <a:rPr lang="en-US" altLang="zh-CN" sz="2800" dirty="0">
                  <a:latin typeface="Times New Roman" panose="02020603050405020304" pitchFamily="2" charset="0"/>
                  <a:ea typeface="黑体" panose="02010609060101010101" charset="-122"/>
                </a:rPr>
                <a:t>bodies local flavor. It acts </a:t>
              </a:r>
              <a:endParaRPr lang="en-US" altLang="zh-CN" sz="2800" dirty="0">
                <a:latin typeface="Times New Roman" panose="02020603050405020304" pitchFamily="2" charset="0"/>
                <a:ea typeface="黑体" panose="02010609060101010101" charset="-122"/>
              </a:endParaRPr>
            </a:p>
            <a:p>
              <a:pPr lvl="0" algn="l" eaLnBrk="1" latinLnBrk="0" hangingPunct="1">
                <a:lnSpc>
                  <a:spcPct val="100000"/>
                </a:lnSpc>
                <a:buFont typeface="Wingdings" panose="05000000000000000000" pitchFamily="2" charset="2"/>
              </a:pPr>
              <a:r>
                <a:rPr lang="en-US" altLang="zh-CN" sz="2800" dirty="0">
                  <a:latin typeface="Times New Roman" panose="02020603050405020304" pitchFamily="2" charset="0"/>
                  <a:ea typeface="黑体" panose="02010609060101010101" charset="-122"/>
                </a:rPr>
                <a:t>out stories by using puppet </a:t>
              </a:r>
              <a:endParaRPr lang="en-US" altLang="zh-CN" sz="2800" dirty="0">
                <a:latin typeface="Times New Roman" panose="02020603050405020304" pitchFamily="2" charset="0"/>
                <a:ea typeface="黑体" panose="02010609060101010101" charset="-122"/>
              </a:endParaRPr>
            </a:p>
            <a:p>
              <a:pPr lvl="0" algn="l" eaLnBrk="1" latinLnBrk="0" hangingPunct="1">
                <a:lnSpc>
                  <a:spcPct val="100000"/>
                </a:lnSpc>
                <a:buFont typeface="Wingdings" panose="05000000000000000000" pitchFamily="2" charset="2"/>
              </a:pPr>
              <a:r>
                <a:rPr lang="en-US" altLang="zh-CN" sz="2800" dirty="0">
                  <a:latin typeface="Times New Roman" panose="02020603050405020304" pitchFamily="2" charset="0"/>
                  <a:ea typeface="黑体" panose="02010609060101010101" charset="-122"/>
                </a:rPr>
                <a:t>shadows on lighted hide</a:t>
              </a:r>
              <a:endParaRPr lang="en-US" altLang="zh-CN" sz="2800" dirty="0">
                <a:latin typeface="Times New Roman" panose="02020603050405020304" pitchFamily="2" charset="0"/>
                <a:ea typeface="黑体" panose="02010609060101010101" charset="-122"/>
              </a:endParaRPr>
            </a:p>
            <a:p>
              <a:pPr lvl="0" algn="l" eaLnBrk="1" latinLnBrk="0" hangingPunct="1">
                <a:lnSpc>
                  <a:spcPct val="100000"/>
                </a:lnSpc>
                <a:buFont typeface="Wingdings" panose="05000000000000000000" pitchFamily="2" charset="2"/>
              </a:pPr>
              <a:r>
                <a:rPr lang="en-US" altLang="zh-CN" sz="2800" dirty="0">
                  <a:latin typeface="Times New Roman" panose="02020603050405020304" pitchFamily="2" charset="0"/>
                  <a:ea typeface="黑体" panose="02010609060101010101" charset="-122"/>
                </a:rPr>
                <a:t> or paperboard. </a:t>
              </a:r>
              <a:endParaRPr lang="zh-CN" altLang="en-US" sz="2800" dirty="0">
                <a:latin typeface="Times New Roman" panose="02020603050405020304" pitchFamily="2" charset="0"/>
                <a:ea typeface="黑体" panose="02010609060101010101" charset="-122"/>
              </a:endParaRPr>
            </a:p>
          </p:txBody>
        </p:sp>
      </p:grpSp>
      <p:pic>
        <p:nvPicPr>
          <p:cNvPr id="5" name="图片 4"/>
          <p:cNvPicPr>
            <a:picLocks noChangeAspect="1"/>
          </p:cNvPicPr>
          <p:nvPr/>
        </p:nvPicPr>
        <p:blipFill>
          <a:blip r:embed="rId2"/>
          <a:stretch>
            <a:fillRect/>
          </a:stretch>
        </p:blipFill>
        <p:spPr>
          <a:xfrm>
            <a:off x="4759325" y="2365375"/>
            <a:ext cx="3966210" cy="3081655"/>
          </a:xfrm>
          <a:prstGeom prst="rect">
            <a:avLst/>
          </a:prstGeom>
        </p:spPr>
      </p:pic>
      <p:sp>
        <p:nvSpPr>
          <p:cNvPr id="7170" name="圆角矩形标注 7169"/>
          <p:cNvSpPr/>
          <p:nvPr/>
        </p:nvSpPr>
        <p:spPr>
          <a:xfrm>
            <a:off x="661035" y="871855"/>
            <a:ext cx="6021705" cy="647700"/>
          </a:xfrm>
          <a:prstGeom prst="wedgeRoundRectCallout">
            <a:avLst>
              <a:gd name="adj1" fmla="val -21538"/>
              <a:gd name="adj2" fmla="val -76470"/>
              <a:gd name="adj3" fmla="val 16667"/>
            </a:avLst>
          </a:prstGeom>
          <a:solidFill>
            <a:schemeClr val="accent6">
              <a:lumMod val="20000"/>
              <a:lumOff val="80000"/>
            </a:schemeClr>
          </a:solidFill>
          <a:ln w="9525">
            <a:noFill/>
            <a:miter/>
          </a:ln>
        </p:spPr>
        <p:txBody>
          <a:bodyPr wrap="none" anchor="ctr"/>
          <a:p>
            <a:pPr lvl="0" algn="l" eaLnBrk="1" latinLnBrk="0" hangingPunct="1"/>
            <a:r>
              <a:rPr lang="en-US" altLang="zh-CN" sz="3600" b="1" dirty="0">
                <a:latin typeface="Times New Roman" panose="02020603050405020304" pitchFamily="2" charset="0"/>
                <a:ea typeface="黑体" panose="02010609060101010101" charset="-122"/>
                <a:sym typeface="+mn-ea"/>
              </a:rPr>
              <a:t>2. </a:t>
            </a:r>
            <a:r>
              <a:rPr lang="en-US" sz="3600" b="1" dirty="0">
                <a:latin typeface="Times New Roman" panose="02020603050405020304" pitchFamily="2" charset="0"/>
                <a:ea typeface="黑体" panose="02010609060101010101" charset="-122"/>
                <a:sym typeface="+mn-ea"/>
              </a:rPr>
              <a:t>Shadow Play</a:t>
            </a:r>
            <a:endParaRPr lang="en-US" altLang="zh-CN" sz="3600" b="1" dirty="0">
              <a:latin typeface="Times New Roman" panose="02020603050405020304" pitchFamily="2" charset="0"/>
              <a:ea typeface="黑体" panose="02010609060101010101" charset="-122"/>
              <a:sym typeface="+mn-e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_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5961</Words>
  <Application>WPS 演示</Application>
  <PresentationFormat>全屏显示(4:3)</PresentationFormat>
  <Paragraphs>259</Paragraphs>
  <Slides>37</Slides>
  <Notes>3</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37</vt:i4>
      </vt:variant>
    </vt:vector>
  </HeadingPairs>
  <TitlesOfParts>
    <vt:vector size="50" baseType="lpstr">
      <vt:lpstr>Arial</vt:lpstr>
      <vt:lpstr>宋体</vt:lpstr>
      <vt:lpstr>Wingdings</vt:lpstr>
      <vt:lpstr>黑体</vt:lpstr>
      <vt:lpstr>Impact</vt:lpstr>
      <vt:lpstr>华文新魏</vt:lpstr>
      <vt:lpstr>Wingdings</vt:lpstr>
      <vt:lpstr>Times New Roman</vt:lpstr>
      <vt:lpstr>文鼎中楷体</vt:lpstr>
      <vt:lpstr>微软雅黑</vt:lpstr>
      <vt:lpstr>Calibri</vt:lpstr>
      <vt:lpstr>默认设计模板</vt:lpstr>
      <vt:lpstr>默认设计模板_2</vt:lpstr>
      <vt:lpstr>Chapter 3 Folk Arts and Crafts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民间工艺</dc:title>
  <dc:creator>Rachel</dc:creator>
  <cp:lastModifiedBy>lenovo</cp:lastModifiedBy>
  <cp:revision>40</cp:revision>
  <dcterms:created xsi:type="dcterms:W3CDTF">2012-04-17T03:55:00Z</dcterms:created>
  <dcterms:modified xsi:type="dcterms:W3CDTF">2016-12-29T02:10:57Z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