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1" r:id="rId3"/>
    <p:sldId id="333" r:id="rId4"/>
    <p:sldId id="717" r:id="rId5"/>
    <p:sldId id="785" r:id="rId6"/>
    <p:sldId id="788" r:id="rId7"/>
    <p:sldId id="789" r:id="rId8"/>
    <p:sldId id="786" r:id="rId9"/>
    <p:sldId id="787" r:id="rId10"/>
    <p:sldId id="790" r:id="rId11"/>
    <p:sldId id="753" r:id="rId12"/>
    <p:sldId id="579" r:id="rId13"/>
    <p:sldId id="676" r:id="rId14"/>
    <p:sldId id="768" r:id="rId15"/>
    <p:sldId id="767" r:id="rId16"/>
    <p:sldId id="719" r:id="rId17"/>
    <p:sldId id="747" r:id="rId18"/>
    <p:sldId id="748" r:id="rId19"/>
    <p:sldId id="750" r:id="rId20"/>
    <p:sldId id="751" r:id="rId21"/>
    <p:sldId id="754" r:id="rId22"/>
    <p:sldId id="769" r:id="rId23"/>
    <p:sldId id="771" r:id="rId24"/>
    <p:sldId id="77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a7dpBp8MmnKnix0XeZpopA==" hashData="XGHdVR7pXE+HLr9lnm3y+9+R8WA="/>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335" y="0"/>
            <a:ext cx="12165330" cy="6858000"/>
          </a:xfrm>
          <a:prstGeom prst="rect">
            <a:avLst/>
          </a:prstGeom>
        </p:spPr>
      </p:pic>
      <p:pic>
        <p:nvPicPr>
          <p:cNvPr id="6" name="图片 5"/>
          <p:cNvPicPr>
            <a:picLocks noChangeAspect="1"/>
          </p:cNvPicPr>
          <p:nvPr/>
        </p:nvPicPr>
        <p:blipFill>
          <a:blip r:embed="rId2"/>
          <a:stretch>
            <a:fillRect/>
          </a:stretch>
        </p:blipFill>
        <p:spPr>
          <a:xfrm>
            <a:off x="243840" y="150495"/>
            <a:ext cx="904240" cy="887730"/>
          </a:xfrm>
          <a:prstGeom prst="rect">
            <a:avLst/>
          </a:prstGeom>
        </p:spPr>
      </p:pic>
      <p:sp>
        <p:nvSpPr>
          <p:cNvPr id="7" name="文本框 6"/>
          <p:cNvSpPr txBox="1"/>
          <p:nvPr/>
        </p:nvSpPr>
        <p:spPr>
          <a:xfrm>
            <a:off x="1148080" y="213360"/>
            <a:ext cx="4592320" cy="762000"/>
          </a:xfrm>
          <a:prstGeom prst="rect">
            <a:avLst/>
          </a:prstGeom>
          <a:noFill/>
        </p:spPr>
        <p:txBody>
          <a:bodyPr wrap="square" rtlCol="0">
            <a:spAutoFit/>
          </a:bodyPr>
          <a:p>
            <a:pPr>
              <a:lnSpc>
                <a:spcPct val="110000"/>
              </a:lnSpc>
            </a:pPr>
            <a:r>
              <a:rPr lang="en-US" altLang="zh-CN" sz="2000" b="1">
                <a:latin typeface="Times New Roman" panose="02020603050405020304" pitchFamily="18" charset="0"/>
              </a:rPr>
              <a:t>College of International Education</a:t>
            </a:r>
            <a:endParaRPr lang="en-US" altLang="zh-CN" sz="2000" b="1">
              <a:latin typeface="Times New Roman" panose="02020603050405020304" pitchFamily="18" charset="0"/>
            </a:endParaRPr>
          </a:p>
          <a:p>
            <a:pPr>
              <a:lnSpc>
                <a:spcPct val="110000"/>
              </a:lnSpc>
            </a:pPr>
            <a:r>
              <a:rPr lang="en-US" altLang="zh-CN" sz="2000" b="1">
                <a:latin typeface="Times New Roman" panose="02020603050405020304" pitchFamily="18" charset="0"/>
              </a:rPr>
              <a:t>    Jinzhou Medical University</a:t>
            </a:r>
            <a:endParaRPr lang="en-US" altLang="zh-CN" sz="2000" b="1">
              <a:latin typeface="Times New Roman" panose="02020603050405020304" pitchFamily="18" charset="0"/>
            </a:endParaRPr>
          </a:p>
        </p:txBody>
      </p:sp>
      <p:sp>
        <p:nvSpPr>
          <p:cNvPr id="8" name="文本框 7"/>
          <p:cNvSpPr txBox="1"/>
          <p:nvPr/>
        </p:nvSpPr>
        <p:spPr>
          <a:xfrm>
            <a:off x="9862820" y="6029960"/>
            <a:ext cx="2075815" cy="457200"/>
          </a:xfrm>
          <a:prstGeom prst="rect">
            <a:avLst/>
          </a:prstGeom>
          <a:noFill/>
        </p:spPr>
        <p:txBody>
          <a:bodyPr wrap="square" rtlCol="0">
            <a:spAutoFit/>
          </a:bodyPr>
          <a:p>
            <a:r>
              <a:rPr lang="zh-CN" altLang="en-US" b="1"/>
              <a:t>     </a:t>
            </a:r>
            <a:r>
              <a:rPr lang="en-US" altLang="zh-CN" sz="2400" b="1">
                <a:latin typeface="Times New Roman" panose="02020603050405020304" pitchFamily="18" charset="0"/>
              </a:rPr>
              <a:t>Annie</a:t>
            </a:r>
            <a:endParaRPr lang="en-US" altLang="zh-CN" sz="2400" b="1">
              <a:latin typeface="Times New Roman" panose="02020603050405020304" pitchFamily="18" charset="0"/>
            </a:endParaRPr>
          </a:p>
        </p:txBody>
      </p:sp>
      <p:sp>
        <p:nvSpPr>
          <p:cNvPr id="14" name="矩形 13"/>
          <p:cNvSpPr/>
          <p:nvPr/>
        </p:nvSpPr>
        <p:spPr>
          <a:xfrm>
            <a:off x="4226560" y="2493010"/>
            <a:ext cx="5643880" cy="1321435"/>
          </a:xfrm>
          <a:prstGeom prst="rect">
            <a:avLst/>
          </a:prstGeom>
          <a:noFill/>
          <a:ln>
            <a:noFill/>
          </a:ln>
        </p:spPr>
        <p:txBody>
          <a:bodyPr wrap="none" rtlCol="0" anchor="t">
            <a:spAutoFit/>
          </a:bodyPr>
          <a:p>
            <a:pPr algn="ctr"/>
            <a:r>
              <a:rPr lang="zh-CN" altLang="en-US" sz="8000" b="1">
                <a:solidFill>
                  <a:schemeClr val="tx1"/>
                </a:solidFill>
                <a:effectLst>
                  <a:outerShdw blurRad="38100" dist="19050" dir="2700000" algn="tl" rotWithShape="0">
                    <a:schemeClr val="dk1">
                      <a:alpha val="40000"/>
                    </a:schemeClr>
                  </a:outerShdw>
                </a:effectLst>
              </a:rPr>
              <a:t>汉  字  书  写</a:t>
            </a:r>
            <a:endParaRPr lang="zh-CN" altLang="en-US" sz="8000" b="1">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a:off x="4226243" y="2493010"/>
            <a:ext cx="6388735" cy="1321435"/>
          </a:xfrm>
          <a:prstGeom prst="rect">
            <a:avLst/>
          </a:prstGeom>
          <a:noFill/>
          <a:ln>
            <a:noFill/>
          </a:ln>
        </p:spPr>
        <p:txBody>
          <a:bodyPr wrap="none" rtlCol="0" anchor="t">
            <a:spAutoFit/>
          </a:bodyPr>
          <a:p>
            <a:pPr algn="ctr"/>
            <a:r>
              <a:rPr lang="zh-CN" altLang="en-US" sz="80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rPr>
              <a:t>汉  字  书  写 </a:t>
            </a:r>
            <a:r>
              <a:rPr lang="en-US" altLang="zh-CN" sz="80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rPr>
              <a:t>8</a:t>
            </a:r>
            <a:endParaRPr lang="en-US" altLang="zh-CN" sz="8000" b="1">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3"/>
                <a:tile sx="100000" sy="100000"/>
              </a:blipFill>
              <a:effectLst>
                <a:outerShdw blurRad="38100" dist="25400" dir="5400000" algn="ctr" rotWithShape="0">
                  <a:srgbClr val="6E747A">
                    <a:alpha val="4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3" name="文本框 2"/>
          <p:cNvSpPr txBox="1"/>
          <p:nvPr/>
        </p:nvSpPr>
        <p:spPr>
          <a:xfrm>
            <a:off x="838200" y="2063750"/>
            <a:ext cx="11036300" cy="1456690"/>
          </a:xfrm>
          <a:prstGeom prst="rect">
            <a:avLst/>
          </a:prstGeom>
          <a:noFill/>
        </p:spPr>
        <p:txBody>
          <a:bodyPr wrap="square" rtlCol="0">
            <a:spAutoFit/>
          </a:bodyPr>
          <a:p>
            <a:pPr algn="l">
              <a:lnSpc>
                <a:spcPct val="160000"/>
              </a:lnSpc>
            </a:pPr>
            <a:r>
              <a:rPr lang="en-US" altLang="zh-CN" sz="2800">
                <a:latin typeface="Times New Roman" panose="02020603050405020304" pitchFamily="18" charset="0"/>
                <a:sym typeface="+mn-ea"/>
              </a:rPr>
              <a:t>   </a:t>
            </a:r>
            <a:r>
              <a:rPr lang="en-US" altLang="zh-CN" sz="2800">
                <a:solidFill>
                  <a:schemeClr val="tx1"/>
                </a:solidFill>
                <a:latin typeface="Times New Roman" panose="02020603050405020304" pitchFamily="18" charset="0"/>
                <a:sym typeface="+mn-ea"/>
              </a:rPr>
              <a:t> </a:t>
            </a:r>
            <a:r>
              <a:rPr lang="zh-CN" altLang="en-US" sz="2800">
                <a:solidFill>
                  <a:schemeClr val="tx1"/>
                </a:solidFill>
                <a:latin typeface="Times New Roman" panose="02020603050405020304" pitchFamily="18" charset="0"/>
                <a:sym typeface="+mn-ea"/>
              </a:rPr>
              <a:t>和字的意思有关的偏旁叫做形旁，和字的发音有关的偏旁叫做声旁。</a:t>
            </a:r>
            <a:endParaRPr lang="zh-CN" altLang="en-US" sz="2800">
              <a:solidFill>
                <a:schemeClr val="tx1"/>
              </a:solidFill>
              <a:latin typeface="Times New Roman" panose="02020603050405020304" pitchFamily="18" charset="0"/>
              <a:sym typeface="+mn-ea"/>
            </a:endParaRPr>
          </a:p>
          <a:p>
            <a:pPr algn="l">
              <a:lnSpc>
                <a:spcPct val="160000"/>
              </a:lnSpc>
            </a:pPr>
            <a:r>
              <a:rPr lang="zh-CN" altLang="en-US" sz="2800">
                <a:solidFill>
                  <a:schemeClr val="tx1"/>
                </a:solidFill>
                <a:latin typeface="Times New Roman" panose="02020603050405020304" pitchFamily="18" charset="0"/>
                <a:sym typeface="+mn-ea"/>
              </a:rPr>
              <a:t>由声旁和形旁组成的字，就是形声字。</a:t>
            </a:r>
            <a:endParaRPr lang="zh-CN" altLang="en-US" sz="2800">
              <a:solidFill>
                <a:schemeClr val="tx1"/>
              </a:solidFill>
              <a:latin typeface="Times New Roman" panose="02020603050405020304" pitchFamily="18" charset="0"/>
              <a:sym typeface="+mn-ea"/>
            </a:endParaRPr>
          </a:p>
        </p:txBody>
      </p:sp>
      <p:sp>
        <p:nvSpPr>
          <p:cNvPr id="5" name="文本框 4"/>
          <p:cNvSpPr txBox="1"/>
          <p:nvPr/>
        </p:nvSpPr>
        <p:spPr>
          <a:xfrm>
            <a:off x="3045460" y="214630"/>
            <a:ext cx="6621145" cy="1626870"/>
          </a:xfrm>
          <a:prstGeom prst="rect">
            <a:avLst/>
          </a:prstGeom>
          <a:noFill/>
        </p:spPr>
        <p:txBody>
          <a:bodyPr wrap="square" rtlCol="0">
            <a:spAutoFit/>
          </a:bodyPr>
          <a:p>
            <a:pPr algn="ctr">
              <a:lnSpc>
                <a:spcPct val="140000"/>
              </a:lnSpc>
            </a:pPr>
            <a:r>
              <a:rPr lang="zh-CN" altLang="en-US" sz="3600" b="1">
                <a:latin typeface="Times New Roman" panose="02020603050405020304" pitchFamily="18" charset="0"/>
                <a:sym typeface="+mn-ea"/>
              </a:rPr>
              <a:t>形声字</a:t>
            </a:r>
            <a:endParaRPr lang="zh-CN" altLang="en-US" sz="3600" b="1">
              <a:latin typeface="Times New Roman" panose="02020603050405020304" pitchFamily="18" charset="0"/>
              <a:sym typeface="+mn-ea"/>
            </a:endParaRPr>
          </a:p>
          <a:p>
            <a:pPr algn="ctr">
              <a:lnSpc>
                <a:spcPct val="140000"/>
              </a:lnSpc>
            </a:pPr>
            <a:r>
              <a:rPr lang="en-US" sz="3600" b="1">
                <a:latin typeface="Times New Roman" panose="02020603050405020304" pitchFamily="18" charset="0"/>
                <a:sym typeface="+mn-ea"/>
              </a:rPr>
              <a:t>Pictophonetic Characters </a:t>
            </a:r>
            <a:endParaRPr lang="en-US" altLang="en-US" sz="3600" b="1">
              <a:latin typeface="Times New Roman" panose="02020603050405020304" pitchFamily="18" charset="0"/>
              <a:sym typeface="+mn-ea"/>
            </a:endParaRPr>
          </a:p>
        </p:txBody>
      </p:sp>
      <p:sp>
        <p:nvSpPr>
          <p:cNvPr id="8" name="流程图: 终止 7"/>
          <p:cNvSpPr/>
          <p:nvPr/>
        </p:nvSpPr>
        <p:spPr>
          <a:xfrm>
            <a:off x="652145" y="3910330"/>
            <a:ext cx="10534015" cy="2420620"/>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028700" y="3910330"/>
            <a:ext cx="10157460" cy="2308860"/>
          </a:xfrm>
          <a:prstGeom prst="rect">
            <a:avLst/>
          </a:prstGeom>
          <a:noFill/>
        </p:spPr>
        <p:txBody>
          <a:bodyPr wrap="square" rtlCol="0">
            <a:spAutoFit/>
          </a:bodyPr>
          <a:p>
            <a:pPr>
              <a:lnSpc>
                <a:spcPct val="130000"/>
              </a:lnSpc>
            </a:pPr>
            <a:r>
              <a:rPr lang="en-US" sz="2800">
                <a:latin typeface="Times New Roman" panose="02020603050405020304" pitchFamily="18" charset="0"/>
              </a:rPr>
              <a:t>  A type most of the Chinese characters belong to,are compound characters with two components:the idea component,indicative of general meaning,and the sound component,indicative of the general sound.</a:t>
            </a:r>
            <a:endParaRPr lang="en-US"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3" name="文本框 2"/>
          <p:cNvSpPr txBox="1"/>
          <p:nvPr/>
        </p:nvSpPr>
        <p:spPr>
          <a:xfrm>
            <a:off x="838200" y="1951355"/>
            <a:ext cx="11036300" cy="1754505"/>
          </a:xfrm>
          <a:prstGeom prst="rect">
            <a:avLst/>
          </a:prstGeom>
          <a:noFill/>
        </p:spPr>
        <p:txBody>
          <a:bodyPr wrap="square" rtlCol="0">
            <a:spAutoFit/>
          </a:bodyPr>
          <a:p>
            <a:pPr algn="l">
              <a:lnSpc>
                <a:spcPct val="130000"/>
              </a:lnSpc>
            </a:pPr>
            <a:r>
              <a:rPr lang="en-US" altLang="zh-CN" sz="2800">
                <a:latin typeface="Times New Roman" panose="02020603050405020304" pitchFamily="18" charset="0"/>
                <a:sym typeface="+mn-ea"/>
              </a:rPr>
              <a:t>    </a:t>
            </a:r>
            <a:r>
              <a:rPr lang="zh-CN" altLang="en-US" sz="2800">
                <a:latin typeface="Times New Roman" panose="02020603050405020304" pitchFamily="18" charset="0"/>
                <a:sym typeface="+mn-ea"/>
              </a:rPr>
              <a:t>古代称合体字的左边为偏，右边为旁。现在，合体字的上下、左右、内外统称为偏旁。例如：</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星</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字的偏旁是</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日</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和</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生</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的</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字的偏旁是</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白</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和</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勺</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。多数偏旁本身就是独立成字的，例如</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日、口、目</a:t>
            </a:r>
            <a:r>
              <a:rPr lang="en-US" altLang="zh-CN" sz="2800">
                <a:latin typeface="Times New Roman" panose="02020603050405020304" pitchFamily="18" charset="0"/>
                <a:sym typeface="+mn-ea"/>
              </a:rPr>
              <a:t>”</a:t>
            </a:r>
            <a:r>
              <a:rPr lang="zh-CN" altLang="en-US" sz="2800">
                <a:latin typeface="Times New Roman" panose="02020603050405020304" pitchFamily="18" charset="0"/>
                <a:sym typeface="+mn-ea"/>
              </a:rPr>
              <a:t>等。</a:t>
            </a:r>
            <a:endParaRPr lang="zh-CN" altLang="en-US" sz="2800">
              <a:solidFill>
                <a:srgbClr val="FF0000"/>
              </a:solidFill>
              <a:latin typeface="Times New Roman" panose="02020603050405020304" pitchFamily="18" charset="0"/>
              <a:sym typeface="+mn-ea"/>
            </a:endParaRPr>
          </a:p>
        </p:txBody>
      </p:sp>
      <p:sp>
        <p:nvSpPr>
          <p:cNvPr id="5" name="文本框 4"/>
          <p:cNvSpPr txBox="1"/>
          <p:nvPr/>
        </p:nvSpPr>
        <p:spPr>
          <a:xfrm>
            <a:off x="3145155" y="429895"/>
            <a:ext cx="6621145" cy="1456690"/>
          </a:xfrm>
          <a:prstGeom prst="rect">
            <a:avLst/>
          </a:prstGeom>
          <a:noFill/>
        </p:spPr>
        <p:txBody>
          <a:bodyPr wrap="square" rtlCol="0">
            <a:spAutoFit/>
          </a:bodyPr>
          <a:p>
            <a:pPr algn="ctr">
              <a:lnSpc>
                <a:spcPct val="140000"/>
              </a:lnSpc>
            </a:pPr>
            <a:r>
              <a:rPr lang="zh-CN" altLang="en-US" sz="3200" b="1">
                <a:latin typeface="Times New Roman" panose="02020603050405020304" pitchFamily="18" charset="0"/>
                <a:sym typeface="+mn-ea"/>
              </a:rPr>
              <a:t>汉字的偏旁</a:t>
            </a:r>
            <a:endParaRPr lang="zh-CN" altLang="en-US" sz="3200" b="1">
              <a:latin typeface="Times New Roman" panose="02020603050405020304" pitchFamily="18" charset="0"/>
              <a:sym typeface="+mn-ea"/>
            </a:endParaRPr>
          </a:p>
          <a:p>
            <a:pPr algn="ctr">
              <a:lnSpc>
                <a:spcPct val="140000"/>
              </a:lnSpc>
            </a:pPr>
            <a:r>
              <a:rPr lang="en-US" altLang="zh-CN" sz="3200" b="1">
                <a:latin typeface="Times New Roman" panose="02020603050405020304" pitchFamily="18" charset="0"/>
                <a:sym typeface="+mn-ea"/>
              </a:rPr>
              <a:t>The Radicals of Chinese Characters</a:t>
            </a:r>
            <a:endParaRPr lang="zh-CN" altLang="en-US" sz="3200" b="1">
              <a:latin typeface="Times New Roman" panose="02020603050405020304" pitchFamily="18" charset="0"/>
              <a:sym typeface="+mn-ea"/>
            </a:endParaRPr>
          </a:p>
        </p:txBody>
      </p:sp>
      <p:sp>
        <p:nvSpPr>
          <p:cNvPr id="8" name="流程图: 终止 7"/>
          <p:cNvSpPr/>
          <p:nvPr/>
        </p:nvSpPr>
        <p:spPr>
          <a:xfrm>
            <a:off x="652145" y="3910330"/>
            <a:ext cx="10930255" cy="254825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028700" y="3966210"/>
            <a:ext cx="10325100" cy="2308860"/>
          </a:xfrm>
          <a:prstGeom prst="rect">
            <a:avLst/>
          </a:prstGeom>
          <a:noFill/>
        </p:spPr>
        <p:txBody>
          <a:bodyPr wrap="square" rtlCol="0">
            <a:spAutoFit/>
          </a:bodyPr>
          <a:p>
            <a:pPr>
              <a:lnSpc>
                <a:spcPct val="130000"/>
              </a:lnSpc>
            </a:pPr>
            <a:r>
              <a:rPr lang="en-US" altLang="zh-CN" sz="2800">
                <a:latin typeface="Times New Roman" panose="02020603050405020304" pitchFamily="18" charset="0"/>
              </a:rPr>
              <a:t>In terms of the traditional Chinese phiology the left side of a character is knowns as </a:t>
            </a:r>
            <a:r>
              <a:rPr lang="zh-CN" altLang="en-US" sz="2800">
                <a:latin typeface="Times New Roman" panose="02020603050405020304" pitchFamily="18" charset="0"/>
              </a:rPr>
              <a:t>偏，</a:t>
            </a:r>
            <a:r>
              <a:rPr lang="en-US" altLang="zh-CN" sz="2800">
                <a:latin typeface="Times New Roman" panose="02020603050405020304" pitchFamily="18" charset="0"/>
              </a:rPr>
              <a:t>and the right side of a character is known as </a:t>
            </a:r>
            <a:r>
              <a:rPr lang="zh-CN" altLang="en-US" sz="2800">
                <a:latin typeface="Times New Roman" panose="02020603050405020304" pitchFamily="18" charset="0"/>
              </a:rPr>
              <a:t>旁</a:t>
            </a:r>
            <a:r>
              <a:rPr lang="en-US" altLang="zh-CN" sz="2800">
                <a:latin typeface="Times New Roman" panose="02020603050405020304" pitchFamily="18" charset="0"/>
              </a:rPr>
              <a:t>.Now we use </a:t>
            </a:r>
            <a:r>
              <a:rPr lang="zh-CN" altLang="en-US" sz="2800">
                <a:latin typeface="Times New Roman" panose="02020603050405020304" pitchFamily="18" charset="0"/>
              </a:rPr>
              <a:t>偏旁（</a:t>
            </a:r>
            <a:r>
              <a:rPr lang="en-US" altLang="zh-CN" sz="2800">
                <a:latin typeface="Times New Roman" panose="02020603050405020304" pitchFamily="18" charset="0"/>
              </a:rPr>
              <a:t>radical) to mean the side components (left,right,upper,lower,inside and outside) of all characters.</a:t>
            </a:r>
            <a:endParaRPr lang="zh-CN" altLang="en-US"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grpSp>
        <p:nvGrpSpPr>
          <p:cNvPr id="11" name="组合 10"/>
          <p:cNvGrpSpPr/>
          <p:nvPr/>
        </p:nvGrpSpPr>
        <p:grpSpPr>
          <a:xfrm>
            <a:off x="1144905" y="2654300"/>
            <a:ext cx="2379345" cy="2378710"/>
            <a:chOff x="11767" y="6437"/>
            <a:chExt cx="3747" cy="3746"/>
          </a:xfrm>
        </p:grpSpPr>
        <p:pic>
          <p:nvPicPr>
            <p:cNvPr id="2867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2" name="文本框 11"/>
            <p:cNvSpPr txBox="1"/>
            <p:nvPr/>
          </p:nvSpPr>
          <p:spPr>
            <a:xfrm>
              <a:off x="12155" y="6727"/>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左</a:t>
              </a:r>
              <a:endParaRPr lang="zh-CN" altLang="en-US" sz="13800" b="1">
                <a:latin typeface="楷体" panose="02010609060101010101" charset="-122"/>
                <a:ea typeface="楷体" panose="02010609060101010101" charset="-122"/>
              </a:endParaRPr>
            </a:p>
          </p:txBody>
        </p:sp>
      </p:grpSp>
      <p:grpSp>
        <p:nvGrpSpPr>
          <p:cNvPr id="3" name="组合 2"/>
          <p:cNvGrpSpPr/>
          <p:nvPr/>
        </p:nvGrpSpPr>
        <p:grpSpPr>
          <a:xfrm>
            <a:off x="4808855" y="2689225"/>
            <a:ext cx="2379345" cy="2378710"/>
            <a:chOff x="17337" y="6292"/>
            <a:chExt cx="3747" cy="3746"/>
          </a:xfrm>
        </p:grpSpPr>
        <p:pic>
          <p:nvPicPr>
            <p:cNvPr id="5" name="图片 3" descr="20150216031515795[1]"/>
            <p:cNvPicPr>
              <a:picLocks noChangeAspect="1"/>
            </p:cNvPicPr>
            <p:nvPr/>
          </p:nvPicPr>
          <p:blipFill>
            <a:blip r:embed="rId2"/>
            <a:srcRect/>
            <a:stretch>
              <a:fillRect/>
            </a:stretch>
          </p:blipFill>
          <p:spPr bwMode="auto">
            <a:xfrm>
              <a:off x="17337" y="6292"/>
              <a:ext cx="3747" cy="3746"/>
            </a:xfrm>
            <a:prstGeom prst="rect">
              <a:avLst/>
            </a:prstGeom>
            <a:noFill/>
            <a:ln w="9525">
              <a:noFill/>
              <a:miter lim="800000"/>
              <a:headEnd/>
              <a:tailEnd/>
            </a:ln>
          </p:spPr>
        </p:pic>
        <p:sp>
          <p:nvSpPr>
            <p:cNvPr id="8" name="文本框 7"/>
            <p:cNvSpPr txBox="1"/>
            <p:nvPr/>
          </p:nvSpPr>
          <p:spPr>
            <a:xfrm>
              <a:off x="17746"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中</a:t>
              </a:r>
              <a:endParaRPr lang="zh-CN" altLang="en-US" sz="13800" b="1">
                <a:latin typeface="楷体" panose="02010609060101010101" charset="-122"/>
                <a:ea typeface="楷体" panose="02010609060101010101" charset="-122"/>
              </a:endParaRPr>
            </a:p>
          </p:txBody>
        </p:sp>
      </p:grpSp>
      <p:grpSp>
        <p:nvGrpSpPr>
          <p:cNvPr id="10" name="组合 9"/>
          <p:cNvGrpSpPr/>
          <p:nvPr/>
        </p:nvGrpSpPr>
        <p:grpSpPr>
          <a:xfrm>
            <a:off x="8126730" y="2689225"/>
            <a:ext cx="2379345" cy="2378710"/>
            <a:chOff x="22362" y="6092"/>
            <a:chExt cx="3747" cy="3746"/>
          </a:xfrm>
        </p:grpSpPr>
        <p:pic>
          <p:nvPicPr>
            <p:cNvPr id="13" name="图片 3" descr="20150216031515795[1]"/>
            <p:cNvPicPr>
              <a:picLocks noChangeAspect="1"/>
            </p:cNvPicPr>
            <p:nvPr/>
          </p:nvPicPr>
          <p:blipFill>
            <a:blip r:embed="rId2"/>
            <a:srcRect/>
            <a:stretch>
              <a:fillRect/>
            </a:stretch>
          </p:blipFill>
          <p:spPr bwMode="auto">
            <a:xfrm>
              <a:off x="22362" y="6092"/>
              <a:ext cx="3747" cy="3746"/>
            </a:xfrm>
            <a:prstGeom prst="rect">
              <a:avLst/>
            </a:prstGeom>
            <a:noFill/>
            <a:ln w="9525">
              <a:noFill/>
              <a:miter lim="800000"/>
              <a:headEnd/>
              <a:tailEnd/>
            </a:ln>
          </p:spPr>
        </p:pic>
        <p:sp>
          <p:nvSpPr>
            <p:cNvPr id="14" name="文本框 13"/>
            <p:cNvSpPr txBox="1"/>
            <p:nvPr/>
          </p:nvSpPr>
          <p:spPr>
            <a:xfrm>
              <a:off x="22905" y="6327"/>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右</a:t>
              </a:r>
              <a:endParaRPr lang="zh-CN" altLang="en-US" sz="13800" b="1">
                <a:latin typeface="楷体" panose="02010609060101010101" charset="-122"/>
                <a:ea typeface="楷体" panose="02010609060101010101" charset="-122"/>
              </a:endParaRPr>
            </a:p>
          </p:txBody>
        </p:sp>
      </p:grpSp>
      <p:sp>
        <p:nvSpPr>
          <p:cNvPr id="15" name="文本框 14"/>
          <p:cNvSpPr txBox="1"/>
          <p:nvPr/>
        </p:nvSpPr>
        <p:spPr>
          <a:xfrm>
            <a:off x="1391285" y="1691005"/>
            <a:ext cx="9580245" cy="1005840"/>
          </a:xfrm>
          <a:prstGeom prst="rect">
            <a:avLst/>
          </a:prstGeom>
          <a:noFill/>
        </p:spPr>
        <p:txBody>
          <a:bodyPr wrap="square" rtlCol="0">
            <a:spAutoFit/>
          </a:bodyPr>
          <a:p>
            <a:r>
              <a:rPr lang="en-US" altLang="zh-CN" sz="3200" b="1">
                <a:latin typeface="Times New Roman" panose="02020603050405020304" pitchFamily="18" charset="0"/>
              </a:rPr>
              <a:t>    zu</a:t>
            </a:r>
            <a:r>
              <a:rPr lang="zh-CN" altLang="en-US" sz="3200" b="1">
                <a:latin typeface="Times New Roman" panose="02020603050405020304" pitchFamily="18" charset="0"/>
              </a:rPr>
              <a:t>ǒ</a:t>
            </a:r>
            <a:r>
              <a:rPr lang="en-US" altLang="zh-CN" sz="3200" b="1">
                <a:latin typeface="Times New Roman" panose="02020603050405020304" pitchFamily="18" charset="0"/>
              </a:rPr>
              <a:t>                                zh</a:t>
            </a:r>
            <a:r>
              <a:rPr lang="zh-CN" altLang="en-US" sz="3200" b="1">
                <a:latin typeface="Times New Roman" panose="02020603050405020304" pitchFamily="18" charset="0"/>
              </a:rPr>
              <a:t>ō</a:t>
            </a:r>
            <a:r>
              <a:rPr lang="en-US" altLang="zh-CN" sz="3200" b="1">
                <a:latin typeface="Times New Roman" panose="02020603050405020304" pitchFamily="18" charset="0"/>
              </a:rPr>
              <a:t>ng                       </a:t>
            </a:r>
            <a:r>
              <a:rPr lang="en-US" altLang="zh-CN" sz="3200" b="1">
                <a:latin typeface="Times New Roman" panose="02020603050405020304" pitchFamily="18" charset="0"/>
                <a:sym typeface="+mn-ea"/>
              </a:rPr>
              <a:t>y</a:t>
            </a:r>
            <a:r>
              <a:rPr lang="zh-CN" altLang="en-US" sz="3200" b="1">
                <a:latin typeface="Times New Roman" panose="02020603050405020304" pitchFamily="18" charset="0"/>
                <a:sym typeface="+mn-ea"/>
              </a:rPr>
              <a:t>ò</a:t>
            </a:r>
            <a:r>
              <a:rPr lang="en-US" altLang="zh-CN" sz="3200" b="1">
                <a:latin typeface="Times New Roman" panose="02020603050405020304" pitchFamily="18" charset="0"/>
                <a:sym typeface="+mn-ea"/>
              </a:rPr>
              <a:t>u</a:t>
            </a:r>
            <a:endParaRPr lang="en-US" altLang="zh-CN" sz="3200" b="1">
              <a:latin typeface="Times New Roman" panose="02020603050405020304" pitchFamily="18" charset="0"/>
              <a:sym typeface="+mn-ea"/>
            </a:endParaRPr>
          </a:p>
          <a:p>
            <a:r>
              <a:rPr lang="en-US" altLang="zh-CN" sz="2800">
                <a:latin typeface="Times New Roman" panose="02020603050405020304" pitchFamily="18" charset="0"/>
              </a:rPr>
              <a:t>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grpSp>
        <p:nvGrpSpPr>
          <p:cNvPr id="11" name="组合 10"/>
          <p:cNvGrpSpPr/>
          <p:nvPr/>
        </p:nvGrpSpPr>
        <p:grpSpPr>
          <a:xfrm>
            <a:off x="2351405" y="2632710"/>
            <a:ext cx="2379345" cy="2378710"/>
            <a:chOff x="11767" y="6437"/>
            <a:chExt cx="3747" cy="3746"/>
          </a:xfrm>
        </p:grpSpPr>
        <p:pic>
          <p:nvPicPr>
            <p:cNvPr id="2867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2" name="文本框 11"/>
            <p:cNvSpPr txBox="1"/>
            <p:nvPr/>
          </p:nvSpPr>
          <p:spPr>
            <a:xfrm>
              <a:off x="12155" y="6727"/>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上</a:t>
              </a:r>
              <a:endParaRPr lang="zh-CN" altLang="en-US" sz="13800" b="1">
                <a:latin typeface="楷体" panose="02010609060101010101" charset="-122"/>
                <a:ea typeface="楷体" panose="02010609060101010101" charset="-122"/>
              </a:endParaRPr>
            </a:p>
          </p:txBody>
        </p:sp>
      </p:grpSp>
      <p:grpSp>
        <p:nvGrpSpPr>
          <p:cNvPr id="10" name="组合 9"/>
          <p:cNvGrpSpPr/>
          <p:nvPr/>
        </p:nvGrpSpPr>
        <p:grpSpPr>
          <a:xfrm>
            <a:off x="7176135" y="2540635"/>
            <a:ext cx="2379345" cy="2378710"/>
            <a:chOff x="22362" y="6092"/>
            <a:chExt cx="3747" cy="3746"/>
          </a:xfrm>
        </p:grpSpPr>
        <p:pic>
          <p:nvPicPr>
            <p:cNvPr id="13" name="图片 3" descr="20150216031515795[1]"/>
            <p:cNvPicPr>
              <a:picLocks noChangeAspect="1"/>
            </p:cNvPicPr>
            <p:nvPr/>
          </p:nvPicPr>
          <p:blipFill>
            <a:blip r:embed="rId2"/>
            <a:srcRect/>
            <a:stretch>
              <a:fillRect/>
            </a:stretch>
          </p:blipFill>
          <p:spPr bwMode="auto">
            <a:xfrm>
              <a:off x="22362" y="6092"/>
              <a:ext cx="3747" cy="3746"/>
            </a:xfrm>
            <a:prstGeom prst="rect">
              <a:avLst/>
            </a:prstGeom>
            <a:noFill/>
            <a:ln w="9525">
              <a:noFill/>
              <a:miter lim="800000"/>
              <a:headEnd/>
              <a:tailEnd/>
            </a:ln>
          </p:spPr>
        </p:pic>
        <p:sp>
          <p:nvSpPr>
            <p:cNvPr id="14" name="文本框 13"/>
            <p:cNvSpPr txBox="1"/>
            <p:nvPr/>
          </p:nvSpPr>
          <p:spPr>
            <a:xfrm>
              <a:off x="22726" y="63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下</a:t>
              </a:r>
              <a:endParaRPr lang="zh-CN" altLang="en-US" sz="13800" b="1">
                <a:latin typeface="楷体" panose="02010609060101010101" charset="-122"/>
                <a:ea typeface="楷体" panose="02010609060101010101" charset="-122"/>
              </a:endParaRPr>
            </a:p>
          </p:txBody>
        </p:sp>
      </p:grpSp>
      <p:sp>
        <p:nvSpPr>
          <p:cNvPr id="15" name="文本框 14"/>
          <p:cNvSpPr txBox="1"/>
          <p:nvPr/>
        </p:nvSpPr>
        <p:spPr>
          <a:xfrm>
            <a:off x="1192530" y="1534795"/>
            <a:ext cx="9580245" cy="640080"/>
          </a:xfrm>
          <a:prstGeom prst="rect">
            <a:avLst/>
          </a:prstGeom>
          <a:noFill/>
        </p:spPr>
        <p:txBody>
          <a:bodyPr wrap="square" rtlCol="0">
            <a:spAutoFit/>
          </a:bodyPr>
          <a:p>
            <a:r>
              <a:rPr lang="en-US" altLang="zh-CN" sz="3200" b="1">
                <a:latin typeface="Times New Roman" panose="02020603050405020304" pitchFamily="18" charset="0"/>
              </a:rPr>
              <a:t>                 </a:t>
            </a:r>
            <a:r>
              <a:rPr lang="en-US" sz="3600" b="1">
                <a:latin typeface="Times New Roman" panose="02020603050405020304" pitchFamily="18" charset="0"/>
              </a:rPr>
              <a:t>sh</a:t>
            </a:r>
            <a:r>
              <a:rPr lang="zh-CN" altLang="en-US" sz="3600" b="1">
                <a:latin typeface="Times New Roman" panose="02020603050405020304" pitchFamily="18" charset="0"/>
              </a:rPr>
              <a:t>à</a:t>
            </a:r>
            <a:r>
              <a:rPr lang="en-US" sz="3600" b="1">
                <a:latin typeface="Times New Roman" panose="02020603050405020304" pitchFamily="18" charset="0"/>
              </a:rPr>
              <a:t>ng</a:t>
            </a:r>
            <a:r>
              <a:rPr lang="en-US" altLang="zh-CN" sz="3600" b="1">
                <a:latin typeface="Times New Roman" panose="02020603050405020304" pitchFamily="18" charset="0"/>
              </a:rPr>
              <a:t>                                  </a:t>
            </a:r>
            <a:r>
              <a:rPr lang="en-US" sz="3600" b="1">
                <a:latin typeface="Times New Roman" panose="02020603050405020304" pitchFamily="18" charset="0"/>
              </a:rPr>
              <a:t>xi</a:t>
            </a:r>
            <a:r>
              <a:rPr lang="zh-CN" altLang="en-US" sz="3600" b="1">
                <a:latin typeface="Times New Roman" panose="02020603050405020304" pitchFamily="18" charset="0"/>
              </a:rPr>
              <a:t>à</a:t>
            </a:r>
            <a:endParaRPr lang="zh-CN" altLang="en-US" sz="36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871220" y="1923415"/>
            <a:ext cx="10038715" cy="219392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sz="3600" b="1">
                <a:latin typeface="Times New Roman" panose="02020603050405020304" pitchFamily="18" charset="0"/>
                <a:ea typeface="楷体" panose="02010609060101010101" charset="-122"/>
              </a:rPr>
              <a:t>1.The radical of “</a:t>
            </a:r>
            <a:r>
              <a:rPr lang="zh-CN" altLang="en-US" sz="3600" b="1">
                <a:latin typeface="Times New Roman" panose="02020603050405020304" pitchFamily="18" charset="0"/>
                <a:ea typeface="楷体" panose="02010609060101010101" charset="-122"/>
              </a:rPr>
              <a:t>口</a:t>
            </a:r>
            <a:r>
              <a:rPr lang="en-US" altLang="zh-CN" sz="3600" b="1">
                <a:latin typeface="Times New Roman" panose="02020603050405020304" pitchFamily="18" charset="0"/>
                <a:ea typeface="楷体" panose="02010609060101010101" charset="-122"/>
              </a:rPr>
              <a:t>”</a:t>
            </a:r>
            <a:endParaRPr lang="en-US" altLang="zh-CN" sz="3600" b="1">
              <a:latin typeface="Times New Roman" panose="02020603050405020304" pitchFamily="18" charset="0"/>
              <a:ea typeface="楷体" panose="02010609060101010101" charset="-122"/>
            </a:endParaRPr>
          </a:p>
        </p:txBody>
      </p:sp>
      <p:sp>
        <p:nvSpPr>
          <p:cNvPr id="9" name="文本框 8"/>
          <p:cNvSpPr txBox="1"/>
          <p:nvPr/>
        </p:nvSpPr>
        <p:spPr>
          <a:xfrm>
            <a:off x="1281430" y="1923415"/>
            <a:ext cx="9629775" cy="2011680"/>
          </a:xfrm>
          <a:prstGeom prst="rect">
            <a:avLst/>
          </a:prstGeom>
          <a:noFill/>
        </p:spPr>
        <p:txBody>
          <a:bodyPr wrap="square" rtlCol="0">
            <a:spAutoFit/>
          </a:bodyPr>
          <a:p>
            <a:pPr>
              <a:lnSpc>
                <a:spcPct val="150000"/>
              </a:lnSpc>
            </a:pPr>
            <a:r>
              <a:rPr lang="en-US" altLang="zh-CN" sz="2800">
                <a:latin typeface="Times New Roman" panose="02020603050405020304" pitchFamily="18" charset="0"/>
              </a:rPr>
              <a:t>“</a:t>
            </a:r>
            <a:r>
              <a:rPr lang="zh-CN" altLang="en-US" sz="2800">
                <a:latin typeface="Times New Roman" panose="02020603050405020304" pitchFamily="18" charset="0"/>
              </a:rPr>
              <a:t>口</a:t>
            </a:r>
            <a:r>
              <a:rPr lang="en-US" altLang="zh-CN" sz="2800">
                <a:latin typeface="Times New Roman" panose="02020603050405020304" pitchFamily="18" charset="0"/>
              </a:rPr>
              <a:t>”is relevant to a mouth or its function.It often appears as the left side of a character,but may also be upper or lower component of a character.</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grpSp>
        <p:nvGrpSpPr>
          <p:cNvPr id="11" name="组合 10"/>
          <p:cNvGrpSpPr/>
          <p:nvPr/>
        </p:nvGrpSpPr>
        <p:grpSpPr>
          <a:xfrm>
            <a:off x="1144905" y="2654300"/>
            <a:ext cx="2379345" cy="2378710"/>
            <a:chOff x="11767" y="6437"/>
            <a:chExt cx="3747" cy="3746"/>
          </a:xfrm>
        </p:grpSpPr>
        <p:pic>
          <p:nvPicPr>
            <p:cNvPr id="2867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2" name="文本框 11"/>
            <p:cNvSpPr txBox="1"/>
            <p:nvPr/>
          </p:nvSpPr>
          <p:spPr>
            <a:xfrm>
              <a:off x="12239" y="6727"/>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吗</a:t>
              </a:r>
              <a:endParaRPr lang="zh-CN" altLang="en-US" sz="13800" b="1">
                <a:latin typeface="楷体" panose="02010609060101010101" charset="-122"/>
                <a:ea typeface="楷体" panose="02010609060101010101" charset="-122"/>
              </a:endParaRPr>
            </a:p>
          </p:txBody>
        </p:sp>
      </p:grpSp>
      <p:graphicFrame>
        <p:nvGraphicFramePr>
          <p:cNvPr id="8" name="表格 7"/>
          <p:cNvGraphicFramePr/>
          <p:nvPr/>
        </p:nvGraphicFramePr>
        <p:xfrm>
          <a:off x="5459095" y="515620"/>
          <a:ext cx="1593215" cy="1303020"/>
        </p:xfrm>
        <a:graphic>
          <a:graphicData uri="http://schemas.openxmlformats.org/drawingml/2006/table">
            <a:tbl>
              <a:tblPr>
                <a:tableStyleId>{D7AC3CCA-C797-4891-BE02-D94E43425B78}</a:tableStyleId>
              </a:tblPr>
              <a:tblGrid>
                <a:gridCol w="494665"/>
                <a:gridCol w="1098550"/>
              </a:tblGrid>
              <a:tr h="130302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grpSp>
        <p:nvGrpSpPr>
          <p:cNvPr id="10" name="组合 9"/>
          <p:cNvGrpSpPr/>
          <p:nvPr/>
        </p:nvGrpSpPr>
        <p:grpSpPr>
          <a:xfrm>
            <a:off x="4827905" y="2654300"/>
            <a:ext cx="2379345" cy="2378710"/>
            <a:chOff x="11767" y="6437"/>
            <a:chExt cx="3747" cy="3746"/>
          </a:xfrm>
        </p:grpSpPr>
        <p:pic>
          <p:nvPicPr>
            <p:cNvPr id="1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4" name="文本框 13"/>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吧</a:t>
              </a:r>
              <a:endParaRPr lang="zh-CN" altLang="en-US" sz="13800" b="1">
                <a:latin typeface="楷体" panose="02010609060101010101" charset="-122"/>
                <a:ea typeface="楷体" panose="02010609060101010101" charset="-122"/>
              </a:endParaRPr>
            </a:p>
          </p:txBody>
        </p:sp>
      </p:grpSp>
      <p:grpSp>
        <p:nvGrpSpPr>
          <p:cNvPr id="15" name="组合 14"/>
          <p:cNvGrpSpPr/>
          <p:nvPr/>
        </p:nvGrpSpPr>
        <p:grpSpPr>
          <a:xfrm>
            <a:off x="8510905" y="2654300"/>
            <a:ext cx="2379345" cy="2378710"/>
            <a:chOff x="11767" y="6437"/>
            <a:chExt cx="3747" cy="3746"/>
          </a:xfrm>
        </p:grpSpPr>
        <p:pic>
          <p:nvPicPr>
            <p:cNvPr id="16"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7" name="文本框 16"/>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呢</a:t>
              </a:r>
              <a:endParaRPr lang="zh-CN" altLang="en-US" sz="13800" b="1">
                <a:latin typeface="楷体" panose="02010609060101010101" charset="-122"/>
                <a:ea typeface="楷体" panose="02010609060101010101" charset="-122"/>
              </a:endParaRPr>
            </a:p>
          </p:txBody>
        </p:sp>
      </p:grpSp>
      <p:sp>
        <p:nvSpPr>
          <p:cNvPr id="18" name="文本框 17"/>
          <p:cNvSpPr txBox="1"/>
          <p:nvPr/>
        </p:nvSpPr>
        <p:spPr>
          <a:xfrm>
            <a:off x="1444625" y="5309235"/>
            <a:ext cx="9793605" cy="579120"/>
          </a:xfrm>
          <a:prstGeom prst="rect">
            <a:avLst/>
          </a:prstGeom>
          <a:noFill/>
        </p:spPr>
        <p:txBody>
          <a:bodyPr wrap="square" rtlCol="0">
            <a:spAutoFit/>
          </a:bodyPr>
          <a:p>
            <a:r>
              <a:rPr lang="en-US" altLang="zh-CN" sz="3200" b="1">
                <a:latin typeface="Times New Roman" panose="02020603050405020304" pitchFamily="18" charset="0"/>
              </a:rPr>
              <a:t>ma                                    ba                                 ne</a:t>
            </a:r>
            <a:endParaRPr lang="en-US" altLang="zh-CN" sz="32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871220" y="1923415"/>
            <a:ext cx="10038715" cy="219392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sz="3600" b="1">
                <a:latin typeface="Times New Roman" panose="02020603050405020304" pitchFamily="18" charset="0"/>
                <a:ea typeface="楷体" panose="02010609060101010101" charset="-122"/>
              </a:rPr>
              <a:t>2.The radical of “</a:t>
            </a:r>
            <a:r>
              <a:rPr lang="zh-CN" altLang="en-US" sz="3600" b="1">
                <a:latin typeface="Times New Roman" panose="02020603050405020304" pitchFamily="18" charset="0"/>
                <a:ea typeface="楷体" panose="02010609060101010101" charset="-122"/>
              </a:rPr>
              <a:t>日</a:t>
            </a:r>
            <a:r>
              <a:rPr lang="en-US" altLang="zh-CN" sz="3600" b="1">
                <a:latin typeface="Times New Roman" panose="02020603050405020304" pitchFamily="18" charset="0"/>
                <a:ea typeface="楷体" panose="02010609060101010101" charset="-122"/>
              </a:rPr>
              <a:t>”</a:t>
            </a:r>
            <a:endParaRPr lang="en-US" altLang="zh-CN" sz="3600" b="1">
              <a:latin typeface="Times New Roman" panose="02020603050405020304" pitchFamily="18" charset="0"/>
              <a:ea typeface="楷体" panose="02010609060101010101" charset="-122"/>
            </a:endParaRPr>
          </a:p>
        </p:txBody>
      </p:sp>
      <p:sp>
        <p:nvSpPr>
          <p:cNvPr id="9" name="文本框 8"/>
          <p:cNvSpPr txBox="1"/>
          <p:nvPr/>
        </p:nvSpPr>
        <p:spPr>
          <a:xfrm>
            <a:off x="1281430" y="1923415"/>
            <a:ext cx="9629775" cy="2011680"/>
          </a:xfrm>
          <a:prstGeom prst="rect">
            <a:avLst/>
          </a:prstGeom>
          <a:noFill/>
        </p:spPr>
        <p:txBody>
          <a:bodyPr wrap="square" rtlCol="0">
            <a:spAutoFit/>
          </a:bodyPr>
          <a:p>
            <a:pPr>
              <a:lnSpc>
                <a:spcPct val="150000"/>
              </a:lnSpc>
            </a:pPr>
            <a:r>
              <a:rPr lang="en-US" altLang="zh-CN" sz="2800">
                <a:latin typeface="Times New Roman" panose="02020603050405020304" pitchFamily="18" charset="0"/>
              </a:rPr>
              <a:t>“</a:t>
            </a:r>
            <a:r>
              <a:rPr lang="zh-CN" altLang="en-US" sz="2800">
                <a:latin typeface="Times New Roman" panose="02020603050405020304" pitchFamily="18" charset="0"/>
              </a:rPr>
              <a:t>日</a:t>
            </a:r>
            <a:r>
              <a:rPr lang="en-US" altLang="zh-CN" sz="2800">
                <a:latin typeface="Times New Roman" panose="02020603050405020304" pitchFamily="18" charset="0"/>
              </a:rPr>
              <a:t>”is generally relevant to the sun,time,rays or light.It appears on the left of a character,but sometimes may be on the top or bottom of a character. </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grpSp>
        <p:nvGrpSpPr>
          <p:cNvPr id="11" name="组合 10"/>
          <p:cNvGrpSpPr/>
          <p:nvPr/>
        </p:nvGrpSpPr>
        <p:grpSpPr>
          <a:xfrm>
            <a:off x="1144905" y="2654300"/>
            <a:ext cx="2379345" cy="2378710"/>
            <a:chOff x="11767" y="6437"/>
            <a:chExt cx="3747" cy="3746"/>
          </a:xfrm>
        </p:grpSpPr>
        <p:pic>
          <p:nvPicPr>
            <p:cNvPr id="2867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2" name="文本框 11"/>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早</a:t>
              </a:r>
              <a:endParaRPr lang="zh-CN" altLang="en-US" sz="13800" b="1">
                <a:latin typeface="楷体" panose="02010609060101010101" charset="-122"/>
                <a:ea typeface="楷体" panose="02010609060101010101" charset="-122"/>
              </a:endParaRPr>
            </a:p>
          </p:txBody>
        </p:sp>
      </p:grpSp>
      <p:graphicFrame>
        <p:nvGraphicFramePr>
          <p:cNvPr id="8" name="表格 7"/>
          <p:cNvGraphicFramePr/>
          <p:nvPr/>
        </p:nvGraphicFramePr>
        <p:xfrm>
          <a:off x="7121525" y="515620"/>
          <a:ext cx="1593215" cy="1303020"/>
        </p:xfrm>
        <a:graphic>
          <a:graphicData uri="http://schemas.openxmlformats.org/drawingml/2006/table">
            <a:tbl>
              <a:tblPr>
                <a:tableStyleId>{D7AC3CCA-C797-4891-BE02-D94E43425B78}</a:tableStyleId>
              </a:tblPr>
              <a:tblGrid>
                <a:gridCol w="494665"/>
                <a:gridCol w="1098550"/>
              </a:tblGrid>
              <a:tr h="130302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grpSp>
        <p:nvGrpSpPr>
          <p:cNvPr id="10" name="组合 9"/>
          <p:cNvGrpSpPr/>
          <p:nvPr/>
        </p:nvGrpSpPr>
        <p:grpSpPr>
          <a:xfrm>
            <a:off x="4827905" y="2654300"/>
            <a:ext cx="2379345" cy="2378710"/>
            <a:chOff x="11767" y="6437"/>
            <a:chExt cx="3747" cy="3746"/>
          </a:xfrm>
        </p:grpSpPr>
        <p:pic>
          <p:nvPicPr>
            <p:cNvPr id="1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4" name="文本框 13"/>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晚</a:t>
              </a:r>
              <a:endParaRPr lang="zh-CN" altLang="en-US" sz="13800" b="1">
                <a:latin typeface="楷体" panose="02010609060101010101" charset="-122"/>
                <a:ea typeface="楷体" panose="02010609060101010101" charset="-122"/>
              </a:endParaRPr>
            </a:p>
          </p:txBody>
        </p:sp>
      </p:grpSp>
      <p:grpSp>
        <p:nvGrpSpPr>
          <p:cNvPr id="15" name="组合 14"/>
          <p:cNvGrpSpPr/>
          <p:nvPr/>
        </p:nvGrpSpPr>
        <p:grpSpPr>
          <a:xfrm>
            <a:off x="8510905" y="2654300"/>
            <a:ext cx="2379345" cy="2378710"/>
            <a:chOff x="11767" y="6437"/>
            <a:chExt cx="3747" cy="3746"/>
          </a:xfrm>
        </p:grpSpPr>
        <p:pic>
          <p:nvPicPr>
            <p:cNvPr id="16"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7" name="文本框 16"/>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明</a:t>
              </a:r>
              <a:endParaRPr lang="zh-CN" altLang="en-US" sz="13800" b="1">
                <a:latin typeface="楷体" panose="02010609060101010101" charset="-122"/>
                <a:ea typeface="楷体" panose="02010609060101010101" charset="-122"/>
              </a:endParaRPr>
            </a:p>
          </p:txBody>
        </p:sp>
      </p:grpSp>
      <p:sp>
        <p:nvSpPr>
          <p:cNvPr id="18" name="文本框 17"/>
          <p:cNvSpPr txBox="1"/>
          <p:nvPr/>
        </p:nvSpPr>
        <p:spPr>
          <a:xfrm>
            <a:off x="1444625" y="5309235"/>
            <a:ext cx="9793605" cy="579120"/>
          </a:xfrm>
          <a:prstGeom prst="rect">
            <a:avLst/>
          </a:prstGeom>
          <a:noFill/>
        </p:spPr>
        <p:txBody>
          <a:bodyPr wrap="square" rtlCol="0">
            <a:spAutoFit/>
          </a:bodyPr>
          <a:p>
            <a:r>
              <a:rPr lang="en-US" altLang="zh-CN" sz="3200" b="1">
                <a:latin typeface="Times New Roman" panose="02020603050405020304" pitchFamily="18" charset="0"/>
              </a:rPr>
              <a:t>z</a:t>
            </a:r>
            <a:r>
              <a:rPr lang="zh-CN" altLang="en-US" sz="3200" b="1">
                <a:latin typeface="Times New Roman" panose="02020603050405020304" pitchFamily="18" charset="0"/>
              </a:rPr>
              <a:t>ǎ</a:t>
            </a:r>
            <a:r>
              <a:rPr lang="en-US" altLang="zh-CN" sz="3200" b="1">
                <a:latin typeface="Times New Roman" panose="02020603050405020304" pitchFamily="18" charset="0"/>
              </a:rPr>
              <a:t>o                                    w</a:t>
            </a:r>
            <a:r>
              <a:rPr lang="zh-CN" altLang="en-US" sz="3200" b="1">
                <a:latin typeface="Times New Roman" panose="02020603050405020304" pitchFamily="18" charset="0"/>
              </a:rPr>
              <a:t>ǎ</a:t>
            </a:r>
            <a:r>
              <a:rPr lang="en-US" altLang="zh-CN" sz="3200" b="1">
                <a:latin typeface="Times New Roman" panose="02020603050405020304" pitchFamily="18" charset="0"/>
              </a:rPr>
              <a:t>n                             m</a:t>
            </a:r>
            <a:r>
              <a:rPr lang="zh-CN" altLang="en-US" sz="3200" b="1">
                <a:latin typeface="Times New Roman" panose="02020603050405020304" pitchFamily="18" charset="0"/>
              </a:rPr>
              <a:t>í</a:t>
            </a:r>
            <a:r>
              <a:rPr lang="en-US" altLang="zh-CN" sz="3200" b="1">
                <a:latin typeface="Times New Roman" panose="02020603050405020304" pitchFamily="18" charset="0"/>
              </a:rPr>
              <a:t>ng</a:t>
            </a:r>
            <a:endParaRPr lang="en-US" altLang="zh-CN" sz="3200" b="1">
              <a:latin typeface="Times New Roman" panose="02020603050405020304" pitchFamily="18" charset="0"/>
            </a:endParaRPr>
          </a:p>
        </p:txBody>
      </p:sp>
      <p:graphicFrame>
        <p:nvGraphicFramePr>
          <p:cNvPr id="3" name="表格 2"/>
          <p:cNvGraphicFramePr/>
          <p:nvPr/>
        </p:nvGraphicFramePr>
        <p:xfrm>
          <a:off x="1499870" y="444500"/>
          <a:ext cx="1537970" cy="1445260"/>
        </p:xfrm>
        <a:graphic>
          <a:graphicData uri="http://schemas.openxmlformats.org/drawingml/2006/table">
            <a:tbl>
              <a:tblPr>
                <a:tableStyleId>{D7AC3CCA-C797-4891-BE02-D94E43425B78}</a:tableStyleId>
              </a:tblPr>
              <a:tblGrid>
                <a:gridCol w="1537970"/>
              </a:tblGrid>
              <a:tr h="72263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r>
              <a:tr h="722630">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871220" y="1923415"/>
            <a:ext cx="9641205" cy="219392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sz="3600" b="1">
                <a:latin typeface="Times New Roman" panose="02020603050405020304" pitchFamily="18" charset="0"/>
                <a:ea typeface="楷体" panose="02010609060101010101" charset="-122"/>
              </a:rPr>
              <a:t>3.The radical of “</a:t>
            </a:r>
            <a:r>
              <a:rPr lang="zh-CN" altLang="en-US" sz="3600" b="1">
                <a:latin typeface="Times New Roman" panose="02020603050405020304" pitchFamily="18" charset="0"/>
                <a:ea typeface="楷体" panose="02010609060101010101" charset="-122"/>
              </a:rPr>
              <a:t>目</a:t>
            </a:r>
            <a:r>
              <a:rPr lang="en-US" altLang="zh-CN" sz="3600" b="1">
                <a:latin typeface="Times New Roman" panose="02020603050405020304" pitchFamily="18" charset="0"/>
                <a:ea typeface="楷体" panose="02010609060101010101" charset="-122"/>
              </a:rPr>
              <a:t>”</a:t>
            </a:r>
            <a:endParaRPr lang="en-US" altLang="zh-CN" sz="3600" b="1">
              <a:latin typeface="Times New Roman" panose="02020603050405020304" pitchFamily="18" charset="0"/>
              <a:ea typeface="楷体" panose="02010609060101010101" charset="-122"/>
            </a:endParaRPr>
          </a:p>
        </p:txBody>
      </p:sp>
      <p:sp>
        <p:nvSpPr>
          <p:cNvPr id="9" name="文本框 8"/>
          <p:cNvSpPr txBox="1"/>
          <p:nvPr/>
        </p:nvSpPr>
        <p:spPr>
          <a:xfrm>
            <a:off x="1577975" y="1923415"/>
            <a:ext cx="8934450" cy="2011680"/>
          </a:xfrm>
          <a:prstGeom prst="rect">
            <a:avLst/>
          </a:prstGeom>
          <a:noFill/>
        </p:spPr>
        <p:txBody>
          <a:bodyPr wrap="square" rtlCol="0">
            <a:spAutoFit/>
          </a:bodyPr>
          <a:p>
            <a:pPr>
              <a:lnSpc>
                <a:spcPct val="150000"/>
              </a:lnSpc>
            </a:pPr>
            <a:r>
              <a:rPr lang="en-US" altLang="zh-CN" sz="2800">
                <a:latin typeface="Times New Roman" panose="02020603050405020304" pitchFamily="18" charset="0"/>
              </a:rPr>
              <a:t>“</a:t>
            </a:r>
            <a:r>
              <a:rPr lang="zh-CN" altLang="en-US" sz="2800">
                <a:latin typeface="Times New Roman" panose="02020603050405020304" pitchFamily="18" charset="0"/>
              </a:rPr>
              <a:t>目</a:t>
            </a:r>
            <a:r>
              <a:rPr lang="en-US" altLang="zh-CN" sz="2800">
                <a:latin typeface="Times New Roman" panose="02020603050405020304" pitchFamily="18" charset="0"/>
              </a:rPr>
              <a:t>”is related to eyes or vision.It may be used as a left component of a character,but occasionally as a lower component of it.</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grpSp>
        <p:nvGrpSpPr>
          <p:cNvPr id="11" name="组合 10"/>
          <p:cNvGrpSpPr/>
          <p:nvPr/>
        </p:nvGrpSpPr>
        <p:grpSpPr>
          <a:xfrm>
            <a:off x="1812925" y="2370455"/>
            <a:ext cx="2379345" cy="2378710"/>
            <a:chOff x="11767" y="6437"/>
            <a:chExt cx="3747" cy="3746"/>
          </a:xfrm>
        </p:grpSpPr>
        <p:pic>
          <p:nvPicPr>
            <p:cNvPr id="2867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2" name="文本框 11"/>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眼</a:t>
              </a:r>
              <a:endParaRPr lang="zh-CN" altLang="en-US" sz="13800" b="1">
                <a:latin typeface="楷体" panose="02010609060101010101" charset="-122"/>
                <a:ea typeface="楷体" panose="02010609060101010101" charset="-122"/>
              </a:endParaRPr>
            </a:p>
          </p:txBody>
        </p:sp>
      </p:grpSp>
      <p:graphicFrame>
        <p:nvGraphicFramePr>
          <p:cNvPr id="8" name="表格 7"/>
          <p:cNvGraphicFramePr/>
          <p:nvPr/>
        </p:nvGraphicFramePr>
        <p:xfrm>
          <a:off x="4192270" y="387985"/>
          <a:ext cx="1593215" cy="1303020"/>
        </p:xfrm>
        <a:graphic>
          <a:graphicData uri="http://schemas.openxmlformats.org/drawingml/2006/table">
            <a:tbl>
              <a:tblPr>
                <a:tableStyleId>{D7AC3CCA-C797-4891-BE02-D94E43425B78}</a:tableStyleId>
              </a:tblPr>
              <a:tblGrid>
                <a:gridCol w="494665"/>
                <a:gridCol w="1098550"/>
              </a:tblGrid>
              <a:tr h="130302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grpSp>
        <p:nvGrpSpPr>
          <p:cNvPr id="10" name="组合 9"/>
          <p:cNvGrpSpPr/>
          <p:nvPr/>
        </p:nvGrpSpPr>
        <p:grpSpPr>
          <a:xfrm>
            <a:off x="6431915" y="2370455"/>
            <a:ext cx="2379345" cy="2378710"/>
            <a:chOff x="11767" y="6437"/>
            <a:chExt cx="3747" cy="3746"/>
          </a:xfrm>
        </p:grpSpPr>
        <p:pic>
          <p:nvPicPr>
            <p:cNvPr id="1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4" name="文本框 13"/>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睛</a:t>
              </a:r>
              <a:endParaRPr lang="zh-CN" altLang="en-US" sz="13800" b="1">
                <a:latin typeface="楷体" panose="02010609060101010101" charset="-122"/>
                <a:ea typeface="楷体" panose="02010609060101010101" charset="-122"/>
              </a:endParaRPr>
            </a:p>
          </p:txBody>
        </p:sp>
      </p:grpSp>
      <p:sp>
        <p:nvSpPr>
          <p:cNvPr id="18" name="文本框 17"/>
          <p:cNvSpPr txBox="1"/>
          <p:nvPr/>
        </p:nvSpPr>
        <p:spPr>
          <a:xfrm>
            <a:off x="2201545" y="5153025"/>
            <a:ext cx="9793605" cy="579120"/>
          </a:xfrm>
          <a:prstGeom prst="rect">
            <a:avLst/>
          </a:prstGeom>
          <a:noFill/>
        </p:spPr>
        <p:txBody>
          <a:bodyPr wrap="square" rtlCol="0">
            <a:spAutoFit/>
          </a:bodyPr>
          <a:p>
            <a:r>
              <a:rPr lang="en-US" altLang="zh-CN" sz="3200" b="1">
                <a:latin typeface="Times New Roman" panose="02020603050405020304" pitchFamily="18" charset="0"/>
              </a:rPr>
              <a:t> yan                                              jing                             </a:t>
            </a:r>
            <a:endParaRPr lang="en-US" altLang="zh-CN" sz="32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8890"/>
            <a:ext cx="12148185" cy="6877685"/>
          </a:xfrm>
          <a:prstGeom prst="rect">
            <a:avLst/>
          </a:prstGeom>
        </p:spPr>
      </p:pic>
      <p:sp>
        <p:nvSpPr>
          <p:cNvPr id="5" name="流程图: 可选过程 4"/>
          <p:cNvSpPr/>
          <p:nvPr/>
        </p:nvSpPr>
        <p:spPr>
          <a:xfrm>
            <a:off x="4030345" y="1691005"/>
            <a:ext cx="4031615" cy="99377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流程图: 可选过程 5"/>
          <p:cNvSpPr/>
          <p:nvPr/>
        </p:nvSpPr>
        <p:spPr>
          <a:xfrm>
            <a:off x="4081145" y="3108325"/>
            <a:ext cx="4030345" cy="993775"/>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102225" y="1773555"/>
            <a:ext cx="3293110" cy="829310"/>
          </a:xfrm>
          <a:prstGeom prst="rect">
            <a:avLst/>
          </a:prstGeom>
          <a:noFill/>
        </p:spPr>
        <p:txBody>
          <a:bodyPr wrap="square" rtlCol="0">
            <a:spAutoFit/>
          </a:bodyPr>
          <a:p>
            <a:r>
              <a:rPr lang="zh-CN" altLang="zh-CN" sz="4800" b="1"/>
              <a:t>复 习 </a:t>
            </a:r>
            <a:r>
              <a:rPr lang="zh-CN" altLang="zh-CN" sz="4400" b="1"/>
              <a:t> </a:t>
            </a:r>
            <a:endParaRPr lang="zh-CN" altLang="zh-CN" sz="4400" b="1"/>
          </a:p>
        </p:txBody>
      </p:sp>
      <p:sp>
        <p:nvSpPr>
          <p:cNvPr id="9" name="文本框 8"/>
          <p:cNvSpPr txBox="1"/>
          <p:nvPr/>
        </p:nvSpPr>
        <p:spPr>
          <a:xfrm>
            <a:off x="5102225" y="3190875"/>
            <a:ext cx="4171950" cy="829310"/>
          </a:xfrm>
          <a:prstGeom prst="rect">
            <a:avLst/>
          </a:prstGeom>
          <a:noFill/>
        </p:spPr>
        <p:txBody>
          <a:bodyPr wrap="square" rtlCol="0">
            <a:spAutoFit/>
          </a:bodyPr>
          <a:p>
            <a:r>
              <a:rPr lang="zh-CN" altLang="zh-CN" sz="4800" b="1"/>
              <a:t>考 试</a:t>
            </a:r>
            <a:endParaRPr lang="zh-CN" altLang="zh-CN" sz="4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6" name="流程图: 终止 5"/>
          <p:cNvSpPr/>
          <p:nvPr/>
        </p:nvSpPr>
        <p:spPr>
          <a:xfrm>
            <a:off x="871220" y="1923415"/>
            <a:ext cx="9641205" cy="2193925"/>
          </a:xfrm>
          <a:prstGeom prst="flowChartTerminator">
            <a:avLst/>
          </a:prstGeom>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1220" y="485140"/>
            <a:ext cx="4264660" cy="640080"/>
          </a:xfrm>
          <a:prstGeom prst="rect">
            <a:avLst/>
          </a:prstGeom>
          <a:noFill/>
        </p:spPr>
        <p:txBody>
          <a:bodyPr wrap="square" rtlCol="0">
            <a:spAutoFit/>
          </a:bodyPr>
          <a:p>
            <a:r>
              <a:rPr lang="en-US" sz="3600" b="1">
                <a:latin typeface="Times New Roman" panose="02020603050405020304" pitchFamily="18" charset="0"/>
                <a:ea typeface="楷体" panose="02010609060101010101" charset="-122"/>
              </a:rPr>
              <a:t>4.The radical of “</a:t>
            </a:r>
            <a:r>
              <a:rPr lang="zh-CN" altLang="en-US" sz="3600" b="1">
                <a:latin typeface="Times New Roman" panose="02020603050405020304" pitchFamily="18" charset="0"/>
                <a:ea typeface="楷体" panose="02010609060101010101" charset="-122"/>
              </a:rPr>
              <a:t>木</a:t>
            </a:r>
            <a:r>
              <a:rPr lang="en-US" altLang="zh-CN" sz="3600" b="1">
                <a:latin typeface="Times New Roman" panose="02020603050405020304" pitchFamily="18" charset="0"/>
                <a:ea typeface="楷体" panose="02010609060101010101" charset="-122"/>
              </a:rPr>
              <a:t>”</a:t>
            </a:r>
            <a:endParaRPr lang="en-US" altLang="zh-CN" sz="3600" b="1">
              <a:latin typeface="Times New Roman" panose="02020603050405020304" pitchFamily="18" charset="0"/>
              <a:ea typeface="楷体" panose="02010609060101010101" charset="-122"/>
            </a:endParaRPr>
          </a:p>
        </p:txBody>
      </p:sp>
      <p:sp>
        <p:nvSpPr>
          <p:cNvPr id="9" name="文本框 8"/>
          <p:cNvSpPr txBox="1"/>
          <p:nvPr/>
        </p:nvSpPr>
        <p:spPr>
          <a:xfrm>
            <a:off x="1577975" y="1923415"/>
            <a:ext cx="8934450" cy="2011680"/>
          </a:xfrm>
          <a:prstGeom prst="rect">
            <a:avLst/>
          </a:prstGeom>
          <a:noFill/>
        </p:spPr>
        <p:txBody>
          <a:bodyPr wrap="square" rtlCol="0">
            <a:spAutoFit/>
          </a:bodyPr>
          <a:p>
            <a:pPr>
              <a:lnSpc>
                <a:spcPct val="150000"/>
              </a:lnSpc>
            </a:pPr>
            <a:r>
              <a:rPr lang="en-US" altLang="zh-CN" sz="2800">
                <a:latin typeface="Times New Roman" panose="02020603050405020304" pitchFamily="18" charset="0"/>
              </a:rPr>
              <a:t>“</a:t>
            </a:r>
            <a:r>
              <a:rPr lang="zh-CN" altLang="en-US" sz="2800">
                <a:latin typeface="Times New Roman" panose="02020603050405020304" pitchFamily="18" charset="0"/>
              </a:rPr>
              <a:t>目</a:t>
            </a:r>
            <a:r>
              <a:rPr lang="en-US" altLang="zh-CN" sz="2800">
                <a:latin typeface="Times New Roman" panose="02020603050405020304" pitchFamily="18" charset="0"/>
              </a:rPr>
              <a:t>”is related to eyes or vision.It may be used as a left component of a character,but occasionally as a lower component of it.</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from="(-#ppt_w/2)" to="(#ppt_x)" calcmode="lin" valueType="num">
                                      <p:cBhvr>
                                        <p:cTn id="23" dur="600" fill="hold">
                                          <p:stCondLst>
                                            <p:cond delay="0"/>
                                          </p:stCondLst>
                                        </p:cTn>
                                        <p:tgtEl>
                                          <p:spTgt spid="9"/>
                                        </p:tgtEl>
                                        <p:attrNameLst>
                                          <p:attrName>ppt_x</p:attrName>
                                        </p:attrNameLst>
                                      </p:cBhvr>
                                    </p:anim>
                                    <p:anim from="0" to="-1.0" calcmode="lin" valueType="num">
                                      <p:cBhvr>
                                        <p:cTn id="24" dur="200" decel="50000" autoRev="1" fill="hold">
                                          <p:stCondLst>
                                            <p:cond delay="600"/>
                                          </p:stCondLst>
                                        </p:cTn>
                                        <p:tgtEl>
                                          <p:spTgt spid="9"/>
                                        </p:tgtEl>
                                        <p:attrNameLst>
                                          <p:attrName>xshear</p:attrName>
                                        </p:attrNameLst>
                                      </p:cBhvr>
                                    </p:anim>
                                    <p:animScale>
                                      <p:cBhvr>
                                        <p:cTn id="25" dur="200" decel="100000" autoRev="1" fill="hold">
                                          <p:stCondLst>
                                            <p:cond delay="600"/>
                                          </p:stCondLst>
                                        </p:cTn>
                                        <p:tgtEl>
                                          <p:spTgt spid="9"/>
                                        </p:tgtEl>
                                      </p:cBhvr>
                                      <p:from x="100000" y="100000"/>
                                      <p:to x="80000" y="100000"/>
                                    </p:animScale>
                                    <p:anim by="(#ppt_h/3+#ppt_w*0.1)" calcmode="lin" valueType="num">
                                      <p:cBhvr additive="sum">
                                        <p:cTn id="26"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20650"/>
            <a:ext cx="12148185" cy="6877685"/>
          </a:xfrm>
          <a:prstGeom prst="rect">
            <a:avLst/>
          </a:prstGeom>
        </p:spPr>
      </p:pic>
      <p:grpSp>
        <p:nvGrpSpPr>
          <p:cNvPr id="11" name="组合 10"/>
          <p:cNvGrpSpPr/>
          <p:nvPr/>
        </p:nvGrpSpPr>
        <p:grpSpPr>
          <a:xfrm>
            <a:off x="1812925" y="2370455"/>
            <a:ext cx="2379345" cy="2378710"/>
            <a:chOff x="11767" y="6437"/>
            <a:chExt cx="3747" cy="3746"/>
          </a:xfrm>
        </p:grpSpPr>
        <p:pic>
          <p:nvPicPr>
            <p:cNvPr id="2867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2" name="文本框 11"/>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椅</a:t>
              </a:r>
              <a:endParaRPr lang="zh-CN" altLang="en-US" sz="13800" b="1">
                <a:latin typeface="楷体" panose="02010609060101010101" charset="-122"/>
                <a:ea typeface="楷体" panose="02010609060101010101" charset="-122"/>
              </a:endParaRPr>
            </a:p>
          </p:txBody>
        </p:sp>
      </p:grpSp>
      <p:graphicFrame>
        <p:nvGraphicFramePr>
          <p:cNvPr id="8" name="表格 7"/>
          <p:cNvGraphicFramePr/>
          <p:nvPr/>
        </p:nvGraphicFramePr>
        <p:xfrm>
          <a:off x="2360930" y="629285"/>
          <a:ext cx="1593215" cy="1303020"/>
        </p:xfrm>
        <a:graphic>
          <a:graphicData uri="http://schemas.openxmlformats.org/drawingml/2006/table">
            <a:tbl>
              <a:tblPr>
                <a:tableStyleId>{D7AC3CCA-C797-4891-BE02-D94E43425B78}</a:tableStyleId>
              </a:tblPr>
              <a:tblGrid>
                <a:gridCol w="494665"/>
                <a:gridCol w="1098550"/>
              </a:tblGrid>
              <a:tr h="130302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grpSp>
        <p:nvGrpSpPr>
          <p:cNvPr id="10" name="组合 9"/>
          <p:cNvGrpSpPr/>
          <p:nvPr/>
        </p:nvGrpSpPr>
        <p:grpSpPr>
          <a:xfrm>
            <a:off x="5581650" y="2370455"/>
            <a:ext cx="2379345" cy="2378710"/>
            <a:chOff x="11767" y="6437"/>
            <a:chExt cx="3747" cy="3746"/>
          </a:xfrm>
        </p:grpSpPr>
        <p:pic>
          <p:nvPicPr>
            <p:cNvPr id="13"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14" name="文本框 13"/>
            <p:cNvSpPr txBox="1"/>
            <p:nvPr/>
          </p:nvSpPr>
          <p:spPr>
            <a:xfrm>
              <a:off x="12088" y="6582"/>
              <a:ext cx="2660" cy="3456"/>
            </a:xfrm>
            <a:prstGeom prst="rect">
              <a:avLst/>
            </a:prstGeom>
            <a:noFill/>
          </p:spPr>
          <p:txBody>
            <a:bodyPr wrap="square" rtlCol="0">
              <a:spAutoFit/>
            </a:bodyPr>
            <a:p>
              <a:r>
                <a:rPr lang="zh-CN" altLang="en-US" sz="13800" b="1">
                  <a:latin typeface="楷体" panose="02010609060101010101" charset="-122"/>
                  <a:ea typeface="楷体" panose="02010609060101010101" charset="-122"/>
                </a:rPr>
                <a:t>树</a:t>
              </a:r>
              <a:endParaRPr lang="zh-CN" altLang="en-US" sz="13800" b="1">
                <a:latin typeface="楷体" panose="02010609060101010101" charset="-122"/>
                <a:ea typeface="楷体" panose="02010609060101010101" charset="-122"/>
              </a:endParaRPr>
            </a:p>
          </p:txBody>
        </p:sp>
      </p:grpSp>
      <p:sp>
        <p:nvSpPr>
          <p:cNvPr id="18" name="文本框 17"/>
          <p:cNvSpPr txBox="1"/>
          <p:nvPr/>
        </p:nvSpPr>
        <p:spPr>
          <a:xfrm>
            <a:off x="2201545" y="5153025"/>
            <a:ext cx="9793605" cy="579120"/>
          </a:xfrm>
          <a:prstGeom prst="rect">
            <a:avLst/>
          </a:prstGeom>
          <a:noFill/>
        </p:spPr>
        <p:txBody>
          <a:bodyPr wrap="square" rtlCol="0">
            <a:spAutoFit/>
          </a:bodyPr>
          <a:p>
            <a:r>
              <a:rPr lang="en-US" altLang="zh-CN" sz="3200" b="1">
                <a:latin typeface="Times New Roman" panose="02020603050405020304" pitchFamily="18" charset="0"/>
              </a:rPr>
              <a:t> y</a:t>
            </a:r>
            <a:r>
              <a:rPr lang="zh-CN" altLang="en-US" sz="3200" b="1">
                <a:latin typeface="Times New Roman" panose="02020603050405020304" pitchFamily="18" charset="0"/>
              </a:rPr>
              <a:t>ǐ</a:t>
            </a:r>
            <a:r>
              <a:rPr lang="en-US" altLang="zh-CN" sz="3200" b="1">
                <a:latin typeface="Times New Roman" panose="02020603050405020304" pitchFamily="18" charset="0"/>
              </a:rPr>
              <a:t>                                     sh</a:t>
            </a:r>
            <a:r>
              <a:rPr lang="zh-CN" altLang="en-US" sz="3200" b="1">
                <a:latin typeface="Times New Roman" panose="02020603050405020304" pitchFamily="18" charset="0"/>
              </a:rPr>
              <a:t>ù</a:t>
            </a:r>
            <a:r>
              <a:rPr lang="en-US" altLang="zh-CN" sz="3200" b="1">
                <a:latin typeface="Times New Roman" panose="02020603050405020304" pitchFamily="18" charset="0"/>
              </a:rPr>
              <a:t>                               zhu</a:t>
            </a:r>
            <a:r>
              <a:rPr lang="zh-CN" altLang="en-US" sz="3200" b="1">
                <a:latin typeface="Times New Roman" panose="02020603050405020304" pitchFamily="18" charset="0"/>
              </a:rPr>
              <a:t>ō</a:t>
            </a:r>
            <a:r>
              <a:rPr lang="en-US" altLang="zh-CN" sz="3200" b="1">
                <a:latin typeface="Times New Roman" panose="02020603050405020304" pitchFamily="18" charset="0"/>
              </a:rPr>
              <a:t>                            </a:t>
            </a:r>
            <a:endParaRPr lang="en-US" altLang="zh-CN" sz="3200" b="1">
              <a:latin typeface="Times New Roman" panose="02020603050405020304" pitchFamily="18" charset="0"/>
            </a:endParaRPr>
          </a:p>
        </p:txBody>
      </p:sp>
      <p:grpSp>
        <p:nvGrpSpPr>
          <p:cNvPr id="3" name="组合 2"/>
          <p:cNvGrpSpPr/>
          <p:nvPr/>
        </p:nvGrpSpPr>
        <p:grpSpPr>
          <a:xfrm>
            <a:off x="9312275" y="2370455"/>
            <a:ext cx="2379345" cy="2378710"/>
            <a:chOff x="11767" y="6437"/>
            <a:chExt cx="3747" cy="3746"/>
          </a:xfrm>
        </p:grpSpPr>
        <p:pic>
          <p:nvPicPr>
            <p:cNvPr id="5" name="图片 3" descr="20150216031515795[1]"/>
            <p:cNvPicPr>
              <a:picLocks noChangeAspect="1"/>
            </p:cNvPicPr>
            <p:nvPr/>
          </p:nvPicPr>
          <p:blipFill>
            <a:blip r:embed="rId2"/>
            <a:srcRect/>
            <a:stretch>
              <a:fillRect/>
            </a:stretch>
          </p:blipFill>
          <p:spPr bwMode="auto">
            <a:xfrm>
              <a:off x="11767" y="6437"/>
              <a:ext cx="3747" cy="3746"/>
            </a:xfrm>
            <a:prstGeom prst="rect">
              <a:avLst/>
            </a:prstGeom>
            <a:noFill/>
            <a:ln w="9525">
              <a:noFill/>
              <a:miter lim="800000"/>
              <a:headEnd/>
              <a:tailEnd/>
            </a:ln>
          </p:spPr>
        </p:pic>
        <p:sp>
          <p:nvSpPr>
            <p:cNvPr id="6" name="文本框 5"/>
            <p:cNvSpPr txBox="1"/>
            <p:nvPr/>
          </p:nvSpPr>
          <p:spPr>
            <a:xfrm>
              <a:off x="12088" y="6582"/>
              <a:ext cx="2660" cy="3456"/>
            </a:xfrm>
            <a:prstGeom prst="rect">
              <a:avLst/>
            </a:prstGeom>
            <a:noFill/>
          </p:spPr>
          <p:txBody>
            <a:bodyPr wrap="square" rtlCol="0">
              <a:spAutoFit/>
            </a:bodyPr>
            <a:p>
              <a:endParaRPr lang="en-US" altLang="zh-CN" sz="13800" b="1">
                <a:latin typeface="楷体" panose="02010609060101010101" charset="-122"/>
                <a:ea typeface="楷体" panose="02010609060101010101" charset="-122"/>
              </a:endParaRPr>
            </a:p>
          </p:txBody>
        </p:sp>
      </p:grpSp>
      <p:sp>
        <p:nvSpPr>
          <p:cNvPr id="7" name="文本框 6"/>
          <p:cNvSpPr txBox="1"/>
          <p:nvPr/>
        </p:nvSpPr>
        <p:spPr>
          <a:xfrm>
            <a:off x="9516110" y="2462530"/>
            <a:ext cx="168910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桌</a:t>
            </a:r>
            <a:endParaRPr lang="zh-CN" altLang="en-US" sz="13800" b="1">
              <a:latin typeface="楷体" panose="02010609060101010101" charset="-122"/>
              <a:ea typeface="楷体" panose="02010609060101010101" charset="-122"/>
            </a:endParaRPr>
          </a:p>
        </p:txBody>
      </p:sp>
      <p:graphicFrame>
        <p:nvGraphicFramePr>
          <p:cNvPr id="9" name="表格 8"/>
          <p:cNvGraphicFramePr/>
          <p:nvPr/>
        </p:nvGraphicFramePr>
        <p:xfrm>
          <a:off x="9667240" y="387985"/>
          <a:ext cx="1537970" cy="1445260"/>
        </p:xfrm>
        <a:graphic>
          <a:graphicData uri="http://schemas.openxmlformats.org/drawingml/2006/table">
            <a:tbl>
              <a:tblPr>
                <a:tableStyleId>{D7AC3CCA-C797-4891-BE02-D94E43425B78}</a:tableStyleId>
              </a:tblPr>
              <a:tblGrid>
                <a:gridCol w="1537970"/>
              </a:tblGrid>
              <a:tr h="72263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r>
              <a:tr h="722630">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graphicFrame>
        <p:nvGraphicFramePr>
          <p:cNvPr id="15" name="表格 14"/>
          <p:cNvGraphicFramePr/>
          <p:nvPr/>
        </p:nvGraphicFramePr>
        <p:xfrm>
          <a:off x="5785485" y="629285"/>
          <a:ext cx="1593215" cy="1303020"/>
        </p:xfrm>
        <a:graphic>
          <a:graphicData uri="http://schemas.openxmlformats.org/drawingml/2006/table">
            <a:tbl>
              <a:tblPr>
                <a:tableStyleId>{D7AC3CCA-C797-4891-BE02-D94E43425B78}</a:tableStyleId>
              </a:tblPr>
              <a:tblGrid>
                <a:gridCol w="494665"/>
                <a:gridCol w="549275"/>
                <a:gridCol w="549275"/>
              </a:tblGrid>
              <a:tr h="1303020">
                <a:tc>
                  <a:txBody>
                    <a:bodyPr/>
                    <a:p>
                      <a:pPr algn="ctr">
                        <a:buNone/>
                      </a:pPr>
                      <a:r>
                        <a:rPr lang="en-US" altLang="zh-CN" sz="4000" b="1">
                          <a:latin typeface="宋体" panose="02010600030101010101" pitchFamily="2" charset="-122"/>
                          <a:ea typeface="宋体" panose="02010600030101010101" pitchFamily="2" charset="-122"/>
                        </a:rPr>
                        <a:t>1</a:t>
                      </a:r>
                      <a:endParaRPr lang="en-US" altLang="zh-CN" sz="4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4000" b="1">
                          <a:latin typeface="宋体" panose="02010600030101010101" pitchFamily="2" charset="-122"/>
                          <a:ea typeface="宋体" panose="02010600030101010101" pitchFamily="2" charset="-122"/>
                        </a:rPr>
                        <a:t>2</a:t>
                      </a:r>
                      <a:endParaRPr lang="en-US" altLang="zh-CN" sz="4000" b="1">
                        <a:latin typeface="宋体" panose="02010600030101010101" pitchFamily="2" charset="-122"/>
                        <a:ea typeface="宋体" panose="02010600030101010101" pitchFamily="2" charset="-122"/>
                      </a:endParaRPr>
                    </a:p>
                  </a:txBody>
                  <a:tcPr anchor="ctr" anchorCtr="0"/>
                </a:tc>
                <a:tc>
                  <a:txBody>
                    <a:bodyPr/>
                    <a:p>
                      <a:pPr algn="ctr">
                        <a:buNone/>
                      </a:pPr>
                      <a:r>
                        <a:rPr lang="en-US" altLang="zh-CN" sz="4000" b="1">
                          <a:latin typeface="宋体" panose="02010600030101010101" pitchFamily="2" charset="-122"/>
                          <a:ea typeface="宋体" panose="02010600030101010101" pitchFamily="2" charset="-122"/>
                        </a:rPr>
                        <a:t>3</a:t>
                      </a:r>
                      <a:endParaRPr lang="en-US" altLang="zh-CN" sz="4000" b="1">
                        <a:latin typeface="宋体" panose="02010600030101010101" pitchFamily="2" charset="-122"/>
                        <a:ea typeface="宋体" panose="02010600030101010101" pitchFamily="2" charset="-122"/>
                      </a:endParaRPr>
                    </a:p>
                  </a:txBody>
                  <a:tcPr anchor="ctr" anchorCtr="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3" name="文本框 2"/>
          <p:cNvSpPr txBox="1"/>
          <p:nvPr/>
        </p:nvSpPr>
        <p:spPr>
          <a:xfrm>
            <a:off x="2378075" y="681990"/>
            <a:ext cx="9920605" cy="3410585"/>
          </a:xfrm>
          <a:prstGeom prst="rect">
            <a:avLst/>
          </a:prstGeom>
          <a:noFill/>
        </p:spPr>
        <p:txBody>
          <a:bodyPr wrap="square" rtlCol="0">
            <a:spAutoFit/>
          </a:bodyPr>
          <a:p>
            <a:pPr>
              <a:lnSpc>
                <a:spcPct val="200000"/>
              </a:lnSpc>
            </a:pPr>
            <a:r>
              <a:rPr lang="en-US" altLang="zh-CN" sz="4800" b="1">
                <a:latin typeface="Times New Roman" panose="02020603050405020304" pitchFamily="18" charset="0"/>
                <a:ea typeface="楷体" panose="02010609060101010101" charset="-122"/>
              </a:rPr>
              <a:t>      </a:t>
            </a:r>
            <a:r>
              <a:rPr lang="en-US" altLang="zh-CN" sz="6600" b="1">
                <a:latin typeface="Times New Roman" panose="02020603050405020304" pitchFamily="18" charset="0"/>
                <a:ea typeface="楷体" panose="02010609060101010101" charset="-122"/>
              </a:rPr>
              <a:t>      </a:t>
            </a:r>
            <a:r>
              <a:rPr lang="zh-CN" altLang="en-US" sz="6600" b="1">
                <a:latin typeface="Times New Roman" panose="02020603050405020304" pitchFamily="18" charset="0"/>
                <a:ea typeface="楷体" panose="02010609060101010101" charset="-122"/>
              </a:rPr>
              <a:t>考试</a:t>
            </a:r>
            <a:endParaRPr lang="zh-CN" altLang="en-US" sz="6600" b="1">
              <a:latin typeface="Times New Roman" panose="02020603050405020304" pitchFamily="18" charset="0"/>
              <a:ea typeface="楷体" panose="02010609060101010101" charset="-122"/>
            </a:endParaRPr>
          </a:p>
          <a:p>
            <a:pPr>
              <a:lnSpc>
                <a:spcPct val="130000"/>
              </a:lnSpc>
            </a:pPr>
            <a:r>
              <a:rPr lang="zh-CN" altLang="en-US" sz="6600">
                <a:latin typeface="Times New Roman" panose="02020603050405020304" pitchFamily="18" charset="0"/>
                <a:ea typeface="楷体" panose="02010609060101010101" charset="-122"/>
              </a:rPr>
              <a:t>时间：</a:t>
            </a:r>
            <a:r>
              <a:rPr lang="en-US" altLang="zh-CN" sz="6600">
                <a:latin typeface="Times New Roman" panose="02020603050405020304" pitchFamily="18" charset="0"/>
                <a:ea typeface="楷体" panose="02010609060101010101" charset="-122"/>
              </a:rPr>
              <a:t>14:30-15:20</a:t>
            </a:r>
            <a:endParaRPr lang="en-US" altLang="zh-CN" sz="6600">
              <a:latin typeface="Times New Roman" panose="02020603050405020304" pitchFamily="18" charset="0"/>
              <a:ea typeface="楷体" panose="02010609060101010101"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3" name="文本框 2"/>
          <p:cNvSpPr txBox="1"/>
          <p:nvPr/>
        </p:nvSpPr>
        <p:spPr>
          <a:xfrm>
            <a:off x="1205865" y="1804035"/>
            <a:ext cx="9920605"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下课，再见！</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pic>
        <p:nvPicPr>
          <p:cNvPr id="9" name="图片 8"/>
          <p:cNvPicPr>
            <a:picLocks noChangeAspect="1"/>
          </p:cNvPicPr>
          <p:nvPr/>
        </p:nvPicPr>
        <p:blipFill>
          <a:blip r:embed="rId2"/>
          <a:stretch>
            <a:fillRect/>
          </a:stretch>
        </p:blipFill>
        <p:spPr>
          <a:xfrm>
            <a:off x="21590" y="-10160"/>
            <a:ext cx="12148185" cy="67513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10160"/>
            <a:ext cx="12148185" cy="6877685"/>
          </a:xfrm>
          <a:prstGeom prst="rect">
            <a:avLst/>
          </a:prstGeom>
        </p:spPr>
      </p:pic>
      <p:sp>
        <p:nvSpPr>
          <p:cNvPr id="3" name="文本框 2"/>
          <p:cNvSpPr txBox="1"/>
          <p:nvPr/>
        </p:nvSpPr>
        <p:spPr>
          <a:xfrm>
            <a:off x="838200" y="2319655"/>
            <a:ext cx="11036300" cy="2065020"/>
          </a:xfrm>
          <a:prstGeom prst="rect">
            <a:avLst/>
          </a:prstGeom>
          <a:noFill/>
        </p:spPr>
        <p:txBody>
          <a:bodyPr wrap="square" rtlCol="0">
            <a:spAutoFit/>
          </a:bodyPr>
          <a:p>
            <a:pPr>
              <a:lnSpc>
                <a:spcPct val="180000"/>
              </a:lnSpc>
            </a:pPr>
            <a:r>
              <a:rPr lang="en-US" altLang="zh-CN" sz="2400">
                <a:latin typeface="Times New Roman" panose="02020603050405020304" pitchFamily="18" charset="0"/>
              </a:rPr>
              <a:t>Pictographic scripts can simple drawings representing people or objects referred to.They are derived from pictures of natural pheonmena,people,human,features,animals,plants and tools of production or instruments for daily use that are easy to draw.</a:t>
            </a:r>
            <a:endParaRPr lang="en-US" altLang="zh-CN" sz="2400">
              <a:latin typeface="Times New Roman" panose="02020603050405020304" pitchFamily="18" charset="0"/>
            </a:endParaRPr>
          </a:p>
        </p:txBody>
      </p:sp>
      <p:sp>
        <p:nvSpPr>
          <p:cNvPr id="5" name="文本框 4"/>
          <p:cNvSpPr txBox="1"/>
          <p:nvPr/>
        </p:nvSpPr>
        <p:spPr>
          <a:xfrm>
            <a:off x="3728720" y="925830"/>
            <a:ext cx="4620260" cy="944880"/>
          </a:xfrm>
          <a:prstGeom prst="rect">
            <a:avLst/>
          </a:prstGeom>
          <a:noFill/>
        </p:spPr>
        <p:txBody>
          <a:bodyPr wrap="square" rtlCol="0">
            <a:spAutoFit/>
          </a:bodyPr>
          <a:p>
            <a:pPr algn="ctr"/>
            <a:r>
              <a:rPr lang="zh-CN" altLang="en-US" sz="2800" b="1">
                <a:latin typeface="Times New Roman" panose="02020603050405020304" pitchFamily="18" charset="0"/>
              </a:rPr>
              <a:t>象形字</a:t>
            </a:r>
            <a:endParaRPr lang="zh-CN" altLang="en-US" sz="2800" b="1">
              <a:latin typeface="Times New Roman" panose="02020603050405020304" pitchFamily="18" charset="0"/>
            </a:endParaRPr>
          </a:p>
          <a:p>
            <a:pPr algn="ctr"/>
            <a:r>
              <a:rPr lang="en-US" altLang="zh-CN" sz="2800" b="1">
                <a:latin typeface="Times New Roman" panose="02020603050405020304" pitchFamily="18" charset="0"/>
                <a:sym typeface="+mn-ea"/>
              </a:rPr>
              <a:t>Pictographic Scripts</a:t>
            </a:r>
            <a:endParaRPr lang="en-US" altLang="zh-CN" sz="2800" b="1">
              <a:latin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9525"/>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069465"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门</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7046595" y="2030095"/>
            <a:ext cx="2379345" cy="2378710"/>
          </a:xfrm>
          <a:prstGeom prst="rect">
            <a:avLst/>
          </a:prstGeom>
          <a:noFill/>
          <a:ln w="9525">
            <a:noFill/>
            <a:miter lim="800000"/>
            <a:headEnd/>
            <a:tailEnd/>
          </a:ln>
        </p:spPr>
      </p:pic>
      <p:sp>
        <p:nvSpPr>
          <p:cNvPr id="8" name="文本框 7"/>
          <p:cNvSpPr txBox="1"/>
          <p:nvPr/>
        </p:nvSpPr>
        <p:spPr>
          <a:xfrm>
            <a:off x="735584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女</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069465"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子</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5008880" y="2030095"/>
            <a:ext cx="2379345" cy="2378710"/>
          </a:xfrm>
          <a:prstGeom prst="rect">
            <a:avLst/>
          </a:prstGeom>
          <a:noFill/>
          <a:ln w="9525">
            <a:noFill/>
            <a:miter lim="800000"/>
            <a:headEnd/>
            <a:tailEnd/>
          </a:ln>
        </p:spPr>
      </p:pic>
      <p:sp>
        <p:nvSpPr>
          <p:cNvPr id="8" name="文本框 7"/>
          <p:cNvSpPr txBox="1"/>
          <p:nvPr/>
        </p:nvSpPr>
        <p:spPr>
          <a:xfrm>
            <a:off x="521589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心</a:t>
            </a:r>
            <a:endParaRPr lang="zh-CN" altLang="en-US" sz="13800" b="1">
              <a:latin typeface="楷体" panose="02010609060101010101" charset="-122"/>
              <a:ea typeface="楷体" panose="02010609060101010101" charset="-122"/>
            </a:endParaRPr>
          </a:p>
        </p:txBody>
      </p:sp>
      <p:pic>
        <p:nvPicPr>
          <p:cNvPr id="3" name="图片 3" descr="20150216031515795[1]"/>
          <p:cNvPicPr>
            <a:picLocks noChangeAspect="1"/>
          </p:cNvPicPr>
          <p:nvPr/>
        </p:nvPicPr>
        <p:blipFill>
          <a:blip r:embed="rId2"/>
          <a:srcRect/>
          <a:stretch>
            <a:fillRect/>
          </a:stretch>
        </p:blipFill>
        <p:spPr bwMode="auto">
          <a:xfrm>
            <a:off x="8174990" y="2030095"/>
            <a:ext cx="2379345" cy="2378710"/>
          </a:xfrm>
          <a:prstGeom prst="rect">
            <a:avLst/>
          </a:prstGeom>
          <a:noFill/>
          <a:ln w="9525">
            <a:noFill/>
            <a:miter lim="800000"/>
            <a:headEnd/>
            <a:tailEnd/>
          </a:ln>
        </p:spPr>
      </p:pic>
      <p:sp>
        <p:nvSpPr>
          <p:cNvPr id="5" name="文本框 4"/>
          <p:cNvSpPr txBox="1"/>
          <p:nvPr/>
        </p:nvSpPr>
        <p:spPr>
          <a:xfrm>
            <a:off x="8484235" y="2214245"/>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人</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_</a:t>
            </a:r>
            <a:endParaRPr lang="en-US" altLang="zh-CN"/>
          </a:p>
        </p:txBody>
      </p:sp>
      <p:pic>
        <p:nvPicPr>
          <p:cNvPr id="4" name="内容占位符 3"/>
          <p:cNvPicPr>
            <a:picLocks noChangeAspect="1"/>
          </p:cNvPicPr>
          <p:nvPr>
            <p:ph idx="1"/>
          </p:nvPr>
        </p:nvPicPr>
        <p:blipFill>
          <a:blip r:embed="rId1"/>
          <a:stretch>
            <a:fillRect/>
          </a:stretch>
        </p:blipFill>
        <p:spPr>
          <a:xfrm>
            <a:off x="22225" y="-9525"/>
            <a:ext cx="12148185" cy="6877685"/>
          </a:xfrm>
          <a:prstGeom prst="rect">
            <a:avLst/>
          </a:prstGeom>
        </p:spPr>
      </p:pic>
      <p:sp>
        <p:nvSpPr>
          <p:cNvPr id="3" name="文本框 2"/>
          <p:cNvSpPr txBox="1"/>
          <p:nvPr/>
        </p:nvSpPr>
        <p:spPr>
          <a:xfrm>
            <a:off x="838200" y="2063750"/>
            <a:ext cx="11036300" cy="1754505"/>
          </a:xfrm>
          <a:prstGeom prst="rect">
            <a:avLst/>
          </a:prstGeom>
          <a:noFill/>
        </p:spPr>
        <p:txBody>
          <a:bodyPr wrap="square" rtlCol="0">
            <a:spAutoFit/>
          </a:bodyPr>
          <a:p>
            <a:pPr algn="l">
              <a:lnSpc>
                <a:spcPct val="130000"/>
              </a:lnSpc>
            </a:pPr>
            <a:r>
              <a:rPr lang="en-US" altLang="zh-CN" sz="2800">
                <a:latin typeface="Times New Roman" panose="02020603050405020304" pitchFamily="18" charset="0"/>
                <a:sym typeface="+mn-ea"/>
              </a:rPr>
              <a:t>    Self-explanatory Characters are single characters whose abstract meanings expressed by the combination of their strokes.They may be classified into two types:</a:t>
            </a:r>
            <a:endParaRPr lang="en-US" altLang="zh-CN" sz="2800">
              <a:latin typeface="Times New Roman" panose="02020603050405020304" pitchFamily="18" charset="0"/>
              <a:sym typeface="+mn-ea"/>
            </a:endParaRPr>
          </a:p>
        </p:txBody>
      </p:sp>
      <p:sp>
        <p:nvSpPr>
          <p:cNvPr id="5" name="文本框 4"/>
          <p:cNvSpPr txBox="1"/>
          <p:nvPr/>
        </p:nvSpPr>
        <p:spPr>
          <a:xfrm>
            <a:off x="2820035" y="429895"/>
            <a:ext cx="6266180" cy="1261110"/>
          </a:xfrm>
          <a:prstGeom prst="rect">
            <a:avLst/>
          </a:prstGeom>
          <a:noFill/>
        </p:spPr>
        <p:txBody>
          <a:bodyPr wrap="square" rtlCol="0">
            <a:spAutoFit/>
          </a:bodyPr>
          <a:p>
            <a:pPr algn="ctr">
              <a:lnSpc>
                <a:spcPct val="120000"/>
              </a:lnSpc>
            </a:pPr>
            <a:r>
              <a:rPr lang="zh-CN" altLang="en-US" sz="3200" b="1">
                <a:latin typeface="Times New Roman" panose="02020603050405020304" pitchFamily="18" charset="0"/>
              </a:rPr>
              <a:t>指事字</a:t>
            </a:r>
            <a:endParaRPr lang="zh-CN" altLang="en-US" sz="3200" b="1">
              <a:latin typeface="Times New Roman" panose="02020603050405020304" pitchFamily="18" charset="0"/>
            </a:endParaRPr>
          </a:p>
          <a:p>
            <a:pPr algn="ctr">
              <a:lnSpc>
                <a:spcPct val="120000"/>
              </a:lnSpc>
            </a:pPr>
            <a:r>
              <a:rPr lang="en-US" altLang="zh-CN" sz="3200" b="1">
                <a:latin typeface="Times New Roman" panose="02020603050405020304" pitchFamily="18" charset="0"/>
                <a:sym typeface="+mn-ea"/>
              </a:rPr>
              <a:t>Self-explanatory Characters</a:t>
            </a:r>
            <a:endParaRPr lang="en-US" altLang="zh-CN" sz="3200" b="1">
              <a:latin typeface="Times New Roman" panose="02020603050405020304" pitchFamily="18" charset="0"/>
              <a:sym typeface="+mn-ea"/>
            </a:endParaRPr>
          </a:p>
        </p:txBody>
      </p:sp>
      <p:sp>
        <p:nvSpPr>
          <p:cNvPr id="6" name="文本框 5"/>
          <p:cNvSpPr txBox="1"/>
          <p:nvPr/>
        </p:nvSpPr>
        <p:spPr>
          <a:xfrm>
            <a:off x="937895" y="3950970"/>
            <a:ext cx="11036300" cy="645795"/>
          </a:xfrm>
          <a:prstGeom prst="rect">
            <a:avLst/>
          </a:prstGeom>
          <a:noFill/>
        </p:spPr>
        <p:txBody>
          <a:bodyPr wrap="square" rtlCol="0">
            <a:spAutoFit/>
          </a:bodyPr>
          <a:p>
            <a:pPr algn="l">
              <a:lnSpc>
                <a:spcPct val="130000"/>
              </a:lnSpc>
            </a:pPr>
            <a:r>
              <a:rPr lang="en-US" altLang="zh-CN" sz="2800">
                <a:latin typeface="Times New Roman" panose="02020603050405020304" pitchFamily="18" charset="0"/>
                <a:sym typeface="+mn-ea"/>
              </a:rPr>
              <a:t>    One type of them is purely symbolic,for example:</a:t>
            </a:r>
            <a:endParaRPr lang="en-US" altLang="zh-CN" sz="2800">
              <a:latin typeface="Times New Roman" panose="02020603050405020304" pitchFamily="18" charset="0"/>
              <a:sym typeface="+mn-ea"/>
            </a:endParaRPr>
          </a:p>
        </p:txBody>
      </p:sp>
      <p:sp>
        <p:nvSpPr>
          <p:cNvPr id="7" name="文本框 6"/>
          <p:cNvSpPr txBox="1"/>
          <p:nvPr/>
        </p:nvSpPr>
        <p:spPr>
          <a:xfrm>
            <a:off x="1292860" y="4823460"/>
            <a:ext cx="11036300" cy="725170"/>
          </a:xfrm>
          <a:prstGeom prst="rect">
            <a:avLst/>
          </a:prstGeom>
          <a:noFill/>
        </p:spPr>
        <p:txBody>
          <a:bodyPr wrap="square" rtlCol="0">
            <a:spAutoFit/>
          </a:bodyPr>
          <a:p>
            <a:pPr algn="l">
              <a:lnSpc>
                <a:spcPct val="130000"/>
              </a:lnSpc>
            </a:pPr>
            <a:r>
              <a:rPr lang="en-US" altLang="zh-CN" sz="3200">
                <a:latin typeface="楷体" panose="02010609060101010101" charset="-122"/>
                <a:ea typeface="楷体" panose="02010609060101010101" charset="-122"/>
                <a:sym typeface="+mn-ea"/>
              </a:rPr>
              <a:t>    </a:t>
            </a:r>
            <a:r>
              <a:rPr lang="zh-CN" altLang="en-US" sz="3200" b="1">
                <a:latin typeface="楷体" panose="02010609060101010101" charset="-122"/>
                <a:ea typeface="楷体" panose="02010609060101010101" charset="-122"/>
                <a:sym typeface="+mn-ea"/>
              </a:rPr>
              <a:t>一  二  三  四  五  上  下  八</a:t>
            </a:r>
            <a:endParaRPr lang="zh-CN" altLang="en-US" sz="3200" b="1">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4130" y="-26035"/>
            <a:ext cx="12143740" cy="6910070"/>
          </a:xfrm>
          <a:prstGeom prst="rect">
            <a:avLst/>
          </a:prstGeom>
        </p:spPr>
      </p:pic>
      <p:sp>
        <p:nvSpPr>
          <p:cNvPr id="6" name="文本框 5"/>
          <p:cNvSpPr txBox="1"/>
          <p:nvPr/>
        </p:nvSpPr>
        <p:spPr>
          <a:xfrm>
            <a:off x="838200" y="1108710"/>
            <a:ext cx="11036300" cy="1882140"/>
          </a:xfrm>
          <a:prstGeom prst="rect">
            <a:avLst/>
          </a:prstGeom>
          <a:noFill/>
        </p:spPr>
        <p:txBody>
          <a:bodyPr wrap="square" rtlCol="0">
            <a:spAutoFit/>
          </a:bodyPr>
          <a:p>
            <a:pPr algn="l">
              <a:lnSpc>
                <a:spcPct val="140000"/>
              </a:lnSpc>
            </a:pPr>
            <a:r>
              <a:rPr lang="en-US" altLang="zh-CN" sz="2800">
                <a:latin typeface="Times New Roman" panose="02020603050405020304" pitchFamily="18" charset="0"/>
                <a:sym typeface="+mn-ea"/>
              </a:rPr>
              <a:t>    Another type is of pictographic scripts with an explanatory symbol.For example,</a:t>
            </a:r>
            <a:r>
              <a:rPr lang="zh-CN" altLang="en-US" sz="2800">
                <a:latin typeface="Times New Roman" panose="02020603050405020304" pitchFamily="18" charset="0"/>
                <a:sym typeface="+mn-ea"/>
              </a:rPr>
              <a:t>本（</a:t>
            </a:r>
            <a:r>
              <a:rPr lang="en-US" altLang="zh-CN" sz="2800">
                <a:latin typeface="Times New Roman" panose="02020603050405020304" pitchFamily="18" charset="0"/>
                <a:sym typeface="+mn-ea"/>
              </a:rPr>
              <a:t>roots of a tree</a:t>
            </a:r>
            <a:r>
              <a:rPr lang="zh-CN" altLang="en-US" sz="2800">
                <a:latin typeface="Times New Roman" panose="02020603050405020304" pitchFamily="18" charset="0"/>
                <a:sym typeface="+mn-ea"/>
              </a:rPr>
              <a:t>）</a:t>
            </a:r>
            <a:r>
              <a:rPr lang="en-US" altLang="zh-CN" sz="2800">
                <a:latin typeface="Times New Roman" panose="02020603050405020304" pitchFamily="18" charset="0"/>
                <a:sym typeface="+mn-ea"/>
              </a:rPr>
              <a:t>is composed by adding a symbolic“</a:t>
            </a:r>
            <a:r>
              <a:rPr lang="zh-CN" altLang="en-US" sz="2800">
                <a:latin typeface="Times New Roman" panose="02020603050405020304" pitchFamily="18" charset="0"/>
                <a:sym typeface="+mn-ea"/>
              </a:rPr>
              <a:t>一</a:t>
            </a:r>
            <a:r>
              <a:rPr lang="en-US" altLang="zh-CN" sz="2800">
                <a:latin typeface="Times New Roman" panose="02020603050405020304" pitchFamily="18" charset="0"/>
                <a:sym typeface="+mn-ea"/>
              </a:rPr>
              <a:t>”to the lower end of </a:t>
            </a:r>
            <a:r>
              <a:rPr lang="zh-CN" altLang="en-US" sz="2800">
                <a:latin typeface="Times New Roman" panose="02020603050405020304" pitchFamily="18" charset="0"/>
                <a:sym typeface="+mn-ea"/>
              </a:rPr>
              <a:t>木</a:t>
            </a:r>
            <a:r>
              <a:rPr lang="en-US" altLang="zh-CN" sz="2800">
                <a:latin typeface="Times New Roman" panose="02020603050405020304" pitchFamily="18" charset="0"/>
                <a:sym typeface="+mn-ea"/>
              </a:rPr>
              <a:t>.</a:t>
            </a:r>
            <a:endParaRPr lang="en-US" altLang="zh-CN" sz="2800">
              <a:latin typeface="Times New Roman" panose="02020603050405020304" pitchFamily="18" charset="0"/>
              <a:sym typeface="+mn-ea"/>
            </a:endParaRPr>
          </a:p>
        </p:txBody>
      </p:sp>
      <p:pic>
        <p:nvPicPr>
          <p:cNvPr id="5" name="图片 4"/>
          <p:cNvPicPr>
            <a:picLocks noChangeAspect="1"/>
          </p:cNvPicPr>
          <p:nvPr/>
        </p:nvPicPr>
        <p:blipFill>
          <a:blip r:embed="rId2"/>
          <a:stretch>
            <a:fillRect/>
          </a:stretch>
        </p:blipFill>
        <p:spPr>
          <a:xfrm>
            <a:off x="5062220" y="3464560"/>
            <a:ext cx="2268855" cy="2569845"/>
          </a:xfrm>
          <a:prstGeom prst="rect">
            <a:avLst/>
          </a:prstGeom>
        </p:spPr>
      </p:pic>
      <p:cxnSp>
        <p:nvCxnSpPr>
          <p:cNvPr id="7" name="直接连接符 6"/>
          <p:cNvCxnSpPr/>
          <p:nvPr/>
        </p:nvCxnSpPr>
        <p:spPr>
          <a:xfrm>
            <a:off x="5655945" y="5521960"/>
            <a:ext cx="880110" cy="13970"/>
          </a:xfrm>
          <a:prstGeom prst="line">
            <a:avLst/>
          </a:prstGeom>
          <a:ln w="1270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1590" y="-10160"/>
            <a:ext cx="12148185" cy="6877685"/>
          </a:xfrm>
          <a:prstGeom prst="rect">
            <a:avLst/>
          </a:prstGeom>
        </p:spPr>
      </p:pic>
      <p:pic>
        <p:nvPicPr>
          <p:cNvPr id="13" name="图片 3" descr="20150216031515795[1]"/>
          <p:cNvPicPr>
            <a:picLocks noChangeAspect="1"/>
          </p:cNvPicPr>
          <p:nvPr/>
        </p:nvPicPr>
        <p:blipFill>
          <a:blip r:embed="rId2"/>
          <a:srcRect/>
          <a:stretch>
            <a:fillRect/>
          </a:stretch>
        </p:blipFill>
        <p:spPr bwMode="auto">
          <a:xfrm>
            <a:off x="1887855" y="2030095"/>
            <a:ext cx="2379345" cy="2378710"/>
          </a:xfrm>
          <a:prstGeom prst="rect">
            <a:avLst/>
          </a:prstGeom>
          <a:noFill/>
          <a:ln w="9525">
            <a:noFill/>
            <a:miter lim="800000"/>
            <a:headEnd/>
            <a:tailEnd/>
          </a:ln>
        </p:spPr>
      </p:pic>
      <p:sp>
        <p:nvSpPr>
          <p:cNvPr id="14" name="文本框 13"/>
          <p:cNvSpPr txBox="1"/>
          <p:nvPr/>
        </p:nvSpPr>
        <p:spPr>
          <a:xfrm>
            <a:off x="2069465"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上</a:t>
            </a:r>
            <a:endParaRPr lang="zh-CN" altLang="en-US" sz="13800" b="1">
              <a:latin typeface="楷体" panose="02010609060101010101" charset="-122"/>
              <a:ea typeface="楷体" panose="02010609060101010101" charset="-122"/>
            </a:endParaRPr>
          </a:p>
        </p:txBody>
      </p:sp>
      <p:pic>
        <p:nvPicPr>
          <p:cNvPr id="28673" name="图片 3" descr="20150216031515795[1]"/>
          <p:cNvPicPr>
            <a:picLocks noChangeAspect="1"/>
          </p:cNvPicPr>
          <p:nvPr/>
        </p:nvPicPr>
        <p:blipFill>
          <a:blip r:embed="rId2"/>
          <a:srcRect/>
          <a:stretch>
            <a:fillRect/>
          </a:stretch>
        </p:blipFill>
        <p:spPr bwMode="auto">
          <a:xfrm>
            <a:off x="5008880" y="2030095"/>
            <a:ext cx="2379345" cy="2378710"/>
          </a:xfrm>
          <a:prstGeom prst="rect">
            <a:avLst/>
          </a:prstGeom>
          <a:noFill/>
          <a:ln w="9525">
            <a:noFill/>
            <a:miter lim="800000"/>
            <a:headEnd/>
            <a:tailEnd/>
          </a:ln>
        </p:spPr>
      </p:pic>
      <p:sp>
        <p:nvSpPr>
          <p:cNvPr id="8" name="文本框 7"/>
          <p:cNvSpPr txBox="1"/>
          <p:nvPr/>
        </p:nvSpPr>
        <p:spPr>
          <a:xfrm>
            <a:off x="5215890" y="2122170"/>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下</a:t>
            </a:r>
            <a:endParaRPr lang="zh-CN" altLang="en-US" sz="13800" b="1">
              <a:latin typeface="楷体" panose="02010609060101010101" charset="-122"/>
              <a:ea typeface="楷体" panose="02010609060101010101" charset="-122"/>
            </a:endParaRPr>
          </a:p>
        </p:txBody>
      </p:sp>
      <p:pic>
        <p:nvPicPr>
          <p:cNvPr id="3" name="图片 3" descr="20150216031515795[1]"/>
          <p:cNvPicPr>
            <a:picLocks noChangeAspect="1"/>
          </p:cNvPicPr>
          <p:nvPr/>
        </p:nvPicPr>
        <p:blipFill>
          <a:blip r:embed="rId2"/>
          <a:srcRect/>
          <a:stretch>
            <a:fillRect/>
          </a:stretch>
        </p:blipFill>
        <p:spPr bwMode="auto">
          <a:xfrm>
            <a:off x="8174990" y="2030095"/>
            <a:ext cx="2379345" cy="2378710"/>
          </a:xfrm>
          <a:prstGeom prst="rect">
            <a:avLst/>
          </a:prstGeom>
          <a:noFill/>
          <a:ln w="9525">
            <a:noFill/>
            <a:miter lim="800000"/>
            <a:headEnd/>
            <a:tailEnd/>
          </a:ln>
        </p:spPr>
      </p:pic>
      <p:sp>
        <p:nvSpPr>
          <p:cNvPr id="5" name="文本框 4"/>
          <p:cNvSpPr txBox="1"/>
          <p:nvPr/>
        </p:nvSpPr>
        <p:spPr>
          <a:xfrm>
            <a:off x="8484235" y="2214245"/>
            <a:ext cx="1760220" cy="2194560"/>
          </a:xfrm>
          <a:prstGeom prst="rect">
            <a:avLst/>
          </a:prstGeom>
          <a:noFill/>
        </p:spPr>
        <p:txBody>
          <a:bodyPr wrap="square" rtlCol="0">
            <a:spAutoFit/>
          </a:bodyPr>
          <a:p>
            <a:r>
              <a:rPr lang="zh-CN" altLang="en-US" sz="13800" b="1">
                <a:latin typeface="楷体" panose="02010609060101010101" charset="-122"/>
                <a:ea typeface="楷体" panose="02010609060101010101" charset="-122"/>
              </a:rPr>
              <a:t>本</a:t>
            </a:r>
            <a:endParaRPr lang="zh-CN" altLang="en-US" sz="13800" b="1">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2676</Words>
  <Application>WPS 演示</Application>
  <PresentationFormat>宽屏</PresentationFormat>
  <Paragraphs>188</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宋体</vt:lpstr>
      <vt:lpstr>Wingdings</vt:lpstr>
      <vt:lpstr>Times New Roman</vt:lpstr>
      <vt:lpstr>楷体</vt:lpstr>
      <vt:lpstr>Calibri Light</vt:lpstr>
      <vt:lpstr>Calibri</vt:lpstr>
      <vt:lpstr>微软雅黑</vt:lpstr>
      <vt:lpstr>Office 主题</vt:lpstr>
      <vt:lpstr>PowerPoint 演示文稿</vt:lpstr>
      <vt:lpstr>PowerPoint 演示文稿</vt:lpstr>
      <vt:lpstr>PowerPoint 演示文稿</vt:lpstr>
      <vt:lpstr>_</vt:lpstr>
      <vt:lpstr>PowerPoint 演示文稿</vt:lpstr>
      <vt:lpstr>PowerPoint 演示文稿</vt:lpstr>
      <vt:lpstr>_</vt:lpstr>
      <vt:lpstr>PowerPoint 演示文稿</vt:lpstr>
      <vt:lpstr>PowerPoint 演示文稿</vt:lpstr>
      <vt:lpstr>_</vt:lpstr>
      <vt:lpstr>_</vt:lpstr>
      <vt:lpstr>_</vt:lpstr>
      <vt:lpstr>_</vt:lpstr>
      <vt:lpstr>_</vt:lpstr>
      <vt:lpstr>_</vt:lpstr>
      <vt:lpstr>_</vt:lpstr>
      <vt:lpstr>_</vt:lpstr>
      <vt:lpstr>_</vt:lpstr>
      <vt:lpstr>_</vt:lpstr>
      <vt:lpstr>_</vt:lpstr>
      <vt:lpstr>_</vt:lpstr>
      <vt:lpstr>_</vt:lpstr>
      <vt:lpstr>_</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52</cp:revision>
  <dcterms:created xsi:type="dcterms:W3CDTF">2015-05-05T08:02:00Z</dcterms:created>
  <dcterms:modified xsi:type="dcterms:W3CDTF">2017-01-04T08:15:29Z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