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8" r:id="rId3"/>
    <p:sldId id="256" r:id="rId4"/>
    <p:sldId id="262" r:id="rId5"/>
    <p:sldId id="29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98" r:id="rId23"/>
    <p:sldId id="280" r:id="rId24"/>
    <p:sldId id="283" r:id="rId25"/>
    <p:sldId id="281" r:id="rId26"/>
    <p:sldId id="284" r:id="rId27"/>
    <p:sldId id="282" r:id="rId28"/>
    <p:sldId id="325" r:id="rId29"/>
    <p:sldId id="326" r:id="rId30"/>
    <p:sldId id="327" r:id="rId31"/>
    <p:sldId id="328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0Ow+CYBXqdpKZG9Vf9Hz3Q==" hashData="eK9L1tmPKJn03/7h9OfZFQufUL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610580" y="5727011"/>
            <a:ext cx="6392260" cy="541220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rmAutofit/>
          </a:bodyPr>
          <a:lstStyle>
            <a:lvl1pPr marL="0" indent="0" algn="l">
              <a:buNone/>
              <a:defRPr sz="2000" b="0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610580" y="4785813"/>
            <a:ext cx="6392260" cy="909502"/>
          </a:xfrm>
        </p:spPr>
        <p:txBody>
          <a:bodyPr vert="horz" anchor="b">
            <a:normAutofit/>
          </a:bodyPr>
          <a:lstStyle>
            <a:lvl1pPr algn="l">
              <a:defRPr sz="2800" b="1" kern="1000" baseline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06152" y="653018"/>
            <a:ext cx="8331697" cy="5357319"/>
            <a:chOff x="838200" y="112569"/>
            <a:chExt cx="10327546" cy="6640659"/>
          </a:xfrm>
        </p:grpSpPr>
        <p:pic>
          <p:nvPicPr>
            <p:cNvPr id="21" name="图片 20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37" t="10416" r="27148" b="33892"/>
            <a:stretch>
              <a:fillRect/>
            </a:stretch>
          </p:blipFill>
          <p:spPr bwMode="auto">
            <a:xfrm>
              <a:off x="8271763" y="112569"/>
              <a:ext cx="663914" cy="4141754"/>
            </a:xfrm>
            <a:custGeom>
              <a:avLst/>
              <a:gdLst>
                <a:gd name="connsiteX0" fmla="*/ 0 w 648072"/>
                <a:gd name="connsiteY0" fmla="*/ 0 h 4544785"/>
                <a:gd name="connsiteX1" fmla="*/ 648072 w 648072"/>
                <a:gd name="connsiteY1" fmla="*/ 0 h 4544785"/>
                <a:gd name="connsiteX2" fmla="*/ 648072 w 648072"/>
                <a:gd name="connsiteY2" fmla="*/ 4544785 h 4544785"/>
                <a:gd name="connsiteX3" fmla="*/ 0 w 648072"/>
                <a:gd name="connsiteY3" fmla="*/ 4544785 h 4544785"/>
                <a:gd name="connsiteX4" fmla="*/ 0 w 648072"/>
                <a:gd name="connsiteY4" fmla="*/ 0 h 45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544785">
                  <a:moveTo>
                    <a:pt x="0" y="0"/>
                  </a:moveTo>
                  <a:lnTo>
                    <a:pt x="648072" y="0"/>
                  </a:lnTo>
                  <a:lnTo>
                    <a:pt x="648072" y="4544785"/>
                  </a:lnTo>
                  <a:lnTo>
                    <a:pt x="0" y="4544785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图片 21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7" t="10963" r="55997" b="33345"/>
            <a:stretch>
              <a:fillRect/>
            </a:stretch>
          </p:blipFill>
          <p:spPr bwMode="auto">
            <a:xfrm>
              <a:off x="4554981" y="153263"/>
              <a:ext cx="663914" cy="4141754"/>
            </a:xfrm>
            <a:custGeom>
              <a:avLst/>
              <a:gdLst>
                <a:gd name="connsiteX0" fmla="*/ 0 w 648072"/>
                <a:gd name="connsiteY0" fmla="*/ 0 h 4544785"/>
                <a:gd name="connsiteX1" fmla="*/ 648072 w 648072"/>
                <a:gd name="connsiteY1" fmla="*/ 0 h 4544785"/>
                <a:gd name="connsiteX2" fmla="*/ 648072 w 648072"/>
                <a:gd name="connsiteY2" fmla="*/ 4544785 h 4544785"/>
                <a:gd name="connsiteX3" fmla="*/ 0 w 648072"/>
                <a:gd name="connsiteY3" fmla="*/ 4544785 h 4544785"/>
                <a:gd name="connsiteX4" fmla="*/ 0 w 648072"/>
                <a:gd name="connsiteY4" fmla="*/ 0 h 45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544785">
                  <a:moveTo>
                    <a:pt x="0" y="0"/>
                  </a:moveTo>
                  <a:lnTo>
                    <a:pt x="648072" y="0"/>
                  </a:lnTo>
                  <a:lnTo>
                    <a:pt x="648072" y="4544785"/>
                  </a:lnTo>
                  <a:lnTo>
                    <a:pt x="0" y="4544785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8" t="11343" r="79077" b="32965"/>
            <a:stretch>
              <a:fillRect/>
            </a:stretch>
          </p:blipFill>
          <p:spPr bwMode="auto">
            <a:xfrm>
              <a:off x="1581556" y="181496"/>
              <a:ext cx="663914" cy="4141754"/>
            </a:xfrm>
            <a:custGeom>
              <a:avLst/>
              <a:gdLst>
                <a:gd name="connsiteX0" fmla="*/ 0 w 648072"/>
                <a:gd name="connsiteY0" fmla="*/ 0 h 4544785"/>
                <a:gd name="connsiteX1" fmla="*/ 648072 w 648072"/>
                <a:gd name="connsiteY1" fmla="*/ 0 h 4544785"/>
                <a:gd name="connsiteX2" fmla="*/ 648072 w 648072"/>
                <a:gd name="connsiteY2" fmla="*/ 4544785 h 4544785"/>
                <a:gd name="connsiteX3" fmla="*/ 0 w 648072"/>
                <a:gd name="connsiteY3" fmla="*/ 4544785 h 4544785"/>
                <a:gd name="connsiteX4" fmla="*/ 0 w 648072"/>
                <a:gd name="connsiteY4" fmla="*/ 0 h 45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544785">
                  <a:moveTo>
                    <a:pt x="0" y="0"/>
                  </a:moveTo>
                  <a:lnTo>
                    <a:pt x="648072" y="0"/>
                  </a:lnTo>
                  <a:lnTo>
                    <a:pt x="648072" y="4544785"/>
                  </a:lnTo>
                  <a:lnTo>
                    <a:pt x="0" y="4544785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23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7" t="11653" r="38687" b="32655"/>
            <a:stretch>
              <a:fillRect/>
            </a:stretch>
          </p:blipFill>
          <p:spPr bwMode="auto">
            <a:xfrm>
              <a:off x="6785051" y="204583"/>
              <a:ext cx="663914" cy="4141754"/>
            </a:xfrm>
            <a:custGeom>
              <a:avLst/>
              <a:gdLst>
                <a:gd name="connsiteX0" fmla="*/ 0 w 648072"/>
                <a:gd name="connsiteY0" fmla="*/ 0 h 4544785"/>
                <a:gd name="connsiteX1" fmla="*/ 648072 w 648072"/>
                <a:gd name="connsiteY1" fmla="*/ 0 h 4544785"/>
                <a:gd name="connsiteX2" fmla="*/ 648072 w 648072"/>
                <a:gd name="connsiteY2" fmla="*/ 4544785 h 4544785"/>
                <a:gd name="connsiteX3" fmla="*/ 0 w 648072"/>
                <a:gd name="connsiteY3" fmla="*/ 4544785 h 4544785"/>
                <a:gd name="connsiteX4" fmla="*/ 0 w 648072"/>
                <a:gd name="connsiteY4" fmla="*/ 0 h 45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544785">
                  <a:moveTo>
                    <a:pt x="0" y="0"/>
                  </a:moveTo>
                  <a:lnTo>
                    <a:pt x="648072" y="0"/>
                  </a:lnTo>
                  <a:lnTo>
                    <a:pt x="648072" y="4544785"/>
                  </a:lnTo>
                  <a:lnTo>
                    <a:pt x="0" y="4544785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图片 38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77" t="11652" r="15608" b="291"/>
            <a:stretch>
              <a:fillRect/>
            </a:stretch>
          </p:blipFill>
          <p:spPr bwMode="auto">
            <a:xfrm>
              <a:off x="9758475" y="204582"/>
              <a:ext cx="663914" cy="6548646"/>
            </a:xfrm>
            <a:custGeom>
              <a:avLst/>
              <a:gdLst>
                <a:gd name="connsiteX0" fmla="*/ 0 w 648072"/>
                <a:gd name="connsiteY0" fmla="*/ 0 h 5034354"/>
                <a:gd name="connsiteX1" fmla="*/ 648072 w 648072"/>
                <a:gd name="connsiteY1" fmla="*/ 0 h 5034354"/>
                <a:gd name="connsiteX2" fmla="*/ 648072 w 648072"/>
                <a:gd name="connsiteY2" fmla="*/ 5034354 h 5034354"/>
                <a:gd name="connsiteX3" fmla="*/ 0 w 648072"/>
                <a:gd name="connsiteY3" fmla="*/ 5034354 h 5034354"/>
                <a:gd name="connsiteX4" fmla="*/ 0 w 648072"/>
                <a:gd name="connsiteY4" fmla="*/ 0 h 503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5034354">
                  <a:moveTo>
                    <a:pt x="0" y="0"/>
                  </a:moveTo>
                  <a:lnTo>
                    <a:pt x="648072" y="0"/>
                  </a:lnTo>
                  <a:lnTo>
                    <a:pt x="648072" y="5034354"/>
                  </a:lnTo>
                  <a:lnTo>
                    <a:pt x="0" y="5034354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图片 39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8" t="14598" r="61767" b="40327"/>
            <a:stretch>
              <a:fillRect/>
            </a:stretch>
          </p:blipFill>
          <p:spPr bwMode="auto">
            <a:xfrm>
              <a:off x="3811625" y="423579"/>
              <a:ext cx="663914" cy="3352208"/>
            </a:xfrm>
            <a:custGeom>
              <a:avLst/>
              <a:gdLst>
                <a:gd name="connsiteX0" fmla="*/ 0 w 648072"/>
                <a:gd name="connsiteY0" fmla="*/ 0 h 3678409"/>
                <a:gd name="connsiteX1" fmla="*/ 648072 w 648072"/>
                <a:gd name="connsiteY1" fmla="*/ 0 h 3678409"/>
                <a:gd name="connsiteX2" fmla="*/ 648072 w 648072"/>
                <a:gd name="connsiteY2" fmla="*/ 3678409 h 3678409"/>
                <a:gd name="connsiteX3" fmla="*/ 0 w 648072"/>
                <a:gd name="connsiteY3" fmla="*/ 3678409 h 3678409"/>
                <a:gd name="connsiteX4" fmla="*/ 0 w 648072"/>
                <a:gd name="connsiteY4" fmla="*/ 0 h 367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3678409">
                  <a:moveTo>
                    <a:pt x="0" y="0"/>
                  </a:moveTo>
                  <a:lnTo>
                    <a:pt x="648072" y="0"/>
                  </a:lnTo>
                  <a:lnTo>
                    <a:pt x="648072" y="3678409"/>
                  </a:lnTo>
                  <a:lnTo>
                    <a:pt x="0" y="3678409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图片 40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46" t="15209" r="9838" b="8145"/>
            <a:stretch>
              <a:fillRect/>
            </a:stretch>
          </p:blipFill>
          <p:spPr bwMode="auto">
            <a:xfrm>
              <a:off x="10501832" y="469070"/>
              <a:ext cx="663914" cy="5699950"/>
            </a:xfrm>
            <a:custGeom>
              <a:avLst/>
              <a:gdLst>
                <a:gd name="connsiteX0" fmla="*/ 0 w 648072"/>
                <a:gd name="connsiteY0" fmla="*/ 0 h 4153592"/>
                <a:gd name="connsiteX1" fmla="*/ 648072 w 648072"/>
                <a:gd name="connsiteY1" fmla="*/ 0 h 4153592"/>
                <a:gd name="connsiteX2" fmla="*/ 648072 w 648072"/>
                <a:gd name="connsiteY2" fmla="*/ 4153592 h 4153592"/>
                <a:gd name="connsiteX3" fmla="*/ 0 w 648072"/>
                <a:gd name="connsiteY3" fmla="*/ 4153592 h 4153592"/>
                <a:gd name="connsiteX4" fmla="*/ 0 w 648072"/>
                <a:gd name="connsiteY4" fmla="*/ 0 h 415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153592">
                  <a:moveTo>
                    <a:pt x="0" y="0"/>
                  </a:moveTo>
                  <a:lnTo>
                    <a:pt x="648072" y="0"/>
                  </a:lnTo>
                  <a:lnTo>
                    <a:pt x="648072" y="4153592"/>
                  </a:lnTo>
                  <a:lnTo>
                    <a:pt x="0" y="4153592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图片 41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8" t="18943" r="84846" b="44672"/>
            <a:stretch>
              <a:fillRect/>
            </a:stretch>
          </p:blipFill>
          <p:spPr bwMode="auto">
            <a:xfrm>
              <a:off x="838200" y="746699"/>
              <a:ext cx="663914" cy="2705967"/>
            </a:xfrm>
            <a:custGeom>
              <a:avLst/>
              <a:gdLst>
                <a:gd name="connsiteX0" fmla="*/ 0 w 648072"/>
                <a:gd name="connsiteY0" fmla="*/ 0 h 2969282"/>
                <a:gd name="connsiteX1" fmla="*/ 648072 w 648072"/>
                <a:gd name="connsiteY1" fmla="*/ 0 h 2969282"/>
                <a:gd name="connsiteX2" fmla="*/ 648072 w 648072"/>
                <a:gd name="connsiteY2" fmla="*/ 2969282 h 2969282"/>
                <a:gd name="connsiteX3" fmla="*/ 0 w 648072"/>
                <a:gd name="connsiteY3" fmla="*/ 2969282 h 2969282"/>
                <a:gd name="connsiteX4" fmla="*/ 0 w 648072"/>
                <a:gd name="connsiteY4" fmla="*/ 0 h 296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2969282">
                  <a:moveTo>
                    <a:pt x="0" y="0"/>
                  </a:moveTo>
                  <a:lnTo>
                    <a:pt x="648072" y="0"/>
                  </a:lnTo>
                  <a:lnTo>
                    <a:pt x="648072" y="2969282"/>
                  </a:lnTo>
                  <a:lnTo>
                    <a:pt x="0" y="2969282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图片 42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67" t="19544" r="32918" b="21864"/>
            <a:stretch>
              <a:fillRect/>
            </a:stretch>
          </p:blipFill>
          <p:spPr bwMode="auto">
            <a:xfrm>
              <a:off x="7528405" y="791436"/>
              <a:ext cx="663914" cy="4357419"/>
            </a:xfrm>
            <a:custGeom>
              <a:avLst/>
              <a:gdLst>
                <a:gd name="connsiteX0" fmla="*/ 0 w 648072"/>
                <a:gd name="connsiteY0" fmla="*/ 0 h 4781437"/>
                <a:gd name="connsiteX1" fmla="*/ 648072 w 648072"/>
                <a:gd name="connsiteY1" fmla="*/ 0 h 4781437"/>
                <a:gd name="connsiteX2" fmla="*/ 648072 w 648072"/>
                <a:gd name="connsiteY2" fmla="*/ 4781437 h 4781437"/>
                <a:gd name="connsiteX3" fmla="*/ 0 w 648072"/>
                <a:gd name="connsiteY3" fmla="*/ 4781437 h 4781437"/>
                <a:gd name="connsiteX4" fmla="*/ 0 w 648072"/>
                <a:gd name="connsiteY4" fmla="*/ 0 h 478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781437">
                  <a:moveTo>
                    <a:pt x="0" y="0"/>
                  </a:moveTo>
                  <a:lnTo>
                    <a:pt x="648072" y="0"/>
                  </a:lnTo>
                  <a:lnTo>
                    <a:pt x="648072" y="4781437"/>
                  </a:lnTo>
                  <a:lnTo>
                    <a:pt x="0" y="4781437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图片 43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7" t="21829" r="50227" b="24742"/>
            <a:stretch>
              <a:fillRect/>
            </a:stretch>
          </p:blipFill>
          <p:spPr bwMode="auto">
            <a:xfrm>
              <a:off x="5298337" y="961419"/>
              <a:ext cx="663914" cy="3973390"/>
            </a:xfrm>
            <a:custGeom>
              <a:avLst/>
              <a:gdLst>
                <a:gd name="connsiteX0" fmla="*/ 0 w 648072"/>
                <a:gd name="connsiteY0" fmla="*/ 0 h 4544785"/>
                <a:gd name="connsiteX1" fmla="*/ 648072 w 648072"/>
                <a:gd name="connsiteY1" fmla="*/ 0 h 4544785"/>
                <a:gd name="connsiteX2" fmla="*/ 648072 w 648072"/>
                <a:gd name="connsiteY2" fmla="*/ 4544785 h 4544785"/>
                <a:gd name="connsiteX3" fmla="*/ 0 w 648072"/>
                <a:gd name="connsiteY3" fmla="*/ 4544785 h 4544785"/>
                <a:gd name="connsiteX4" fmla="*/ 0 w 648072"/>
                <a:gd name="connsiteY4" fmla="*/ 0 h 454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544785">
                  <a:moveTo>
                    <a:pt x="0" y="0"/>
                  </a:moveTo>
                  <a:lnTo>
                    <a:pt x="648072" y="0"/>
                  </a:lnTo>
                  <a:lnTo>
                    <a:pt x="648072" y="4544785"/>
                  </a:lnTo>
                  <a:lnTo>
                    <a:pt x="0" y="4544785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图片 44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07" t="22805" r="21378" b="14984"/>
            <a:stretch>
              <a:fillRect/>
            </a:stretch>
          </p:blipFill>
          <p:spPr bwMode="auto">
            <a:xfrm>
              <a:off x="9015118" y="1034045"/>
              <a:ext cx="663914" cy="4626499"/>
            </a:xfrm>
            <a:custGeom>
              <a:avLst/>
              <a:gdLst>
                <a:gd name="connsiteX0" fmla="*/ 0 w 648072"/>
                <a:gd name="connsiteY0" fmla="*/ 0 h 2945038"/>
                <a:gd name="connsiteX1" fmla="*/ 648072 w 648072"/>
                <a:gd name="connsiteY1" fmla="*/ 0 h 2945038"/>
                <a:gd name="connsiteX2" fmla="*/ 648072 w 648072"/>
                <a:gd name="connsiteY2" fmla="*/ 2945038 h 2945038"/>
                <a:gd name="connsiteX3" fmla="*/ 0 w 648072"/>
                <a:gd name="connsiteY3" fmla="*/ 2945038 h 2945038"/>
                <a:gd name="connsiteX4" fmla="*/ 0 w 648072"/>
                <a:gd name="connsiteY4" fmla="*/ 0 h 294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2945038">
                  <a:moveTo>
                    <a:pt x="0" y="0"/>
                  </a:moveTo>
                  <a:lnTo>
                    <a:pt x="648072" y="0"/>
                  </a:lnTo>
                  <a:lnTo>
                    <a:pt x="648072" y="2945038"/>
                  </a:lnTo>
                  <a:lnTo>
                    <a:pt x="0" y="2945038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图片 45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48" t="23930" r="67537" b="26858"/>
            <a:stretch>
              <a:fillRect/>
            </a:stretch>
          </p:blipFill>
          <p:spPr bwMode="auto">
            <a:xfrm>
              <a:off x="3068269" y="1117622"/>
              <a:ext cx="663914" cy="3659841"/>
            </a:xfrm>
            <a:custGeom>
              <a:avLst/>
              <a:gdLst>
                <a:gd name="connsiteX0" fmla="*/ 0 w 648072"/>
                <a:gd name="connsiteY0" fmla="*/ 0 h 4015978"/>
                <a:gd name="connsiteX1" fmla="*/ 648072 w 648072"/>
                <a:gd name="connsiteY1" fmla="*/ 0 h 4015978"/>
                <a:gd name="connsiteX2" fmla="*/ 648072 w 648072"/>
                <a:gd name="connsiteY2" fmla="*/ 4015978 h 4015978"/>
                <a:gd name="connsiteX3" fmla="*/ 0 w 648072"/>
                <a:gd name="connsiteY3" fmla="*/ 4015978 h 4015978"/>
                <a:gd name="connsiteX4" fmla="*/ 0 w 648072"/>
                <a:gd name="connsiteY4" fmla="*/ 0 h 401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015978">
                  <a:moveTo>
                    <a:pt x="0" y="0"/>
                  </a:moveTo>
                  <a:lnTo>
                    <a:pt x="648072" y="0"/>
                  </a:lnTo>
                  <a:lnTo>
                    <a:pt x="648072" y="4015978"/>
                  </a:lnTo>
                  <a:lnTo>
                    <a:pt x="0" y="4015978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图片 46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7" t="27232" r="44457" b="32025"/>
            <a:stretch>
              <a:fillRect/>
            </a:stretch>
          </p:blipFill>
          <p:spPr bwMode="auto">
            <a:xfrm>
              <a:off x="6041693" y="1363196"/>
              <a:ext cx="663914" cy="3030017"/>
            </a:xfrm>
            <a:custGeom>
              <a:avLst/>
              <a:gdLst>
                <a:gd name="connsiteX0" fmla="*/ 0 w 648072"/>
                <a:gd name="connsiteY0" fmla="*/ 0 h 3324866"/>
                <a:gd name="connsiteX1" fmla="*/ 648072 w 648072"/>
                <a:gd name="connsiteY1" fmla="*/ 0 h 3324866"/>
                <a:gd name="connsiteX2" fmla="*/ 648072 w 648072"/>
                <a:gd name="connsiteY2" fmla="*/ 3324866 h 3324866"/>
                <a:gd name="connsiteX3" fmla="*/ 0 w 648072"/>
                <a:gd name="connsiteY3" fmla="*/ 3324866 h 3324866"/>
                <a:gd name="connsiteX4" fmla="*/ 0 w 648072"/>
                <a:gd name="connsiteY4" fmla="*/ 0 h 332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3324866">
                  <a:moveTo>
                    <a:pt x="0" y="0"/>
                  </a:moveTo>
                  <a:lnTo>
                    <a:pt x="648072" y="0"/>
                  </a:lnTo>
                  <a:lnTo>
                    <a:pt x="648072" y="3324866"/>
                  </a:lnTo>
                  <a:lnTo>
                    <a:pt x="0" y="3324866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图片 47" descr="nature, re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8" t="33402" r="73307" b="24742"/>
            <a:stretch>
              <a:fillRect/>
            </a:stretch>
          </p:blipFill>
          <p:spPr bwMode="auto">
            <a:xfrm>
              <a:off x="2324913" y="1822054"/>
              <a:ext cx="663914" cy="3112753"/>
            </a:xfrm>
            <a:custGeom>
              <a:avLst/>
              <a:gdLst>
                <a:gd name="connsiteX0" fmla="*/ 0 w 648072"/>
                <a:gd name="connsiteY0" fmla="*/ 0 h 3703685"/>
                <a:gd name="connsiteX1" fmla="*/ 648072 w 648072"/>
                <a:gd name="connsiteY1" fmla="*/ 0 h 3703685"/>
                <a:gd name="connsiteX2" fmla="*/ 648072 w 648072"/>
                <a:gd name="connsiteY2" fmla="*/ 3703685 h 3703685"/>
                <a:gd name="connsiteX3" fmla="*/ 0 w 648072"/>
                <a:gd name="connsiteY3" fmla="*/ 3703685 h 3703685"/>
                <a:gd name="connsiteX4" fmla="*/ 0 w 648072"/>
                <a:gd name="connsiteY4" fmla="*/ 0 h 37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3703685">
                  <a:moveTo>
                    <a:pt x="0" y="0"/>
                  </a:moveTo>
                  <a:lnTo>
                    <a:pt x="648072" y="0"/>
                  </a:lnTo>
                  <a:lnTo>
                    <a:pt x="648072" y="3703685"/>
                  </a:lnTo>
                  <a:lnTo>
                    <a:pt x="0" y="3703685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1" y="477839"/>
            <a:ext cx="7886700" cy="5643561"/>
          </a:xfrm>
        </p:spPr>
        <p:txBody>
          <a:bodyPr/>
          <a:lstStyle>
            <a:lvl1pPr marL="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lvl1pPr>
            <a:lvl2pPr marL="269875" indent="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68901"/>
            <a:ext cx="2057400" cy="365125"/>
          </a:xfrm>
        </p:spPr>
        <p:txBody>
          <a:bodyPr/>
          <a:lstStyle/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6890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68901"/>
            <a:ext cx="2057400" cy="365125"/>
          </a:xfrm>
        </p:spPr>
        <p:txBody>
          <a:bodyPr/>
          <a:lstStyle/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  <p:sp>
        <p:nvSpPr>
          <p:cNvPr id="12" name="KSO_ST1"/>
          <p:cNvSpPr>
            <a:spLocks noGrp="1"/>
          </p:cNvSpPr>
          <p:nvPr>
            <p:ph type="title" hasCustomPrompt="1"/>
          </p:nvPr>
        </p:nvSpPr>
        <p:spPr>
          <a:xfrm>
            <a:off x="1245800" y="2972600"/>
            <a:ext cx="5216400" cy="1879200"/>
          </a:xfrm>
        </p:spPr>
        <p:txBody>
          <a:bodyPr anchor="t" anchorCtr="0">
            <a:normAutofit/>
          </a:bodyPr>
          <a:lstStyle>
            <a:lvl1pPr algn="r">
              <a:defRPr sz="2400">
                <a:solidFill>
                  <a:schemeClr val="tx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单击此处添加您的标题</a:t>
            </a:r>
            <a:endParaRPr lang="en-US" dirty="0"/>
          </a:p>
        </p:txBody>
      </p:sp>
      <p:sp>
        <p:nvSpPr>
          <p:cNvPr id="13" name="MH_Others_1"/>
          <p:cNvSpPr/>
          <p:nvPr>
            <p:custDataLst>
              <p:tags r:id="rId2"/>
            </p:custDataLst>
          </p:nvPr>
        </p:nvSpPr>
        <p:spPr>
          <a:xfrm>
            <a:off x="5873840" y="1792857"/>
            <a:ext cx="1178832" cy="11661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PART</a:t>
            </a:r>
            <a:endParaRPr lang="zh-CN" altLang="en-US" sz="2400" b="1" kern="0" dirty="0">
              <a:solidFill>
                <a:prstClr val="white"/>
              </a:solidFill>
            </a:endParaRPr>
          </a:p>
        </p:txBody>
      </p:sp>
      <p:sp>
        <p:nvSpPr>
          <p:cNvPr id="14" name="MH_Number"/>
          <p:cNvSpPr/>
          <p:nvPr>
            <p:custDataLst>
              <p:tags r:id="rId3"/>
            </p:custDataLst>
          </p:nvPr>
        </p:nvSpPr>
        <p:spPr>
          <a:xfrm>
            <a:off x="6491256" y="2674641"/>
            <a:ext cx="772342" cy="764498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lIns="0" tIns="7200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 sz="3600" b="1" kern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1" y="371475"/>
            <a:ext cx="7886700" cy="71465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628650" y="1244603"/>
            <a:ext cx="3810000" cy="49323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0"/>
            </a:lvl1pPr>
            <a:lvl2pPr>
              <a:defRPr b="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694763" y="1244603"/>
            <a:ext cx="3820587" cy="49323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0"/>
            </a:lvl1pPr>
            <a:lvl2pPr>
              <a:defRPr b="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46599"/>
            <a:ext cx="2057400" cy="365125"/>
          </a:xfrm>
        </p:spPr>
        <p:txBody>
          <a:bodyPr/>
          <a:lstStyle/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46599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46599"/>
            <a:ext cx="2057400" cy="365125"/>
          </a:xfrm>
        </p:spPr>
        <p:txBody>
          <a:bodyPr/>
          <a:lstStyle/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33" y="524932"/>
            <a:ext cx="7886698" cy="71702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33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28633" y="2200274"/>
            <a:ext cx="3868340" cy="39973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41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27941" y="2200274"/>
            <a:ext cx="3887391" cy="39973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46599"/>
            <a:ext cx="2057400" cy="365125"/>
          </a:xfrm>
        </p:spPr>
        <p:txBody>
          <a:bodyPr/>
          <a:lstStyle/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46599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46599"/>
            <a:ext cx="2057400" cy="365125"/>
          </a:xfrm>
        </p:spPr>
        <p:txBody>
          <a:bodyPr/>
          <a:lstStyle/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57C7-CFAE-46DF-9BF3-6B7CFFCFE6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7E21-D7A5-4A92-96A8-322041E06C4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3498850"/>
            <a:ext cx="9144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2402082"/>
            <a:ext cx="4064000" cy="1108800"/>
          </a:xfrm>
        </p:spPr>
        <p:txBody>
          <a:bodyPr>
            <a:normAutofit/>
          </a:bodyPr>
          <a:lstStyle>
            <a:lvl1pPr marL="0" indent="0" algn="l">
              <a:buNone/>
              <a:defRPr sz="49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编辑副标题</a:t>
            </a:r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3510883"/>
            <a:ext cx="4064000" cy="154717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>
            <a:off x="1935162" y="3661376"/>
            <a:ext cx="1501775" cy="1246188"/>
          </a:xfrm>
          <a:custGeom>
            <a:avLst/>
            <a:gdLst>
              <a:gd name="connsiteX0" fmla="*/ 683259 w 1501139"/>
              <a:gd name="connsiteY0" fmla="*/ 0 h 1247086"/>
              <a:gd name="connsiteX1" fmla="*/ 962295 w 1501139"/>
              <a:gd name="connsiteY1" fmla="*/ 0 h 1247086"/>
              <a:gd name="connsiteX2" fmla="*/ 1501139 w 1501139"/>
              <a:gd name="connsiteY2" fmla="*/ 623543 h 1247086"/>
              <a:gd name="connsiteX3" fmla="*/ 962295 w 1501139"/>
              <a:gd name="connsiteY3" fmla="*/ 1247086 h 1247086"/>
              <a:gd name="connsiteX4" fmla="*/ 683259 w 1501139"/>
              <a:gd name="connsiteY4" fmla="*/ 1247086 h 1247086"/>
              <a:gd name="connsiteX5" fmla="*/ 1123741 w 1501139"/>
              <a:gd name="connsiteY5" fmla="*/ 737366 h 1247086"/>
              <a:gd name="connsiteX6" fmla="*/ 0 w 1501139"/>
              <a:gd name="connsiteY6" fmla="*/ 737366 h 1247086"/>
              <a:gd name="connsiteX7" fmla="*/ 0 w 1501139"/>
              <a:gd name="connsiteY7" fmla="*/ 509720 h 1247086"/>
              <a:gd name="connsiteX8" fmla="*/ 1123741 w 1501139"/>
              <a:gd name="connsiteY8" fmla="*/ 509720 h 124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139" h="1247086">
                <a:moveTo>
                  <a:pt x="683259" y="0"/>
                </a:moveTo>
                <a:lnTo>
                  <a:pt x="962295" y="0"/>
                </a:lnTo>
                <a:lnTo>
                  <a:pt x="1501139" y="623543"/>
                </a:lnTo>
                <a:lnTo>
                  <a:pt x="962295" y="1247086"/>
                </a:lnTo>
                <a:lnTo>
                  <a:pt x="683259" y="1247086"/>
                </a:lnTo>
                <a:lnTo>
                  <a:pt x="1123741" y="737366"/>
                </a:lnTo>
                <a:lnTo>
                  <a:pt x="0" y="737366"/>
                </a:lnTo>
                <a:lnTo>
                  <a:pt x="0" y="509720"/>
                </a:lnTo>
                <a:lnTo>
                  <a:pt x="1123741" y="5097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291550"/>
            <a:ext cx="886883" cy="584364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8650" y="291550"/>
            <a:ext cx="6762750" cy="584364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295275"/>
            <a:ext cx="9144000" cy="641032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09819"/>
            <a:ext cx="2057400" cy="37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804F3C9-A842-476C-A3DC-05E36889D0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09819"/>
            <a:ext cx="3086100" cy="37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09819"/>
            <a:ext cx="2057400" cy="37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93398C-EFB7-4A52-A20A-2DEEE8BE59E7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49" y="1209675"/>
            <a:ext cx="7886701" cy="4941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49" y="371475"/>
            <a:ext cx="7886701" cy="71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just" defTabSz="514350" rtl="0" eaLnBrk="1" latinLnBrk="0" hangingPunct="1"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lang="zh-CN" altLang="en-US" sz="24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0" algn="just" defTabSz="514350" rtl="0" eaLnBrk="1" latinLnBrk="0" hangingPunct="1"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4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3074" name="内容占位符 5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pic>
        <p:nvPicPr>
          <p:cNvPr id="3075" name="图片 3073" descr="316285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05038"/>
            <a:ext cx="9144000" cy="465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波形 3074"/>
          <p:cNvSpPr/>
          <p:nvPr/>
        </p:nvSpPr>
        <p:spPr>
          <a:xfrm flipH="1">
            <a:off x="-673100" y="-1528762"/>
            <a:ext cx="10142538" cy="5029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noFill/>
          </a:ln>
          <a:effectLst>
            <a:outerShdw dist="181836" dir="1486508" algn="ctr" rotWithShape="0">
              <a:schemeClr val="bg2"/>
            </a:outerShdw>
          </a:effectLst>
        </p:spPr>
        <p:txBody>
          <a:bodyPr anchor="t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波形 3075"/>
          <p:cNvSpPr/>
          <p:nvPr/>
        </p:nvSpPr>
        <p:spPr>
          <a:xfrm flipH="1">
            <a:off x="-530225" y="-1960562"/>
            <a:ext cx="10142538" cy="5029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noFill/>
          </a:ln>
          <a:effectLst>
            <a:outerShdw dist="181836" dir="1486508" algn="ctr" rotWithShape="0">
              <a:schemeClr val="bg2"/>
            </a:outerShdw>
          </a:effectLst>
        </p:spPr>
        <p:txBody>
          <a:bodyPr wrap="none" anchor="ctr"/>
          <a:p>
            <a:pPr lvl="0"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8" name="图片 307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6238" y="2997200"/>
            <a:ext cx="2816225" cy="303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9" descr="未命名"/>
          <p:cNvPicPr>
            <a:picLocks noChangeAspect="1"/>
          </p:cNvPicPr>
          <p:nvPr/>
        </p:nvPicPr>
        <p:blipFill>
          <a:blip r:embed="rId3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273050"/>
            <a:ext cx="788988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文本框 3080"/>
          <p:cNvSpPr txBox="1"/>
          <p:nvPr/>
        </p:nvSpPr>
        <p:spPr>
          <a:xfrm>
            <a:off x="971550" y="476250"/>
            <a:ext cx="2903538" cy="5175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l" fontAlgn="base"/>
            <a:r>
              <a:rPr lang="en-US" altLang="x-none" sz="1400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2" charset="0"/>
                <a:ea typeface="宋体" panose="02010600030101010101" pitchFamily="2" charset="-122"/>
                <a:cs typeface="+mn-ea"/>
              </a:rPr>
              <a:t>College of International Education </a:t>
            </a:r>
            <a:endParaRPr lang="en-US" altLang="x-none" sz="1400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lvl="0" algn="l" fontAlgn="base"/>
            <a:r>
              <a:rPr lang="en-US" altLang="x-none" sz="1400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2" charset="0"/>
                <a:ea typeface="楷体" panose="02010609060101010101" pitchFamily="1" charset="-122"/>
                <a:cs typeface="+mn-ea"/>
              </a:rPr>
              <a:t>Liaoning Medical University</a:t>
            </a:r>
            <a:endParaRPr lang="en-US" altLang="x-none" sz="1400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2" charset="0"/>
              <a:ea typeface="楷体" panose="02010609060101010101" pitchFamily="1" charset="-122"/>
            </a:endParaRPr>
          </a:p>
        </p:txBody>
      </p:sp>
      <p:pic>
        <p:nvPicPr>
          <p:cNvPr id="2" name="图片 30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5661025"/>
            <a:ext cx="504825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2"/>
          <p:cNvPicPr>
            <a:picLocks noChangeAspect="1"/>
          </p:cNvPicPr>
          <p:nvPr/>
        </p:nvPicPr>
        <p:blipFill>
          <a:blip r:embed="rId5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675" y="5589588"/>
            <a:ext cx="3209925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图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1268413"/>
            <a:ext cx="3629025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7038" y="836613"/>
            <a:ext cx="2209800" cy="2247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7410" y="1209675"/>
            <a:ext cx="7407910" cy="4941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510" y="304165"/>
            <a:ext cx="4395470" cy="4941570"/>
          </a:xfrm>
        </p:spPr>
        <p:txBody>
          <a:bodyPr>
            <a:noAutofit/>
          </a:bodyPr>
          <a:p>
            <a:pPr>
              <a:buNone/>
            </a:pPr>
            <a:r>
              <a:rPr lang="en-US" altLang="zh-CN" sz="800"/>
              <a:t>       </a:t>
            </a:r>
            <a:r>
              <a:rPr lang="zh-CN" altLang="en-US" sz="800"/>
              <a:t>帝高阳之苗裔兮，朕皇考曰伯庸；摄提贞于孟陬兮，惟庚寅吾以降；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皇览揆余于初度兮，肇锡余以嘉名；名余曰正则兮，字余曰灵均；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纷吾既有此内美兮，又重之以修能；扈江离与辟芷兮，纫秋兰以为佩；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汩余若将不及兮，恐年岁之不吾与；朝搴阰之木兰兮，夕揽洲之宿莽；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日月忽其不淹兮，春与秋其代序；惟草木之零落兮，恐美人之迟暮；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不抚壮而弃秽兮，何不改乎此度？乘骐骥以驰骋兮，来吾导夫先路。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昔三后之纯粹兮，固众芳之所在；杂申椒与菌桂兮，岂维纫夫蕙芷；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彼尧舜之耿介兮，既遵道而得路；何桀纣之猖披兮，夫唯捷径以窘；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惟夫党人之偷乐兮，路幽昧以险隘；岂余身之惮殃兮，恐皇舆之败绩；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忽奔走以先后兮，及前王之踵武；荃不察余之中情兮，反信馋而齌怒；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余固知謇謇之为患兮，忍而不能舍也；指九天以为正兮，夫唯灵修之故也；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初既与余成言兮，后悔遁而有他；余既不难夫离别兮，伤灵修之数化。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余既兹兰之九畹兮，又树蕙之百亩；畦留夷与揭车兮，杂度蘅与方芷；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冀枝叶之峻茂兮，愿竢时乎吾将刈；虽萎绝其亦何伤兮，哀众芳之芜秽；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众皆竞进以贪婪兮，凭不厌乎求索；羌内恕己以量人兮，各兴心而嫉妒；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忽驰骛以追逐兮，非余心之所急；老冉冉其将至兮，恐修名之不立；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朝饮木兰之坠露兮，夕餐秋菊之落英；苟余情其信姱以练要兮，长顑颔亦何伤；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揽木根以结芷兮，贯薜荔之落蕊；矫菌桂以纫蕙兮，索胡绳之纚纚；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謇吾法夫前修兮，非世俗之所服；虽不周于今之人兮，愿依彭咸之遗则！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长太息以掩涕兮，哀民生之多艰；余虽好修姱以鞿羁兮，謇朝谇而夕替；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既替余以蕙纕兮，又申之以揽芷；亦余心之所善兮，虽九死其尤未悔；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众女疾余之蛾眉兮，谣诼谓余以善淫；固时俗之工巧兮，偭规矩而改错；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背绳墨以追曲兮，竞周容以为度；忳郁邑余侘傺兮，吾独穷困乎此时也；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宁溘死以流亡兮，余不忍为此态；鸷鸟之不群兮，自前世而固然；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何方圜之能周兮，夫孰异道而相安；屈心而抑志兮，忍尤而攘诟；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伏清白以死直兮，固前圣之所厚。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悔相道之不察兮，延伫乎吾将反；回朕车以复路兮，及行迷之未远；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步余马于兰皋兮，驰椒丘且焉止息；进不入以离尤兮，退将复修吾初服；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制芰荷以为衣兮，集芙蓉以为裳；不吾知其亦已兮，苟余情其信芳；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高余冠之岌岌兮，长余佩之陆离；芳与泽其杂糅兮，唯昭质其犹未亏；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忽反顾以游目兮，将往观乎四荒；佩缤纷其繁饰兮，芳菲菲其弥章；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民生各有所乐兮，余独好修以为常；虽体解吾犹未变兮，岂余心之可惩。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女媭之婵媛兮，申申其詈予曰：“鲧婞直以亡身兮，终然殀乎羽之野；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汝何博謇而好修兮，纷独有此姱节；薋菉葹以盈室兮，判独离而不服；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众不可户说兮，孰云察余之中情；世并举而好朋兮，夫何茕独而不予听。”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依前圣以节中兮，喟凭心而历兹；济沅湘以南征兮，就重华而陈词：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“启《九辩》与《九歌》兮，夏康娱以自纵；不顾难（去声）以图后兮，五子用乎家巷；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羿淫游以佚畋兮，又好射夫封狐；固乱流其鲜终兮，浞又贪夫厥家；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浇身被服强圉兮，纵欲而不忍；日康娱而自忘兮，厥首用夫颠陨；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夏桀之常违兮，乃遂焉而逢殃；后辛之菹醢兮，殷宗用之不长；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汤禹俨而祗敬兮，周论道而莫差；举贤才而授能兮，循绳墨而不颇；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皇天无私阿兮，揽民德焉错辅；夫维圣哲以茂行兮，苟得用此下土；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瞻前而顾后兮，相观民之计极；夫孰非义而可用兮，孰非善而可服；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阽余身而危死兮，揽余初其犹未悔；不量凿而正枘兮，固前修以菹醢。”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曾歔欷余郁邑兮，哀朕时之不当；揽茹蕙以掩涕兮，霑余襟之浪浪。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</a:t>
            </a:r>
            <a:endParaRPr lang="zh-CN" altLang="en-US" sz="80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629150" y="304165"/>
            <a:ext cx="3913505" cy="494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51435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lang="zh-CN" altLang="en-US" sz="2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0" algn="just" defTabSz="51435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32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800"/>
              <a:t>　　跪敷衽以陈词兮，耿吾既得中正；驷玉虬以乘鷖兮，溘埃风余上征；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朝发轫于苍梧兮，夕余至乎县圃；欲少留此灵琐兮，日忽忽其将暮；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吾令羲和弭节兮，望崦嵫而匆迫；路曼曼其修远兮，吾将上下而求索；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饮余马于咸池兮，总余辔乎扶桑；折若木以拂日兮，聊逍遥以相羊；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前望舒使先驱兮，后飞廉使奔属；鸾皇为余先戒兮，雷师告余以未具；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吾令凤鸟飞腾夕，继之以日夜；飘风屯其相离兮，帅云霓而来御；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纷总总其离合兮，斑陆离其上下；吾令帝阍开关兮，倚阊阖而望予；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时暧暧其将罢兮，结幽兰而延伫；世溷浊而不分兮，好蔽美而嫉妒。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朝吾将济于白水兮，登阆风而緤马；忽反顾以流涕兮，哀高丘之无女；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溘吾游此春宫兮，折琼枝以继佩；及荣华之未落兮，相下女之可诒；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吾令丰隆乘云兮，求宓妃之所在；解佩纕以结言兮，吾令蹇修以为理；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纷总总其离合兮，忽纬繣其难迁；夕归次于穷石兮，朝濯发乎洧盘；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保厥美以骄傲兮，日康娱以淫游；虽信美而无礼兮，来违弃而改求；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览相观于四极兮，周流乎天余乃下；望瑶台之偃蹇兮，见有娀之佚女；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吾令鸩为媒兮，鸩告余以不好；雄鸠之鸣逝兮，余犹恶其佻巧；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心犹豫而狐疑兮，欲自适而不可；凤皇既受诒兮，恐高辛之先我；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欲远集而无所适兮，聊浮游以逍遥；及少康之未家兮，留有虞之二姚；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理弱而媒拙兮，恐导言之不固；世溷浊而嫉贤兮，好蔽美而称恶；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闺中既已邃远兮，哲王又不寤；怀朕情而不发兮，余焉能忍此终古。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索瓊茅以筳篿兮，命灵氛为余占之；曰：两美其必合兮，孰信修而慕之；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思九州之博大兮，岂惟是其有女？曰：勉远逝而无狐疑兮，孰求美而释女？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何所独无芳草兮，尔何怀乎故宇；世幽昧以昡曜兮，孰云察余之善恶；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民好恶其不同兮，惟此党人其独异；户服艾以盈要兮，谓幽兰其不可佩；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览察草木其犹未得兮，岂珵美之能当；苏粪壤以充帏兮，谓申椒其不芳。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欲从灵氛之吉占兮，心犹豫而狐疑；巫咸将夕降兮，怀椒糈而要之；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百神翳其备降兮，九疑缤其并迎；皇剡剡其扬灵兮，告余以吉故；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曰：勉升降以上下兮，求榘镬之所同；汤禹严而求合兮，挚咎繇而能调；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苟中情其好修兮，又何必用夫行媒；说操筑于傅岩兮，武丁用而不疑；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吕望之鼓刀兮，遭周文而得举；宁戚之讴歌兮，齐桓闻以该辅；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及年岁之未晏兮，时亦犹其未央；恐鹈鴂之先鸣兮，使夫百草为之不芳；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何琼佩之偃蹇兮，众薆然而蔽之；惟此党人之不谅兮，恐嫉妒而折之；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时缤纷其变易兮，又何可以淹留；兰芷变而不芳兮，荃蕙化而为茅；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何昔日之芳草兮，今直为此萧艾也；岂其有他故兮，莫好修之害也；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余既以兰为可侍兮，羌无实而容长；委厥美以从俗兮，苟得列乎众芳；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椒专佞以慢韬兮，樧又欲充夫佩帏；既干进而务入兮，又何芳之能祗；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固时俗之流从兮，又孰能无变化；览椒兰其若兹兮，又况揭车与江离；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惟兹佩之可贵兮，委厥美而历兹；芳菲菲而难亏兮，芬至今犹未沫；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和调度以自娱兮，聊浮游而求女；及余饰之方壮兮，周流观乎上下。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 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灵芬既告余以吉占兮，历吉日乎吾将行；折琼枝以为羞兮，精琼[蘼/灬]以为粻；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为余驾飞龙兮，杂瑶象以为车；何离心之可同兮，吾将远逝以自疏；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邅吾道夫昆仑兮，路修远以周流；扬云霓之晻蔼兮，鸣玉鸾之啾啾；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朝发轫于天津兮，夕余至乎西极；凤皇翼其承旗兮，高翱翔之翼翼；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乎吾行此流沙兮，遵赤水而容与；麾蛟龙使梁津兮，诏西皇使涉予；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路修远以多艰兮，腾众车使径待；路不周以左转兮，指西海以为期；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屯余车其千乘兮，齐玉軑而并驰；驾八龙之蜿蜿兮，载云旗之委蛇；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抑志而弭节兮，神高驰之邈邈；奏《九歌》而舞《韶》兮，聊假日以媮乐；</a:t>
            </a:r>
            <a:endParaRPr lang="zh-CN" altLang="en-US" sz="800"/>
          </a:p>
          <a:p>
            <a:pPr>
              <a:buNone/>
            </a:pPr>
            <a:r>
              <a:rPr lang="zh-CN" altLang="en-US" sz="800"/>
              <a:t>　　陟升皇之赫戏兮，忽临睨夫旧乡；仆夫悲余马怀兮，蜷局顾而不行。</a:t>
            </a:r>
            <a:endParaRPr lang="zh-CN" altLang="en-US"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《离骚》, Li sao,Sorrow after Departure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buNone/>
            </a:pPr>
            <a:r>
              <a:rPr lang="zh-CN" altLang="en-US"/>
              <a:t>帝高阳之苗裔兮，</a:t>
            </a:r>
            <a:endParaRPr lang="zh-CN" altLang="en-US"/>
          </a:p>
          <a:p>
            <a:pPr>
              <a:buNone/>
            </a:pPr>
            <a:r>
              <a:rPr lang="zh-CN" altLang="en-US"/>
              <a:t>朕皇考曰伯庸。</a:t>
            </a:r>
            <a:endParaRPr lang="zh-CN" altLang="en-US"/>
          </a:p>
          <a:p>
            <a:pPr>
              <a:buNone/>
            </a:pPr>
            <a:r>
              <a:rPr lang="zh-CN" altLang="en-US"/>
              <a:t>摄提贞于孟陬兮，</a:t>
            </a:r>
            <a:endParaRPr lang="zh-CN" altLang="en-US"/>
          </a:p>
          <a:p>
            <a:pPr>
              <a:buNone/>
            </a:pPr>
            <a:r>
              <a:rPr lang="zh-CN" altLang="en-US"/>
              <a:t>惟庚寅吾以降。</a:t>
            </a:r>
            <a:endParaRPr lang="zh-CN" altLang="en-US"/>
          </a:p>
          <a:p>
            <a:pPr>
              <a:buNone/>
            </a:pPr>
            <a:r>
              <a:rPr lang="zh-CN" altLang="en-US"/>
              <a:t>皇览揆余初度兮，</a:t>
            </a:r>
            <a:endParaRPr lang="zh-CN" altLang="en-US"/>
          </a:p>
          <a:p>
            <a:pPr>
              <a:buNone/>
            </a:pPr>
            <a:r>
              <a:rPr lang="zh-CN" altLang="en-US"/>
              <a:t>肇锡余以嘉名：</a:t>
            </a:r>
            <a:endParaRPr lang="zh-CN" altLang="en-US"/>
          </a:p>
          <a:p>
            <a:pPr>
              <a:buNone/>
            </a:pPr>
            <a:r>
              <a:rPr lang="zh-CN" altLang="en-US"/>
              <a:t>名余曰正则兮，</a:t>
            </a:r>
            <a:endParaRPr lang="zh-CN" altLang="en-US"/>
          </a:p>
          <a:p>
            <a:pPr>
              <a:buNone/>
            </a:pPr>
            <a:r>
              <a:rPr lang="zh-CN" altLang="en-US"/>
              <a:t>字余曰灵均。</a:t>
            </a:r>
            <a:endParaRPr lang="zh-CN" altLang="en-US"/>
          </a:p>
          <a:p>
            <a:pPr>
              <a:buNone/>
            </a:pPr>
            <a:r>
              <a:rPr lang="zh-CN" altLang="en-US"/>
              <a:t>纷吾既有此内美兮，</a:t>
            </a:r>
            <a:endParaRPr lang="zh-CN" altLang="en-US"/>
          </a:p>
          <a:p>
            <a:pPr>
              <a:buNone/>
            </a:pPr>
            <a:r>
              <a:rPr lang="zh-CN" altLang="en-US"/>
              <a:t>又重之以修能。</a:t>
            </a:r>
            <a:endParaRPr lang="zh-CN" altLang="en-US"/>
          </a:p>
          <a:p>
            <a:pPr>
              <a:buNone/>
            </a:pPr>
            <a:r>
              <a:rPr lang="zh-CN" altLang="en-US"/>
              <a:t>扈江离与辟芷兮，</a:t>
            </a:r>
            <a:endParaRPr lang="zh-CN" altLang="en-US"/>
          </a:p>
          <a:p>
            <a:pPr>
              <a:buNone/>
            </a:pPr>
            <a:r>
              <a:rPr lang="zh-CN" altLang="en-US"/>
              <a:t>纫秋兰以为佩。</a:t>
            </a:r>
            <a:endParaRPr lang="zh-CN" altLang="en-US"/>
          </a:p>
          <a:p>
            <a:pPr>
              <a:buNone/>
            </a:pPr>
            <a:r>
              <a:rPr lang="zh-CN" altLang="en-US"/>
              <a:t>汨余若将不及兮，</a:t>
            </a:r>
            <a:endParaRPr lang="zh-CN" altLang="en-US"/>
          </a:p>
          <a:p>
            <a:pPr>
              <a:buNone/>
            </a:pPr>
            <a:r>
              <a:rPr lang="zh-CN" altLang="en-US"/>
              <a:t>恐年岁之不吾与。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435350" y="1074420"/>
            <a:ext cx="5080000" cy="5212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dì g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o 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mi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o yì x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zhèn huáng k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o yu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ó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ō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shè tí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ú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mèng z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ō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u x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wéi g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 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í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w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ú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ǐ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jiàng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huáng l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ku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í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ú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ch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dù x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zhào x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ú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ǐ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ji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ā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í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míngyúyu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zhèngzéx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zìyúyu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í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ngj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nw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ú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jìyǒucǐnèim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ě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ix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yòuzhòngzh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ǐ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xi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é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hùji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ngl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í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ǔ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pìzhǐx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rènqi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ǐ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w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é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ipèi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mìyúruòji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ngbùjíx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k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ǒ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ngni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á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nsuìzh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bùwúyǔ</a:t>
            </a:r>
            <a:endParaRPr lang="zh-CN" altLang="en-US" sz="240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lang="zh-CN" altLang="en-US">
                <a:latin typeface="Times New Roman" panose="02020603050405020304" charset="0"/>
              </a:rPr>
              <a:t>A prince am I of ancestry renowned,Illustrious name my royal sire hath found.</a:t>
            </a:r>
            <a:endParaRPr lang="zh-CN" altLang="en-US">
              <a:latin typeface="Times New Roman" panose="02020603050405020304" charset="0"/>
            </a:endParaRPr>
          </a:p>
          <a:p>
            <a:pPr>
              <a:buNone/>
            </a:pPr>
            <a:r>
              <a:rPr lang="zh-CN" altLang="en-US">
                <a:latin typeface="Times New Roman" panose="02020603050405020304" charset="0"/>
              </a:rPr>
              <a:t>    When Sirius did in spring its light display,A child was born, and Tiger marked the day.</a:t>
            </a:r>
            <a:endParaRPr lang="zh-CN" altLang="en-US">
              <a:latin typeface="Times New Roman" panose="02020603050405020304" charset="0"/>
            </a:endParaRPr>
          </a:p>
          <a:p>
            <a:pPr>
              <a:buNone/>
            </a:pPr>
            <a:r>
              <a:rPr lang="zh-CN" altLang="en-US">
                <a:latin typeface="Times New Roman" panose="02020603050405020304" charset="0"/>
              </a:rPr>
              <a:t>    When first upon my face my lord's eye glanced,For me auspicious names he straight advanced,</a:t>
            </a:r>
            <a:endParaRPr lang="zh-CN" altLang="en-US">
              <a:latin typeface="Times New Roman" panose="02020603050405020304" charset="0"/>
            </a:endParaRPr>
          </a:p>
          <a:p>
            <a:pPr>
              <a:buNone/>
            </a:pPr>
            <a:r>
              <a:rPr lang="zh-CN" altLang="en-US">
                <a:latin typeface="Times New Roman" panose="02020603050405020304" charset="0"/>
              </a:rPr>
              <a:t>    Denoting that in me Heaven's marks divine. Should with the virtues of the earth combine.</a:t>
            </a:r>
            <a:endParaRPr lang="zh-CN" altLang="en-US">
              <a:latin typeface="Times New Roman" panose="02020603050405020304" charset="0"/>
            </a:endParaRPr>
          </a:p>
          <a:p>
            <a:pPr>
              <a:buNone/>
            </a:pPr>
            <a:r>
              <a:rPr lang="zh-CN" altLang="en-US">
                <a:latin typeface="Times New Roman" panose="02020603050405020304" charset="0"/>
              </a:rPr>
              <a:t>    With lavished innate qualities indued,By art and skill my talents I renewed;Angelic herbs and sweet selineas too,</a:t>
            </a:r>
            <a:endParaRPr lang="zh-CN" altLang="en-US">
              <a:latin typeface="Times New Roman" panose="02020603050405020304" charset="0"/>
            </a:endParaRPr>
          </a:p>
          <a:p>
            <a:pPr>
              <a:buNone/>
            </a:pPr>
            <a:r>
              <a:rPr lang="zh-CN" altLang="en-US">
                <a:latin typeface="Times New Roman" panose="02020603050405020304" charset="0"/>
              </a:rPr>
              <a:t>    And orchids late that by the water grew,I wove for ornament; till creeping Time,Like water flowing, stole away my prime.</a:t>
            </a:r>
            <a:endParaRPr lang="zh-CN" altLang="en-US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3、Tang Poetry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CN" altLang="en-US"/>
              <a:t>Tang Dynasty(618-907) </a:t>
            </a:r>
            <a:r>
              <a:rPr lang="zh-CN" altLang="en-US">
                <a:latin typeface="Arial" panose="020B0604020202020204" pitchFamily="34" charset="0"/>
              </a:rPr>
              <a:t>≈</a:t>
            </a:r>
            <a:r>
              <a:rPr lang="zh-CN" altLang="en-US"/>
              <a:t>300 years</a:t>
            </a:r>
            <a:endParaRPr lang="zh-CN" altLang="en-US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CN" altLang="en-US"/>
              <a:t>50000 poetrys</a:t>
            </a:r>
            <a:endParaRPr lang="zh-CN" altLang="en-US"/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zh-CN" altLang="en-US"/>
              <a:t>Li Bai (god of Poe</a:t>
            </a:r>
            <a:r>
              <a:rPr lang="en-US" altLang="zh-CN"/>
              <a:t>try</a:t>
            </a:r>
            <a:r>
              <a:rPr lang="zh-CN" altLang="en-US"/>
              <a:t>)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480" y="1796415"/>
            <a:ext cx="3023235" cy="43548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望庐山瀑布wànglúshānpùbù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lang="zh-CN" altLang="en-US"/>
              <a:t>日照香炉生紫烟，</a:t>
            </a:r>
            <a:endParaRPr lang="zh-CN" altLang="en-US"/>
          </a:p>
          <a:p>
            <a:pPr>
              <a:buNone/>
            </a:pPr>
            <a:r>
              <a:rPr lang="zh-CN" altLang="en-US"/>
              <a:t>遥看瀑布挂千川。</a:t>
            </a:r>
            <a:endParaRPr lang="zh-CN" altLang="en-US"/>
          </a:p>
          <a:p>
            <a:pPr>
              <a:buNone/>
            </a:pPr>
            <a:r>
              <a:rPr lang="zh-CN" altLang="en-US"/>
              <a:t>飞流直下三千尺，</a:t>
            </a:r>
            <a:endParaRPr lang="zh-CN" altLang="en-US"/>
          </a:p>
          <a:p>
            <a:pPr>
              <a:buNone/>
            </a:pPr>
            <a:r>
              <a:rPr lang="zh-CN" altLang="en-US"/>
              <a:t>疑是银河落九天。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169285" y="1228725"/>
            <a:ext cx="50800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rì zhào xi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ng lú sh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ng z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ǐ 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n</a:t>
            </a:r>
            <a:r>
              <a:rPr lang="zh-CN" altLang="en-US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，</a:t>
            </a:r>
            <a:endParaRPr lang="zh-CN" altLang="en-US" sz="2400" b="0" u="none">
              <a:latin typeface="Times New Roman" panose="02020603050405020304" charset="0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yáo kàn pù bù guà qiā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n chu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n</a:t>
            </a:r>
            <a:r>
              <a:rPr lang="zh-CN" altLang="en-US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f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i li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ú 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zh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í 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xià s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n qi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n ch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ǐ</a:t>
            </a:r>
            <a:r>
              <a:rPr lang="zh-CN" altLang="en-US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，</a:t>
            </a:r>
            <a:endParaRPr lang="zh-CN" altLang="en-US" sz="2400" b="0" u="none">
              <a:latin typeface="Times New Roman" panose="02020603050405020304" charset="0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yí shì yín hé luò ji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ǔ 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ti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n</a:t>
            </a:r>
            <a:r>
              <a:rPr lang="zh-CN" altLang="en-US" sz="2400" b="0" u="none">
                <a:latin typeface="Times New Roman" panose="02020603050405020304" charset="0"/>
                <a:ea typeface="黑体" panose="02010609060101010101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8180" y="3131820"/>
            <a:ext cx="777748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At Lushan Waterfall </a:t>
            </a:r>
            <a:endParaRPr lang="en-US" altLang="zh-CN" sz="24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en-US" altLang="zh-CN" sz="24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In sunshine Censer Peak brathes purple vapor,</a:t>
            </a:r>
            <a:endParaRPr lang="en-US" altLang="zh-CN" sz="24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Far off hangs the cataract,a stream upended; </a:t>
            </a:r>
            <a:endParaRPr lang="en-US" altLang="zh-CN" sz="24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Down it cascades a sheer three thousand feet</a:t>
            </a:r>
            <a:endParaRPr lang="en-US" altLang="zh-CN" sz="24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As if the silver River were falling from Heaven!</a:t>
            </a:r>
            <a:endParaRPr lang="en-US" altLang="zh-CN" sz="24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静夜思jìngyèsī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lang="zh-CN" altLang="en-US"/>
              <a:t>床前明月光，</a:t>
            </a:r>
            <a:endParaRPr lang="zh-CN" altLang="en-US"/>
          </a:p>
          <a:p>
            <a:pPr>
              <a:buNone/>
            </a:pPr>
            <a:r>
              <a:rPr lang="zh-CN" altLang="en-US"/>
              <a:t>疑是地上霜。</a:t>
            </a:r>
            <a:endParaRPr lang="zh-CN" altLang="en-US"/>
          </a:p>
          <a:p>
            <a:pPr>
              <a:buNone/>
            </a:pPr>
            <a:r>
              <a:rPr lang="zh-CN" altLang="en-US"/>
              <a:t>举头望明月，</a:t>
            </a:r>
            <a:endParaRPr lang="zh-CN" altLang="en-US"/>
          </a:p>
          <a:p>
            <a:pPr>
              <a:buNone/>
            </a:pPr>
            <a:r>
              <a:rPr lang="zh-CN" altLang="en-US"/>
              <a:t>低头思故乡。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29535" y="1209675"/>
            <a:ext cx="4418965" cy="1554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chuáng qián míng yuè guāng，</a:t>
            </a:r>
            <a:endParaRPr lang="zh-CN" altLang="en-US" sz="2400">
              <a:sym typeface="+mn-ea"/>
            </a:endParaRPr>
          </a:p>
          <a:p>
            <a:pPr>
              <a:buNone/>
            </a:pPr>
            <a:r>
              <a:rPr lang="zh-CN" altLang="en-US" sz="2400">
                <a:sym typeface="+mn-ea"/>
              </a:rPr>
              <a:t>yí shì dì shàng shuāng。</a:t>
            </a:r>
            <a:endParaRPr lang="zh-CN" altLang="en-US" sz="2400">
              <a:sym typeface="+mn-ea"/>
            </a:endParaRPr>
          </a:p>
          <a:p>
            <a:pPr>
              <a:buNone/>
            </a:pPr>
            <a:r>
              <a:rPr lang="zh-CN" altLang="en-US" sz="2400">
                <a:sym typeface="+mn-ea"/>
              </a:rPr>
              <a:t>jǔ tóu wàng míng yuè，</a:t>
            </a:r>
            <a:endParaRPr lang="zh-CN" altLang="en-US" sz="2400">
              <a:sym typeface="+mn-ea"/>
            </a:endParaRPr>
          </a:p>
          <a:p>
            <a:pPr>
              <a:buNone/>
            </a:pPr>
            <a:r>
              <a:rPr lang="zh-CN" altLang="en-US" sz="2400">
                <a:sym typeface="+mn-ea"/>
              </a:rPr>
              <a:t>dī tóu sī gù xiāng。</a:t>
            </a:r>
            <a:endParaRPr lang="zh-CN" altLang="en-US" sz="2400" dirty="0" smtClean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0095" y="3385185"/>
            <a:ext cx="7456170" cy="2466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charset="0"/>
                <a:ea typeface="黑体" panose="02010609060101010101" charset="-122"/>
              </a:rPr>
              <a:t>　　In the Still of the Night</a:t>
            </a:r>
            <a:endParaRPr lang="zh-CN" altLang="en-US" sz="2400" dirty="0" smtClean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charset="0"/>
                <a:ea typeface="黑体" panose="02010609060101010101" charset="-122"/>
              </a:rPr>
              <a:t>I descry bright moonlight in front of my bed.</a:t>
            </a:r>
            <a:endParaRPr lang="zh-CN" altLang="en-US" sz="2400" dirty="0" smtClean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charset="0"/>
                <a:ea typeface="黑体" panose="02010609060101010101" charset="-122"/>
              </a:rPr>
              <a:t>I suspect it to be hoary frost on the floor.</a:t>
            </a:r>
            <a:endParaRPr lang="zh-CN" altLang="en-US" sz="2400" dirty="0" smtClean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charset="0"/>
                <a:ea typeface="黑体" panose="02010609060101010101" charset="-122"/>
              </a:rPr>
              <a:t>I watch the bright moon, as I tilt back my head.</a:t>
            </a:r>
            <a:endParaRPr lang="zh-CN" altLang="en-US" sz="2400" dirty="0" smtClean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charset="0"/>
                <a:ea typeface="黑体" panose="02010609060101010101" charset="-122"/>
              </a:rPr>
              <a:t>I yearn, while stooping, for my homeland more.</a:t>
            </a:r>
            <a:endParaRPr lang="zh-CN" altLang="en-US" sz="2400" dirty="0" smtClean="0"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4、Song Ci Poetry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buFont typeface="+mj-ea"/>
              <a:buAutoNum type="circleNumDbPlain"/>
            </a:pPr>
            <a:r>
              <a:rPr lang="en-US" altLang="zh-CN"/>
              <a:t>Song Dynasty</a:t>
            </a:r>
            <a:r>
              <a:rPr>
                <a:sym typeface="+mn-ea"/>
              </a:rPr>
              <a:t>(960-1279)</a:t>
            </a:r>
            <a:endParaRPr lang="zh-CN" altLang="en-US"/>
          </a:p>
          <a:p>
            <a:pPr marL="457200" indent="-457200">
              <a:buFont typeface="+mj-ea"/>
              <a:buAutoNum type="circleNumDbPlain"/>
            </a:pPr>
            <a:endParaRPr lang="en-US" altLang="zh-CN"/>
          </a:p>
          <a:p>
            <a:pPr marL="457200" indent="-457200">
              <a:buFont typeface="+mj-ea"/>
              <a:buAutoNum type="circleNumDbPlain"/>
            </a:pPr>
            <a:r>
              <a:rPr lang="en-US" altLang="zh-CN"/>
              <a:t>Su Dongpo (1031-1101)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6045" y="1085850"/>
            <a:ext cx="3329305" cy="52038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水调歌头·明月几时有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lang="zh-CN" altLang="en-US"/>
              <a:t>明月几时有，把酒问青天。</a:t>
            </a:r>
            <a:endParaRPr lang="zh-CN" altLang="en-US"/>
          </a:p>
          <a:p>
            <a:pPr>
              <a:buNone/>
            </a:pPr>
            <a:r>
              <a:rPr lang="zh-CN" altLang="en-US"/>
              <a:t>不知天上宫阙，今夕是何年？</a:t>
            </a:r>
            <a:endParaRPr lang="zh-CN" altLang="en-US"/>
          </a:p>
          <a:p>
            <a:pPr>
              <a:buNone/>
            </a:pPr>
            <a:r>
              <a:rPr lang="zh-CN" altLang="en-US"/>
              <a:t>我欲乘风归去，又恐琼楼玉宇，高处不胜寒。</a:t>
            </a:r>
            <a:endParaRPr lang="zh-CN" altLang="en-US"/>
          </a:p>
          <a:p>
            <a:pPr>
              <a:buNone/>
            </a:pPr>
            <a:r>
              <a:rPr lang="zh-CN" altLang="en-US"/>
              <a:t>起舞弄清影，何似在人间！</a:t>
            </a:r>
            <a:endParaRPr lang="zh-CN" altLang="en-US"/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zh-CN" altLang="en-US"/>
              <a:t>转朱阁，低绮户，照无眠。</a:t>
            </a:r>
            <a:endParaRPr lang="zh-CN" altLang="en-US"/>
          </a:p>
          <a:p>
            <a:pPr>
              <a:buNone/>
            </a:pPr>
            <a:r>
              <a:rPr lang="zh-CN" altLang="en-US"/>
              <a:t>不应有恨，何事长向别时圆？</a:t>
            </a:r>
            <a:endParaRPr lang="zh-CN" altLang="en-US"/>
          </a:p>
          <a:p>
            <a:pPr>
              <a:buNone/>
            </a:pPr>
            <a:r>
              <a:rPr lang="zh-CN" altLang="en-US"/>
              <a:t>人有悲欢离合，月有阴晴圆缺，此事古难全。</a:t>
            </a:r>
            <a:endParaRPr lang="zh-CN" altLang="en-US"/>
          </a:p>
          <a:p>
            <a:pPr>
              <a:buNone/>
            </a:pPr>
            <a:r>
              <a:rPr lang="zh-CN" altLang="en-US"/>
              <a:t>但愿人长久，千里共婵娟。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shuǐdiàogētóu  ·míngyuè  jǐ  shíyǒu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>
                <a:sym typeface="+mn-ea"/>
              </a:rPr>
              <a:t>míngyuè  jǐ  shíyǒu，bǎjiǔ  wèn  qīngtiān。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bùzhī  tiānshàng  gōngquè，jīnxī  shì  hénián？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wǒ  yù  chéngfēng  guīqù，yòu  kǒng  qiónglóu  yùyǔ，gāochù  búshèng  hán。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qǐ  wǔnòng  qīngyǐng，hé  sì  zài  rénjiān！</a:t>
            </a:r>
            <a:endParaRPr lang="zh-CN" altLang="en-US"/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zhuǎn  zhū  gé，dī  qǐ  hù，zhào  wú  mián。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bú  yīng yǒu  hèn，héshì  cháng  xiàng  bié  shí  yuán？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rén yǒu  bēihuān  líhé，yuè  yǒu  yīnqíng  yuán  quē，cǐshì  gǔ  nán  quán。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dàn  yuànrén  chángjiǔ，qiānlǐ  gòng  chánjuān。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69265" y="4538980"/>
            <a:ext cx="7687310" cy="1554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800" b="1" u="none">
                <a:solidFill>
                  <a:srgbClr val="FF0000"/>
                </a:solidFill>
                <a:latin typeface="Microsoft Sans Serif" panose="020B0604020202020204" charset="0"/>
                <a:ea typeface="宋体" panose="02010600030101010101" pitchFamily="2" charset="-122"/>
                <a:cs typeface="宋体" panose="02010600030101010101" pitchFamily="2" charset="-122"/>
              </a:rPr>
              <a:t>Chapter 2 </a:t>
            </a:r>
            <a:endParaRPr lang="en-US" altLang="zh-CN" sz="4800" b="1" u="none">
              <a:solidFill>
                <a:srgbClr val="FF0000"/>
              </a:solidFill>
              <a:latin typeface="Microsoft Sans Serif" panose="020B060402020202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800" b="1" u="none">
                <a:solidFill>
                  <a:srgbClr val="FF0000"/>
                </a:solidFill>
                <a:latin typeface="Microsoft Sans Serif" panose="020B0604020202020204" charset="0"/>
                <a:ea typeface="宋体" panose="02010600030101010101" pitchFamily="2" charset="-122"/>
                <a:cs typeface="宋体" panose="02010600030101010101" pitchFamily="2" charset="-122"/>
              </a:rPr>
              <a:t>Ancient Chinese literature</a:t>
            </a:r>
            <a:endParaRPr lang="en-US" altLang="zh-CN" sz="4800" b="1" u="none">
              <a:solidFill>
                <a:srgbClr val="FF0000"/>
              </a:solidFill>
              <a:latin typeface="Microsoft Sans Serif" panose="020B060402020202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When will the moon be clear and bright?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pPr>
              <a:buNone/>
            </a:pPr>
            <a:r>
              <a:rPr lang="zh-CN" altLang="en-US"/>
              <a:t>When will the moon be clear and bright? </a:t>
            </a:r>
            <a:endParaRPr lang="zh-CN" altLang="en-US"/>
          </a:p>
          <a:p>
            <a:pPr>
              <a:buNone/>
            </a:pPr>
            <a:r>
              <a:rPr lang="zh-CN" altLang="en-US"/>
              <a:t>With a cup of wine in my hand, I ask the blue sky.</a:t>
            </a:r>
            <a:endParaRPr lang="zh-CN" altLang="en-US"/>
          </a:p>
          <a:p>
            <a:pPr>
              <a:buNone/>
            </a:pPr>
            <a:r>
              <a:rPr lang="zh-CN" altLang="en-US"/>
              <a:t>I don't know what season it would be in the heavens on this night.</a:t>
            </a:r>
            <a:endParaRPr lang="zh-CN" altLang="en-US"/>
          </a:p>
          <a:p>
            <a:pPr>
              <a:buNone/>
            </a:pPr>
            <a:r>
              <a:rPr lang="zh-CN" altLang="en-US"/>
              <a:t>I'd like to ride the wind to fly home. </a:t>
            </a:r>
            <a:endParaRPr lang="zh-CN" altLang="en-US"/>
          </a:p>
          <a:p>
            <a:pPr>
              <a:buNone/>
            </a:pPr>
            <a:r>
              <a:rPr lang="zh-CN" altLang="en-US"/>
              <a:t>Yet I fear the crystal and jade mansions are much too high and cold for me. </a:t>
            </a:r>
            <a:endParaRPr lang="zh-CN" altLang="en-US"/>
          </a:p>
          <a:p>
            <a:pPr>
              <a:buNone/>
            </a:pPr>
            <a:r>
              <a:rPr lang="zh-CN" altLang="en-US"/>
              <a:t>Dancing with my moon-lit shadow </a:t>
            </a:r>
            <a:endParaRPr lang="zh-CN" altLang="en-US"/>
          </a:p>
          <a:p>
            <a:pPr>
              <a:buNone/>
            </a:pPr>
            <a:r>
              <a:rPr lang="zh-CN" altLang="en-US"/>
              <a:t>It does not seem like the human world </a:t>
            </a:r>
            <a:endParaRPr lang="zh-CN" altLang="en-US"/>
          </a:p>
          <a:p>
            <a:pPr>
              <a:buNone/>
            </a:pPr>
            <a:r>
              <a:rPr lang="zh-CN" altLang="en-US"/>
              <a:t>The moon rounds the red mansion </a:t>
            </a:r>
            <a:endParaRPr lang="zh-CN" altLang="en-US"/>
          </a:p>
          <a:p>
            <a:pPr>
              <a:buNone/>
            </a:pPr>
            <a:r>
              <a:rPr lang="zh-CN" altLang="en-US"/>
              <a:t>Stoops to silk-pad doors </a:t>
            </a:r>
            <a:endParaRPr lang="zh-CN" altLang="en-US"/>
          </a:p>
          <a:p>
            <a:pPr>
              <a:buNone/>
            </a:pPr>
            <a:r>
              <a:rPr lang="zh-CN" altLang="en-US"/>
              <a:t>Shines upon the sleepless </a:t>
            </a:r>
            <a:endParaRPr lang="zh-CN" altLang="en-US"/>
          </a:p>
          <a:p>
            <a:pPr>
              <a:buNone/>
            </a:pPr>
            <a:r>
              <a:rPr lang="zh-CN" altLang="en-US"/>
              <a:t>Bearing no grudge </a:t>
            </a:r>
            <a:endParaRPr lang="zh-CN" altLang="en-US"/>
          </a:p>
          <a:p>
            <a:pPr>
              <a:buNone/>
            </a:pPr>
            <a:r>
              <a:rPr lang="zh-CN" altLang="en-US"/>
              <a:t>Why does the moon tend to be full when people are apart?</a:t>
            </a:r>
            <a:endParaRPr lang="zh-CN" altLang="en-US"/>
          </a:p>
          <a:p>
            <a:pPr>
              <a:buNone/>
            </a:pPr>
            <a:r>
              <a:rPr lang="zh-CN" altLang="en-US"/>
              <a:t>People may have sorrow or joy, be near or far apart </a:t>
            </a:r>
            <a:endParaRPr lang="zh-CN" altLang="en-US"/>
          </a:p>
          <a:p>
            <a:pPr>
              <a:buNone/>
            </a:pPr>
            <a:r>
              <a:rPr lang="zh-CN" altLang="en-US"/>
              <a:t>The moon may be dim or bright, wax or wane </a:t>
            </a:r>
            <a:endParaRPr lang="zh-CN" altLang="en-US"/>
          </a:p>
          <a:p>
            <a:pPr>
              <a:buNone/>
            </a:pPr>
            <a:r>
              <a:rPr lang="zh-CN" altLang="en-US"/>
              <a:t>This has been going on since the beginning of time </a:t>
            </a:r>
            <a:endParaRPr lang="zh-CN" altLang="en-US"/>
          </a:p>
          <a:p>
            <a:pPr>
              <a:buNone/>
            </a:pPr>
            <a:r>
              <a:rPr lang="zh-CN" altLang="en-US"/>
              <a:t>May we all be blessed with longevity </a:t>
            </a:r>
            <a:endParaRPr lang="zh-CN" altLang="en-US"/>
          </a:p>
          <a:p>
            <a:pPr>
              <a:buNone/>
            </a:pPr>
            <a:r>
              <a:rPr lang="zh-CN" altLang="en-US"/>
              <a:t>Though far apart, we are still able to share the beauty of the moon together.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lang="zh-CN" altLang="en-US"/>
              <a:t>1．衡门之下，可以栖迟。泌之扬扬，可以乐饥。</a:t>
            </a:r>
            <a:endParaRPr lang="zh-CN" altLang="en-US"/>
          </a:p>
          <a:p>
            <a:pPr>
              <a:buNone/>
            </a:pPr>
            <a:r>
              <a:rPr lang="zh-CN" altLang="en-US"/>
              <a:t>3．蒹葭苍苍，白露为霜。所谓伊人，在水一方。</a:t>
            </a:r>
            <a:endParaRPr lang="zh-CN" altLang="en-US"/>
          </a:p>
          <a:p>
            <a:pPr>
              <a:buNone/>
            </a:pPr>
            <a:r>
              <a:rPr lang="zh-CN" altLang="en-US"/>
              <a:t>4．桃之夭夭，灼灼其华。</a:t>
            </a:r>
            <a:endParaRPr lang="zh-CN" altLang="en-US"/>
          </a:p>
          <a:p>
            <a:pPr>
              <a:buNone/>
            </a:pPr>
            <a:r>
              <a:rPr lang="zh-CN" altLang="en-US"/>
              <a:t>5．手如柔荑，肤如凝脂。巧笑倩兮，美目盼兮。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邅吾道夫昆仑兮，路修远以周流；扬云霓之晻蔼兮，鸣玉鸾之啾啾；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朝发轫于天津兮，夕余至乎西极；凤皇翼其承旗兮，高翱翔之翼翼；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乎吾行此流沙兮，遵赤水而容与；麾蛟龙使梁津兮，诏西皇使涉予；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路修远以多艰兮，腾众车使径待；路不周以左转兮，指西海以为期；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5、Fiction of the Ming and Qing Dynasties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>
              <a:buNone/>
            </a:pPr>
            <a:r>
              <a:rPr lang="zh-CN" altLang="en-US"/>
              <a:t>Four classics: </a:t>
            </a:r>
            <a:endParaRPr lang="zh-CN" altLang="en-US"/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《水浒传》 shuǐhǔ  </a:t>
            </a:r>
            <a:r>
              <a:rPr lang="en-US" altLang="zh-CN">
                <a:sym typeface="+mn-ea"/>
              </a:rPr>
              <a:t>z</a:t>
            </a:r>
            <a:r>
              <a:rPr>
                <a:sym typeface="+mn-ea"/>
              </a:rPr>
              <a:t>huàn （</a:t>
            </a:r>
            <a:r>
              <a:rPr lang="en-US" altLang="zh-CN">
                <a:sym typeface="+mn-ea"/>
              </a:rPr>
              <a:t>1296-1372</a:t>
            </a:r>
            <a:r>
              <a:rPr>
                <a:sym typeface="+mn-ea"/>
              </a:rPr>
              <a:t>）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                   Heroes of the Marshes; Water Margins</a:t>
            </a:r>
            <a:endParaRPr lang="zh-CN" altLang="en-US"/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zh-CN" altLang="en-US"/>
              <a:t>《三国演义》</a:t>
            </a:r>
            <a:r>
              <a:rPr>
                <a:sym typeface="+mn-ea"/>
              </a:rPr>
              <a:t>sān guó  yǎnyì（</a:t>
            </a:r>
            <a:r>
              <a:rPr lang="en-US" altLang="zh-CN">
                <a:sym typeface="+mn-ea"/>
              </a:rPr>
              <a:t>1330-1400</a:t>
            </a:r>
            <a:r>
              <a:rPr>
                <a:sym typeface="+mn-ea"/>
              </a:rPr>
              <a:t>）</a:t>
            </a:r>
            <a:endParaRPr lang="zh-CN" altLang="en-US"/>
          </a:p>
          <a:p>
            <a:pPr>
              <a:buNone/>
            </a:pPr>
            <a:r>
              <a:rPr lang="zh-CN" altLang="en-US"/>
              <a:t>                      The Romance of the Three Kingdoms </a:t>
            </a:r>
            <a:endParaRPr lang="zh-CN" altLang="en-US"/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《西游记》xī yóu jì （</a:t>
            </a:r>
            <a:r>
              <a:rPr lang="en-US" altLang="zh-CN">
                <a:sym typeface="+mn-ea"/>
              </a:rPr>
              <a:t>1501-1582</a:t>
            </a:r>
            <a:r>
              <a:rPr>
                <a:sym typeface="+mn-ea"/>
              </a:rPr>
              <a:t>）</a:t>
            </a:r>
            <a:endParaRPr lang="zh-CN" altLang="en-US"/>
          </a:p>
          <a:p>
            <a:pPr>
              <a:buNone/>
            </a:pPr>
            <a:r>
              <a:rPr>
                <a:sym typeface="+mn-ea"/>
              </a:rPr>
              <a:t>                  Pilgrimage to the West; Journey to the West</a:t>
            </a:r>
            <a:endParaRPr>
              <a:sym typeface="+mn-ea"/>
            </a:endParaRPr>
          </a:p>
          <a:p>
            <a:pPr>
              <a:buNone/>
            </a:pPr>
            <a:endParaRPr lang="zh-CN" altLang="en-US"/>
          </a:p>
          <a:p>
            <a:pPr>
              <a:buNone/>
            </a:pPr>
            <a:r>
              <a:rPr lang="zh-CN" altLang="en-US"/>
              <a:t>《红楼梦》</a:t>
            </a:r>
            <a:r>
              <a:rPr>
                <a:sym typeface="+mn-ea"/>
              </a:rPr>
              <a:t>hóng lóu mèng （</a:t>
            </a:r>
            <a:r>
              <a:rPr lang="en-US" altLang="zh-CN">
                <a:sym typeface="+mn-ea"/>
              </a:rPr>
              <a:t>1715-1763</a:t>
            </a:r>
            <a:r>
              <a:rPr>
                <a:sym typeface="+mn-ea"/>
              </a:rPr>
              <a:t>）</a:t>
            </a:r>
            <a:endParaRPr lang="zh-CN" altLang="en-US"/>
          </a:p>
          <a:p>
            <a:pPr>
              <a:buNone/>
            </a:pPr>
            <a:r>
              <a:rPr lang="zh-CN" altLang="en-US"/>
              <a:t>                  A Dream in Red Mansions</a:t>
            </a:r>
            <a:r>
              <a:rPr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 </a:t>
            </a:r>
            <a:br>
              <a:rPr lang="zh-CN" altLang="en-US"/>
            </a:br>
            <a:r>
              <a:rPr lang="zh-CN" altLang="en-US">
                <a:sym typeface="+mn-ea"/>
              </a:rPr>
              <a:t>《水浒传》 </a:t>
            </a:r>
            <a:r>
              <a:rPr>
                <a:sym typeface="+mn-ea"/>
              </a:rPr>
              <a:t>shuǐhǔ  </a:t>
            </a:r>
            <a:r>
              <a:rPr lang="en-US" altLang="zh-CN">
                <a:sym typeface="+mn-ea"/>
              </a:rPr>
              <a:t>z</a:t>
            </a:r>
            <a:r>
              <a:rPr>
                <a:sym typeface="+mn-ea"/>
              </a:rPr>
              <a:t>huàn （</a:t>
            </a:r>
            <a:r>
              <a:rPr lang="en-US" altLang="zh-CN">
                <a:sym typeface="+mn-ea"/>
              </a:rPr>
              <a:t>1296-1372</a:t>
            </a:r>
            <a:r>
              <a:rPr>
                <a:sym typeface="+mn-ea"/>
              </a:rPr>
              <a:t>）</a:t>
            </a:r>
            <a:br>
              <a:rPr lang="zh-CN" altLang="en-US"/>
            </a:br>
            <a:r>
              <a:rPr lang="zh-CN" altLang="en-US">
                <a:sym typeface="+mn-ea"/>
              </a:rPr>
              <a:t>                   Heroes of the Marshes; Water Margins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1791970"/>
            <a:ext cx="7886700" cy="37763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《三国演义》</a:t>
            </a:r>
            <a:r>
              <a:rPr>
                <a:sym typeface="+mn-ea"/>
              </a:rPr>
              <a:t>sān guó  yǎnyì（</a:t>
            </a:r>
            <a:r>
              <a:rPr lang="en-US" altLang="zh-CN">
                <a:sym typeface="+mn-ea"/>
              </a:rPr>
              <a:t>1330-1400</a:t>
            </a:r>
            <a:r>
              <a:rPr>
                <a:sym typeface="+mn-ea"/>
              </a:rPr>
              <a:t>）</a:t>
            </a:r>
            <a:br>
              <a:rPr lang="zh-CN" altLang="en-US"/>
            </a:br>
            <a:r>
              <a:rPr lang="zh-CN" altLang="en-US">
                <a:sym typeface="+mn-ea"/>
              </a:rPr>
              <a:t>                      The Romance of the Three Kingdoms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0160" y="1209675"/>
            <a:ext cx="6582410" cy="49415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《西游记》xī yóu jì （</a:t>
            </a:r>
            <a:r>
              <a:rPr lang="en-US" altLang="zh-CN">
                <a:sym typeface="+mn-ea"/>
              </a:rPr>
              <a:t>1501-1582</a:t>
            </a:r>
            <a:r>
              <a:rPr>
                <a:sym typeface="+mn-ea"/>
              </a:rPr>
              <a:t>）</a:t>
            </a:r>
            <a:br>
              <a:rPr lang="zh-CN" altLang="en-US"/>
            </a:br>
            <a:r>
              <a:rPr>
                <a:sym typeface="+mn-ea"/>
              </a:rPr>
              <a:t>                 Pilgrimage to the West; Journey to the West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2650" y="1433830"/>
            <a:ext cx="7632700" cy="45491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《红楼梦》</a:t>
            </a:r>
            <a:r>
              <a:rPr>
                <a:sym typeface="+mn-ea"/>
              </a:rPr>
              <a:t>hóng lóu mèng （</a:t>
            </a:r>
            <a:r>
              <a:rPr lang="en-US" altLang="zh-CN">
                <a:sym typeface="+mn-ea"/>
              </a:rPr>
              <a:t>1715-1763</a:t>
            </a:r>
            <a:r>
              <a:rPr>
                <a:sym typeface="+mn-ea"/>
              </a:rPr>
              <a:t>）</a:t>
            </a:r>
            <a:br>
              <a:rPr lang="zh-CN" altLang="en-US"/>
            </a:br>
            <a:r>
              <a:rPr lang="zh-CN" altLang="en-US">
                <a:sym typeface="+mn-ea"/>
              </a:rPr>
              <a:t>                  A Dream in Red Mansions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8205" y="1209675"/>
            <a:ext cx="7386955" cy="49415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6110" y="1391285"/>
            <a:ext cx="2748915" cy="3949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25" y="1390650"/>
            <a:ext cx="5034915" cy="39503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780415"/>
            <a:ext cx="7904480" cy="56286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Shakya Mani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1980" y="1346835"/>
            <a:ext cx="7937500" cy="46653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/>
              <a:t>The Book of Songs</a:t>
            </a:r>
            <a:endParaRPr lang="zh-CN" altLang="en-US" sz="32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/>
              <a:t>Chu Ci</a:t>
            </a:r>
            <a:endParaRPr lang="zh-CN" altLang="en-US" sz="32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/>
              <a:t>Tang Poetry</a:t>
            </a:r>
            <a:endParaRPr lang="zh-CN" altLang="en-US" sz="32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/>
              <a:t>Song Ci Poetry</a:t>
            </a:r>
            <a:endParaRPr lang="zh-CN" altLang="en-US" sz="320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/>
              <a:t>Fiction of the Ming and Qing Dynasties</a:t>
            </a:r>
            <a:endParaRPr lang="zh-CN" alt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015" y="1057275"/>
            <a:ext cx="7919720" cy="52673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San-zang travels west in search of Buddhist sutras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014730"/>
            <a:ext cx="7960995" cy="49758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his three disciples, the irreverent and capable monkey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2315" y="1085215"/>
            <a:ext cx="5642610" cy="5346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greedy Pig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6120" y="1052195"/>
            <a:ext cx="5324475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and Friar Sand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1183005"/>
            <a:ext cx="7995920" cy="50641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0" name="表格 -1"/>
          <p:cNvGraphicFramePr/>
          <p:nvPr/>
        </p:nvGraphicFramePr>
        <p:xfrm>
          <a:off x="230188" y="420370"/>
          <a:ext cx="8697595" cy="6009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715"/>
                <a:gridCol w="2470150"/>
                <a:gridCol w="890905"/>
                <a:gridCol w="909955"/>
                <a:gridCol w="1767205"/>
                <a:gridCol w="2018665"/>
              </a:tblGrid>
              <a:tr h="30480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Xia: ?2070BC-?1600BC 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Shang: 1600BC-1046BC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Zhou 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Western Zhou: 1046BC-771BC</a:t>
                      </a:r>
                      <a:endParaRPr lang="en-US" altLang="zh-CN" sz="2000" b="1" u="none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Eastern Zhou: 770BC-256BC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Spring &amp; Autumn period: 770BC</a:t>
                      </a: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-476BC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11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 gridSpan="2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cap="flat">
                      <a:noFill/>
                    </a:lnB>
                  </a:tcPr>
                </a:tc>
                <a:tc vMerge="1"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3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Warring States period: 475BC-221BC</a:t>
                      </a:r>
                      <a:endParaRPr lang="en-US" altLang="zh-CN" sz="2000" b="1" u="none">
                        <a:solidFill>
                          <a:schemeClr val="accent4">
                            <a:lumMod val="7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noFill/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Qin: 221BC-207BC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Han: 202BC-220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Three Kingdoms: 220-280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Wei</a:t>
                      </a:r>
                      <a:r>
                        <a:rPr lang="zh-CN" altLang="en-US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220-265</a:t>
                      </a:r>
                      <a:endParaRPr lang="zh-CN" altLang="en-US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Shu</a:t>
                      </a:r>
                      <a:r>
                        <a:rPr lang="zh-CN" altLang="en-US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221-263</a:t>
                      </a:r>
                      <a:endParaRPr lang="zh-CN" altLang="en-US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Wu: 222-280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Jin: 266-420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Southern &amp; Northern: 420-589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Sui: 581-618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Tang: 618-907</a:t>
                      </a:r>
                      <a:endParaRPr lang="en-US" altLang="zh-CN" sz="2000" b="1" u="none">
                        <a:solidFill>
                          <a:schemeClr val="accent6">
                            <a:lumMod val="50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Five dyansties and Ten Kingdoms:907-979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Song Dynasty: 960-1279</a:t>
                      </a:r>
                      <a:endParaRPr lang="en-US" altLang="zh-CN" sz="2000" b="1" u="none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Yuan: 1271-1388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Ming: 1368-1636</a:t>
                      </a:r>
                      <a:endParaRPr lang="en-US" altLang="zh-CN" sz="2000" b="1" u="none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Qing: 1636-1912</a:t>
                      </a:r>
                      <a:endParaRPr lang="en-US" altLang="zh-CN" sz="2000" b="1" u="none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Republic of China: 1912-1949 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p>
                      <a:pPr marL="0" indent="0" algn="l">
                        <a:buNone/>
                      </a:pPr>
                      <a:r>
                        <a:rPr lang="en-US" altLang="zh-CN" sz="2000" b="1" u="none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Peoples Republic of China</a:t>
                      </a:r>
                      <a:endParaRPr lang="en-US" altLang="zh-CN" sz="2000" b="1" u="none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标注 4"/>
          <p:cNvSpPr/>
          <p:nvPr/>
        </p:nvSpPr>
        <p:spPr>
          <a:xfrm>
            <a:off x="4921885" y="504825"/>
            <a:ext cx="2871470" cy="585470"/>
          </a:xfrm>
          <a:prstGeom prst="wedgeRectCallout">
            <a:avLst>
              <a:gd name="adj1" fmla="val -63224"/>
              <a:gd name="adj2" fmla="val 781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/>
              <a:t>The Book of Songs</a:t>
            </a:r>
            <a:endParaRPr lang="en-US" altLang="zh-CN" sz="2000" b="1"/>
          </a:p>
        </p:txBody>
      </p:sp>
      <p:sp>
        <p:nvSpPr>
          <p:cNvPr id="6" name="矩形标注 5"/>
          <p:cNvSpPr/>
          <p:nvPr/>
        </p:nvSpPr>
        <p:spPr>
          <a:xfrm>
            <a:off x="4921885" y="2125345"/>
            <a:ext cx="2871470" cy="585470"/>
          </a:xfrm>
          <a:prstGeom prst="wedgeRectCallout">
            <a:avLst>
              <a:gd name="adj1" fmla="val -65214"/>
              <a:gd name="adj2" fmla="val -6312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/>
              <a:t>Chu Ci</a:t>
            </a:r>
            <a:endParaRPr lang="en-US" altLang="zh-CN" sz="2000" b="1"/>
          </a:p>
        </p:txBody>
      </p:sp>
      <p:sp>
        <p:nvSpPr>
          <p:cNvPr id="7" name="矩形标注 6"/>
          <p:cNvSpPr/>
          <p:nvPr/>
        </p:nvSpPr>
        <p:spPr>
          <a:xfrm>
            <a:off x="2407285" y="3699510"/>
            <a:ext cx="2871470" cy="585470"/>
          </a:xfrm>
          <a:prstGeom prst="wedgeRectCallout">
            <a:avLst>
              <a:gd name="adj1" fmla="val -65612"/>
              <a:gd name="adj2" fmla="val 1919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/>
              <a:t>Tang Poetry</a:t>
            </a:r>
            <a:endParaRPr lang="en-US" altLang="zh-CN" sz="2000" b="1"/>
          </a:p>
        </p:txBody>
      </p:sp>
      <p:sp>
        <p:nvSpPr>
          <p:cNvPr id="8" name="矩形标注 7"/>
          <p:cNvSpPr/>
          <p:nvPr/>
        </p:nvSpPr>
        <p:spPr>
          <a:xfrm>
            <a:off x="3395345" y="4618990"/>
            <a:ext cx="2871470" cy="585470"/>
          </a:xfrm>
          <a:prstGeom prst="wedgeRectCallout">
            <a:avLst>
              <a:gd name="adj1" fmla="val -60415"/>
              <a:gd name="adj2" fmla="val -239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/>
              <a:t>Song Ci Poetry</a:t>
            </a:r>
            <a:endParaRPr lang="en-US" altLang="zh-CN" sz="2000" b="1"/>
          </a:p>
        </p:txBody>
      </p:sp>
      <p:sp>
        <p:nvSpPr>
          <p:cNvPr id="9" name="矩形标注 8"/>
          <p:cNvSpPr/>
          <p:nvPr/>
        </p:nvSpPr>
        <p:spPr>
          <a:xfrm>
            <a:off x="2488565" y="5297170"/>
            <a:ext cx="5005705" cy="585470"/>
          </a:xfrm>
          <a:prstGeom prst="wedgeRectCallout">
            <a:avLst>
              <a:gd name="adj1" fmla="val -60813"/>
              <a:gd name="adj2" fmla="val -1420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/>
              <a:t>Fictions of Ming and Qing Dynasties</a:t>
            </a:r>
            <a:endParaRPr lang="en-US" altLang="zh-CN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1、The Book of Songs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/>
              <a:t>the first collection of poems in China</a:t>
            </a:r>
            <a:endParaRPr lang="zh-CN" altLang="en-US" sz="2800"/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/>
              <a:t>305 poems</a:t>
            </a:r>
            <a:endParaRPr lang="zh-CN" altLang="en-US" sz="2800"/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/>
              <a:t>from early western Zhou </a:t>
            </a:r>
            <a:r>
              <a:rPr lang="en-US" altLang="zh-CN" sz="2800"/>
              <a:t>D</a:t>
            </a:r>
            <a:r>
              <a:rPr lang="zh-CN" altLang="en-US" sz="2800"/>
              <a:t>ynasty（</a:t>
            </a:r>
            <a:r>
              <a:rPr lang="en-US" altLang="zh-CN" sz="2800"/>
              <a:t>BC1046-BC771</a:t>
            </a:r>
            <a:r>
              <a:rPr lang="zh-CN" altLang="en-US" sz="2800"/>
              <a:t>）</a:t>
            </a:r>
            <a:r>
              <a:rPr lang="en-US" altLang="zh-CN" sz="2800"/>
              <a:t>to</a:t>
            </a:r>
            <a:r>
              <a:rPr lang="zh-CN" altLang="en-US" sz="2800"/>
              <a:t> middle Spring and Autumn Period （</a:t>
            </a:r>
            <a:r>
              <a:rPr lang="en-US" altLang="zh-CN" sz="2800"/>
              <a:t>BC770-BC476</a:t>
            </a:r>
            <a:r>
              <a:rPr lang="zh-CN" altLang="en-US" sz="2800"/>
              <a:t>）</a:t>
            </a:r>
            <a:r>
              <a:rPr lang="zh-CN" altLang="en-US" sz="2800">
                <a:latin typeface="Arial" panose="020B0604020202020204" pitchFamily="34" charset="0"/>
              </a:rPr>
              <a:t>≈</a:t>
            </a:r>
            <a:r>
              <a:rPr lang="en-US" altLang="zh-CN" sz="2800">
                <a:latin typeface="Arial" panose="020B0604020202020204" pitchFamily="34" charset="0"/>
              </a:rPr>
              <a:t>500years</a:t>
            </a:r>
            <a:endParaRPr lang="en-US" altLang="zh-CN" sz="2800">
              <a:latin typeface="Arial" panose="020B0604020202020204" pitchFamily="34" charset="0"/>
            </a:endParaRPr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/>
              <a:t>specific officials collected the poems among people and present</a:t>
            </a:r>
            <a:r>
              <a:rPr lang="en-US" altLang="zh-CN" sz="2800"/>
              <a:t>ed</a:t>
            </a:r>
            <a:r>
              <a:rPr lang="zh-CN" altLang="en-US" sz="2800"/>
              <a:t> to the emperor</a:t>
            </a:r>
            <a:endParaRPr lang="zh-CN" altLang="en-US" sz="2800"/>
          </a:p>
          <a:p>
            <a:pPr marL="457200" indent="-45720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/>
              <a:t>described the life and society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《关雎》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09675"/>
            <a:ext cx="3373120" cy="4941570"/>
          </a:xfrm>
        </p:spPr>
        <p:txBody>
          <a:bodyPr/>
          <a:p>
            <a:pPr>
              <a:buNone/>
            </a:pPr>
            <a:r>
              <a:rPr lang="zh-CN" altLang="en-US"/>
              <a:t>关关雎鸠，在河之洲。</a:t>
            </a:r>
            <a:endParaRPr lang="zh-CN" altLang="en-US"/>
          </a:p>
          <a:p>
            <a:pPr>
              <a:buNone/>
            </a:pPr>
            <a:r>
              <a:rPr lang="zh-CN" altLang="en-US"/>
              <a:t>窈窕淑女，君子好逑。</a:t>
            </a:r>
            <a:endParaRPr lang="zh-CN" altLang="en-US"/>
          </a:p>
          <a:p>
            <a:pPr>
              <a:buNone/>
            </a:pPr>
            <a:r>
              <a:rPr lang="zh-CN" altLang="en-US"/>
              <a:t>参差荇菜，左右流之。</a:t>
            </a:r>
            <a:endParaRPr lang="zh-CN" altLang="en-US"/>
          </a:p>
          <a:p>
            <a:pPr>
              <a:buNone/>
            </a:pPr>
            <a:r>
              <a:rPr lang="zh-CN" altLang="en-US"/>
              <a:t>窈窕淑女，寤寐求之。</a:t>
            </a:r>
            <a:endParaRPr lang="zh-CN" altLang="en-US"/>
          </a:p>
          <a:p>
            <a:pPr>
              <a:buNone/>
            </a:pPr>
            <a:r>
              <a:rPr lang="zh-CN" altLang="en-US"/>
              <a:t>求之不得，寤寐思服。</a:t>
            </a:r>
            <a:endParaRPr lang="zh-CN" altLang="en-US"/>
          </a:p>
          <a:p>
            <a:pPr>
              <a:buNone/>
            </a:pPr>
            <a:r>
              <a:rPr lang="zh-CN" altLang="en-US"/>
              <a:t>悠哉悠哉，辗转反侧。</a:t>
            </a:r>
            <a:endParaRPr lang="zh-CN" altLang="en-US"/>
          </a:p>
          <a:p>
            <a:pPr>
              <a:buNone/>
            </a:pPr>
            <a:r>
              <a:rPr lang="zh-CN" altLang="en-US"/>
              <a:t>参差荇菜，左右采之。</a:t>
            </a:r>
            <a:endParaRPr lang="zh-CN" altLang="en-US"/>
          </a:p>
          <a:p>
            <a:pPr>
              <a:buNone/>
            </a:pPr>
            <a:r>
              <a:rPr lang="zh-CN" altLang="en-US"/>
              <a:t>窈窕淑女，琴瑟友之。</a:t>
            </a:r>
            <a:endParaRPr lang="zh-CN" altLang="en-US"/>
          </a:p>
          <a:p>
            <a:pPr>
              <a:buNone/>
            </a:pPr>
            <a:r>
              <a:rPr lang="zh-CN" altLang="en-US"/>
              <a:t>参差荇菜，左右芼之。</a:t>
            </a:r>
            <a:endParaRPr lang="zh-CN" altLang="en-US"/>
          </a:p>
          <a:p>
            <a:pPr>
              <a:buNone/>
            </a:pPr>
            <a:r>
              <a:rPr lang="zh-CN" altLang="en-US"/>
              <a:t>窈窕淑女，钟鼓乐之。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904615" y="1205230"/>
            <a:ext cx="5469890" cy="3749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gu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gu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j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ji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zài hé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ō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yáo tiǎ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o sh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ǚ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j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z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ǐ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o qi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ú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c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xìng cài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zuǒ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yòu liú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yáo ti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o sh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ǚ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wù mèi qiú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qiú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bù dé   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wù mèi sī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ú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ō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u z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i 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ō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u z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ā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i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nián zhuǎ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f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cè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c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xìng cài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zuǒ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yòu cǎi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yáo ti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o sh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ǚ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qín sè y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ǒ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u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ē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 c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xìng cài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zuǒ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yòu mào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 u="none">
              <a:latin typeface="Times New Roman" panose="020206030504050203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yáo ti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ǎ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o sh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ū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ǚ  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ō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ng g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ǔ </a:t>
            </a:r>
            <a:r>
              <a:rPr lang="en-US" altLang="zh-CN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yuè zh</a:t>
            </a:r>
            <a:r>
              <a:rPr lang="en-US" altLang="zh-CN" sz="24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ī</a:t>
            </a:r>
            <a:r>
              <a:rPr lang="zh-CN" altLang="en-US" sz="2400" b="0" u="none">
                <a:latin typeface="Times New Roman" panose="0202060305040502030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375285"/>
            <a:ext cx="7886701" cy="4941391"/>
          </a:xfrm>
        </p:spPr>
        <p:txBody>
          <a:bodyPr>
            <a:noAutofit/>
          </a:bodyPr>
          <a:p>
            <a:pPr>
              <a:buNone/>
            </a:pPr>
            <a:r>
              <a:rPr lang="zh-CN" altLang="en-US" sz="2000" b="1"/>
              <a:t>Guan-guan go the ospreys ,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On the islet in the river 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The modest , retiring , virtuous , young lady.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For our prince a good mate she 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Here long , there short , is the duckweed ,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To the left , to the right , borne about by the current .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The modest , retiring , virtuous , young lady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Waking and sleeping , he sought her 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He sought her and found her not ,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And waking and sleeping he thought about her 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Long he thought ; oh ! long and anxiously ;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On his side , on his back , he turned , and back again 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Here long , there short , is the duckweed ;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On the left , on the right , we gather it.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The modest , retiring , virtuous , young lady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With lutes , small and large , let us give her friendly welcome 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Here long , there short , is the duckweed ;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On the left , on the right , we cook and present it .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The modest , retiring , virtuous , young lady </a:t>
            </a:r>
            <a:endParaRPr lang="zh-CN" altLang="en-US" sz="2000" b="1"/>
          </a:p>
          <a:p>
            <a:pPr>
              <a:buNone/>
            </a:pPr>
            <a:r>
              <a:rPr lang="zh-CN" altLang="en-US" sz="2000" b="1"/>
              <a:t>With bells and drums let us show our delight in her .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8590" y="1788160"/>
            <a:ext cx="5414645" cy="4478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Chu Ci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/>
              <a:t>new style of poetry emerged after the Book of Songs</a:t>
            </a:r>
            <a:endParaRPr lang="zh-CN" altLang="en-US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/>
              <a:t>Warring States period (BC475-BC221)</a:t>
            </a:r>
            <a:endParaRPr lang="zh-CN" altLang="en-US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/>
              <a:t>the country Chu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7665" y="1209675"/>
            <a:ext cx="4337685" cy="4941570"/>
          </a:xfrm>
        </p:spPr>
        <p:txBody>
          <a:bodyPr/>
          <a:p>
            <a:pPr marL="457200" indent="-457200">
              <a:buClrTx/>
              <a:buFont typeface="+mj-ea"/>
              <a:buAutoNum type="circleNumDbPlain" startAt="4"/>
            </a:pPr>
            <a:r>
              <a:rPr lang="zh-CN" altLang="en-US"/>
              <a:t>Qu Yuan（</a:t>
            </a:r>
            <a:r>
              <a:rPr lang="en-US" altLang="zh-CN"/>
              <a:t>BC340-BC278</a:t>
            </a:r>
            <a:r>
              <a:rPr lang="zh-CN" altLang="en-US"/>
              <a:t>）</a:t>
            </a:r>
            <a:endParaRPr lang="zh-CN" altLang="en-US"/>
          </a:p>
          <a:p>
            <a:pPr>
              <a:buClrTx/>
              <a:buFont typeface="+mj-ea"/>
              <a:buNone/>
            </a:pPr>
            <a:endParaRPr lang="zh-CN" altLang="en-US"/>
          </a:p>
          <a:p>
            <a:pPr>
              <a:buClrTx/>
              <a:buFont typeface="+mj-ea"/>
              <a:buNone/>
            </a:pPr>
            <a:r>
              <a:rPr lang="zh-CN" altLang="en-US"/>
              <a:t>    《离骚》</a:t>
            </a:r>
            <a:r>
              <a:rPr>
                <a:sym typeface="+mn-ea"/>
              </a:rPr>
              <a:t>，</a:t>
            </a:r>
            <a:endParaRPr>
              <a:sym typeface="+mn-ea"/>
            </a:endParaRPr>
          </a:p>
          <a:p>
            <a:pPr>
              <a:buClrTx/>
              <a:buFont typeface="+mj-ea"/>
              <a:buNone/>
            </a:pPr>
            <a:r>
              <a:rPr>
                <a:sym typeface="+mn-ea"/>
              </a:rPr>
              <a:t>      </a:t>
            </a:r>
            <a:r>
              <a:rPr lang="zh-CN" altLang="en-US"/>
              <a:t>lísāo</a:t>
            </a:r>
            <a:r>
              <a:rPr>
                <a:sym typeface="+mn-ea"/>
              </a:rPr>
              <a:t>，</a:t>
            </a:r>
            <a:endParaRPr>
              <a:sym typeface="+mn-ea"/>
            </a:endParaRPr>
          </a:p>
          <a:p>
            <a:pPr>
              <a:buClrTx/>
              <a:buFont typeface="+mj-ea"/>
              <a:buNone/>
            </a:pPr>
            <a:r>
              <a:rPr>
                <a:sym typeface="+mn-ea"/>
              </a:rPr>
              <a:t>      </a:t>
            </a:r>
            <a:r>
              <a:rPr lang="zh-CN" altLang="en-US"/>
              <a:t>Sorrow after Departure</a:t>
            </a:r>
            <a:endParaRPr lang="zh-CN" altLang="en-US"/>
          </a:p>
          <a:p>
            <a:pPr>
              <a:buClrTx/>
              <a:buFont typeface="+mj-ea"/>
              <a:buNone/>
            </a:pPr>
            <a:endParaRPr lang="zh-CN" altLang="en-US"/>
          </a:p>
          <a:p>
            <a:pPr>
              <a:buClrTx/>
              <a:buFont typeface="+mj-ea"/>
              <a:buNone/>
            </a:pPr>
            <a:r>
              <a:rPr lang="zh-CN" altLang="en-US"/>
              <a:t>    《九歌》，</a:t>
            </a:r>
            <a:endParaRPr lang="zh-CN" altLang="en-US"/>
          </a:p>
          <a:p>
            <a:pPr>
              <a:buClrTx/>
              <a:buFont typeface="+mj-ea"/>
              <a:buNone/>
            </a:pPr>
            <a:r>
              <a:rPr lang="zh-CN" altLang="en-US"/>
              <a:t>      jiǔgē，</a:t>
            </a:r>
            <a:endParaRPr lang="zh-CN" altLang="en-US"/>
          </a:p>
          <a:p>
            <a:pPr>
              <a:buClrTx/>
              <a:buFont typeface="+mj-ea"/>
              <a:buNone/>
            </a:pPr>
            <a:r>
              <a:rPr lang="zh-CN" altLang="en-US"/>
              <a:t>      Nine Songs</a:t>
            </a:r>
            <a:endParaRPr lang="zh-CN" altLang="en-US"/>
          </a:p>
          <a:p>
            <a:pPr>
              <a:buClrTx/>
              <a:buFont typeface="+mj-ea"/>
              <a:buNone/>
            </a:pPr>
            <a:endParaRPr lang="zh-CN" altLang="en-US"/>
          </a:p>
          <a:p>
            <a:pPr>
              <a:buClrTx/>
              <a:buFont typeface="+mj-ea"/>
              <a:buNone/>
            </a:pPr>
            <a:r>
              <a:rPr lang="zh-CN" altLang="en-US"/>
              <a:t>    《天问》，</a:t>
            </a:r>
            <a:endParaRPr lang="zh-CN" altLang="en-US"/>
          </a:p>
          <a:p>
            <a:pPr>
              <a:buClrTx/>
              <a:buFont typeface="+mj-ea"/>
              <a:buNone/>
            </a:pPr>
            <a:r>
              <a:rPr lang="zh-CN" altLang="en-US"/>
              <a:t>      tiānwèn，</a:t>
            </a:r>
            <a:endParaRPr lang="zh-CN" altLang="en-US"/>
          </a:p>
          <a:p>
            <a:pPr>
              <a:buClrTx/>
              <a:buFont typeface="+mj-ea"/>
              <a:buNone/>
            </a:pPr>
            <a:r>
              <a:rPr lang="zh-CN" altLang="en-US"/>
              <a:t>      Heaven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" y="1350645"/>
            <a:ext cx="3435985" cy="45827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1013164227"/>
  <p:tag name="MH_LIBRARY" val="CONTENTS"/>
  <p:tag name="MH_TYPE" val="OTHERS"/>
  <p:tag name="ID" val="545828"/>
</p:tagLst>
</file>

<file path=ppt/tags/tag2.xml><?xml version="1.0" encoding="utf-8"?>
<p:tagLst xmlns:p="http://schemas.openxmlformats.org/presentationml/2006/main">
  <p:tag name="MH" val="20151013164227"/>
  <p:tag name="MH_LIBRARY" val="CONTENTS"/>
  <p:tag name="MH_TYPE" val="NUMBER"/>
  <p:tag name="ID" val="545828"/>
  <p:tag name="MH_ORDER" val="NUMBER"/>
</p:tagLst>
</file>

<file path=ppt/tags/tag3.xml><?xml version="1.0" encoding="utf-8"?>
<p:tagLst xmlns:p="http://schemas.openxmlformats.org/presentationml/2006/main">
  <p:tag name="MH" val="20151013170204"/>
  <p:tag name="MH_LIBRARY" val="GRAPHIC"/>
  <p:tag name="MH_ORDER" val="Rectangle 2"/>
</p:tagLst>
</file>

<file path=ppt/tags/tag4.xml><?xml version="1.0" encoding="utf-8"?>
<p:tagLst xmlns:p="http://schemas.openxmlformats.org/presentationml/2006/main">
  <p:tag name="MH" val="20151013170204"/>
  <p:tag name="MH_LIBRARY" val="GRAPHIC"/>
  <p:tag name="MH_ORDER" val="Freeform 26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32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232"/>
</p:tagLst>
</file>

<file path=ppt/tags/tag7.xml><?xml version="1.0" encoding="utf-8"?>
<p:tagLst xmlns:p="http://schemas.openxmlformats.org/presentationml/2006/main">
  <p:tag name="KSO_WM_TEMPLATE_CATEGORY" val="custom"/>
  <p:tag name="KSO_WM_TEMPLATE_INDEX" val="232"/>
</p:tagLst>
</file>

<file path=ppt/tags/tag8.xml><?xml version="1.0" encoding="utf-8"?>
<p:tagLst xmlns:p="http://schemas.openxmlformats.org/presentationml/2006/main">
  <p:tag name="KSO_WM_TEMPLATE_THUMBS_INDEX" val="1、9、12、17、20、23、27、28、29"/>
  <p:tag name="KSO_WM_TEMPLATE_CATEGORY" val="custom"/>
  <p:tag name="KSO_WM_TEMPLATE_INDEX" val="232"/>
  <p:tag name="KSO_WM_TAG_VERSION" val="1.0"/>
  <p:tag name="KSO_WM_SLIDE_ID" val="custom20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A000120140530A99PPBG">
  <a:themeElements>
    <a:clrScheme name="自定义 145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507AAE"/>
      </a:accent1>
      <a:accent2>
        <a:srgbClr val="9172A6"/>
      </a:accent2>
      <a:accent3>
        <a:srgbClr val="817C8C"/>
      </a:accent3>
      <a:accent4>
        <a:srgbClr val="6296DC"/>
      </a:accent4>
      <a:accent5>
        <a:srgbClr val="AACC0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11786</Words>
  <Application>WPS 演示</Application>
  <PresentationFormat>宽屏</PresentationFormat>
  <Paragraphs>599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Tahoma</vt:lpstr>
      <vt:lpstr>楷体</vt:lpstr>
      <vt:lpstr>Microsoft Sans Serif</vt:lpstr>
      <vt:lpstr>Times New Roman</vt:lpstr>
      <vt:lpstr>黑体</vt:lpstr>
      <vt:lpstr>Calibri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1、The Book of Songs</vt:lpstr>
      <vt:lpstr>《关雎》</vt:lpstr>
      <vt:lpstr>PowerPoint 演示文稿</vt:lpstr>
      <vt:lpstr>2、Chu Ci</vt:lpstr>
      <vt:lpstr>PowerPoint 演示文稿</vt:lpstr>
      <vt:lpstr>PowerPoint 演示文稿</vt:lpstr>
      <vt:lpstr>PowerPoint 演示文稿</vt:lpstr>
      <vt:lpstr>《离骚》, Li sao,Sorrow after Departure</vt:lpstr>
      <vt:lpstr>PowerPoint 演示文稿</vt:lpstr>
      <vt:lpstr>3、Tang Poetry</vt:lpstr>
      <vt:lpstr>望庐山瀑布wànglúshānpùbù</vt:lpstr>
      <vt:lpstr>静夜思jìngyèsī</vt:lpstr>
      <vt:lpstr>4、Song Ci Poetry</vt:lpstr>
      <vt:lpstr>水调歌头·明月几时有</vt:lpstr>
      <vt:lpstr>shuǐdiàogētóu  ·míngyuè  jǐ  shíyǒu</vt:lpstr>
      <vt:lpstr>When will the moon be clear and bright? </vt:lpstr>
      <vt:lpstr>PowerPoint 演示文稿</vt:lpstr>
      <vt:lpstr>5、Fiction of the Ming and Qing Dynasties</vt:lpstr>
      <vt:lpstr>  《水浒传》 shuǐhǔ  zhuàn （1296-1372）                    Heroes of the Marshes; Water Margins</vt:lpstr>
      <vt:lpstr>《三国演义》sān guó  yǎnyì（1330-1400）                       The Romance of the Three Kingdoms</vt:lpstr>
      <vt:lpstr>《西游记》xī yóu jì （1501-1582）                  Pilgrimage to the West; Journey to the West</vt:lpstr>
      <vt:lpstr>《红楼梦》hóng lóu mèng （1715-1763）                   A Dream in Red Mansions</vt:lpstr>
      <vt:lpstr>PowerPoint 演示文稿</vt:lpstr>
      <vt:lpstr>PowerPoint 演示文稿</vt:lpstr>
      <vt:lpstr>Shakya Mani</vt:lpstr>
      <vt:lpstr>PowerPoint 演示文稿</vt:lpstr>
      <vt:lpstr>San-zang travels west in search of Buddhist sutras</vt:lpstr>
      <vt:lpstr>his three disciples, the irreverent and capable monkey</vt:lpstr>
      <vt:lpstr>greedy Pig</vt:lpstr>
      <vt:lpstr>and Friar Sand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9</cp:revision>
  <dcterms:created xsi:type="dcterms:W3CDTF">2015-05-05T08:02:00Z</dcterms:created>
  <dcterms:modified xsi:type="dcterms:W3CDTF">2016-12-29T02:10:00Z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