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1" r:id="rId3"/>
    <p:sldId id="333" r:id="rId4"/>
    <p:sldId id="562" r:id="rId5"/>
    <p:sldId id="563" r:id="rId6"/>
    <p:sldId id="564" r:id="rId7"/>
    <p:sldId id="565" r:id="rId8"/>
    <p:sldId id="566" r:id="rId9"/>
    <p:sldId id="526" r:id="rId10"/>
    <p:sldId id="590" r:id="rId11"/>
    <p:sldId id="442" r:id="rId12"/>
    <p:sldId id="592" r:id="rId13"/>
    <p:sldId id="444" r:id="rId15"/>
    <p:sldId id="593" r:id="rId16"/>
    <p:sldId id="445" r:id="rId17"/>
    <p:sldId id="594" r:id="rId18"/>
    <p:sldId id="493" r:id="rId19"/>
    <p:sldId id="595" r:id="rId20"/>
    <p:sldId id="539" r:id="rId21"/>
    <p:sldId id="596" r:id="rId22"/>
    <p:sldId id="540" r:id="rId23"/>
    <p:sldId id="597" r:id="rId24"/>
    <p:sldId id="542" r:id="rId25"/>
    <p:sldId id="549" r:id="rId26"/>
    <p:sldId id="494" r:id="rId27"/>
    <p:sldId id="551" r:id="rId28"/>
    <p:sldId id="552" r:id="rId29"/>
    <p:sldId id="553" r:id="rId30"/>
    <p:sldId id="559" r:id="rId31"/>
    <p:sldId id="558" r:id="rId32"/>
    <p:sldId id="387" r:id="rId3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iywMVBYhuwihfmHy4Lk2bg==" hashData="7Lk4Fl1le8q4u8JwZp8VvRw4S0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8521456-F910-4A2E-B0DE-26B8C6D6776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76CFA6-44A5-4A23-B68E-3E857E61F45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1DAC-D846-4A9D-92BE-7B88027CEC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E304-6855-4531-8B70-E575A83639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036E-A745-4692-BB84-08A80B7260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2CD4-9C70-4FCC-892B-B7B825913D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9B2F-5D20-4E7D-9A51-AE49B178A2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3530-FC9A-4F43-B7A8-FD43A6A6C1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60BA-BC8F-4F03-8C8A-5F3406C840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C529-FD11-41C4-A7D9-10C5FC7108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53D5-6CCD-4131-A4F1-41F85BE72FA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3D02-1BE0-4622-A0BB-D4589633F6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935B-8106-4CC7-B5EB-F40DBF85B8A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6BE0-CD49-46DC-8AE1-14F25C48D1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8068-1DEC-4904-AAE0-04AA6FC2D8B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D881-C22D-452D-88AF-59245E8483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E92A-6263-4FC0-BE96-A5C9C2A8F0E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320C-7ED2-4522-8B48-F2D918CD42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B4B5-7B52-47F2-8920-C2FE50868BC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D63E-33F7-4C43-A265-D7236E8680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E5DD-D447-4E45-B8A5-F1C3FAFC5A3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3384-3EC8-4317-8198-40B9D574A2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58D3-E8CA-4A64-A5E3-DDDF3B17C85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3DAA-3030-4F12-9C98-647DE6F80D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1E97C5-467C-4DCB-9A13-7302B89C145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C50481-DEF9-4D43-8E1C-76EFA3E8F74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700" y="0"/>
            <a:ext cx="12166600" cy="6858000"/>
          </a:xfrm>
        </p:spPr>
      </p:pic>
      <p:pic>
        <p:nvPicPr>
          <p:cNvPr id="14339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212725"/>
            <a:ext cx="8334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文本框 6"/>
          <p:cNvSpPr txBox="1">
            <a:spLocks noChangeArrowheads="1"/>
          </p:cNvSpPr>
          <p:nvPr/>
        </p:nvSpPr>
        <p:spPr bwMode="auto">
          <a:xfrm>
            <a:off x="1162050" y="301625"/>
            <a:ext cx="45926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</a:rPr>
              <a:t>College of International Education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    Jinzhou Medical University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4341" name="文本框 7"/>
          <p:cNvSpPr txBox="1">
            <a:spLocks noChangeArrowheads="1"/>
          </p:cNvSpPr>
          <p:nvPr/>
        </p:nvSpPr>
        <p:spPr bwMode="auto">
          <a:xfrm>
            <a:off x="9863138" y="6029325"/>
            <a:ext cx="20748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     </a:t>
            </a:r>
            <a:r>
              <a:rPr lang="en-US" altLang="zh-CN" b="1">
                <a:latin typeface="Calibri" panose="020F0502020204030204" pitchFamily="34" charset="0"/>
              </a:rPr>
              <a:t>Annie</a:t>
            </a:r>
            <a:endParaRPr lang="en-US" altLang="zh-CN" b="1"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5925" y="2492375"/>
            <a:ext cx="5645150" cy="132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汉  字  书  写</a:t>
            </a:r>
            <a:endParaRPr lang="zh-CN" altLang="en-US" sz="8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26243" y="2493010"/>
            <a:ext cx="6388735" cy="254063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汉  字  书  写 </a:t>
            </a:r>
            <a:r>
              <a:rPr lang="en-US" altLang="zh-CN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en-US" altLang="zh-CN" sz="8000" b="1">
              <a:ln w="25400">
                <a:gradFill>
                  <a:gsLst>
                    <a:gs pos="31000">
                      <a:srgbClr val="6D6E85"/>
                    </a:gs>
                    <a:gs pos="66000">
                      <a:srgbClr val="A2C6FF"/>
                    </a:gs>
                    <a:gs pos="45000">
                      <a:srgbClr val="97B8F2"/>
                    </a:gs>
                    <a:gs pos="11000">
                      <a:srgbClr val="ED7D31">
                        <a:lumMod val="20000"/>
                        <a:lumOff val="80000"/>
                      </a:srgbClr>
                    </a:gs>
                    <a:gs pos="100000">
                      <a:srgbClr val="7E6760"/>
                    </a:gs>
                    <a:gs pos="91000">
                      <a:schemeClr val="bg1">
                        <a:lumMod val="50000"/>
                      </a:schemeClr>
                    </a:gs>
                    <a:gs pos="56000">
                      <a:srgbClr val="455C85"/>
                    </a:gs>
                    <a:gs pos="81000">
                      <a:srgbClr val="F8D8CF"/>
                    </a:gs>
                  </a:gsLst>
                </a:gradFill>
              </a:ln>
              <a:blipFill>
                <a:blip r:embed="rId3"/>
                <a:tile sx="100000" sy="100000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8000" b="1">
              <a:ln w="25400">
                <a:gradFill>
                  <a:gsLst>
                    <a:gs pos="31000">
                      <a:srgbClr val="6D6E85"/>
                    </a:gs>
                    <a:gs pos="66000">
                      <a:srgbClr val="A2C6FF"/>
                    </a:gs>
                    <a:gs pos="45000">
                      <a:srgbClr val="97B8F2"/>
                    </a:gs>
                    <a:gs pos="11000">
                      <a:srgbClr val="ED7D31">
                        <a:lumMod val="20000"/>
                        <a:lumOff val="80000"/>
                      </a:srgbClr>
                    </a:gs>
                    <a:gs pos="100000">
                      <a:srgbClr val="7E6760"/>
                    </a:gs>
                    <a:gs pos="91000">
                      <a:schemeClr val="bg1">
                        <a:lumMod val="50000"/>
                      </a:schemeClr>
                    </a:gs>
                    <a:gs pos="56000">
                      <a:srgbClr val="455C85"/>
                    </a:gs>
                    <a:gs pos="81000">
                      <a:srgbClr val="F8D8CF"/>
                    </a:gs>
                  </a:gsLst>
                </a:gradFill>
              </a:ln>
              <a:blipFill>
                <a:blip r:embed="rId3"/>
                <a:tile sx="100000" sy="100000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355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0000" y="565150"/>
            <a:ext cx="108997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</a:rPr>
              <a:t>撇折 </a:t>
            </a:r>
            <a:r>
              <a:rPr lang="en-US" altLang="zh-CN" sz="3600" b="1">
                <a:latin typeface="Times New Roman" panose="02020603050405020304" pitchFamily="18" charset="0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     Left-falling Turning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77950" y="1463675"/>
            <a:ext cx="956627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left-turning is composed by writing the left-falling stroke with a turning to the right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6188" y="4081463"/>
            <a:ext cx="21812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457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24579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641600"/>
            <a:ext cx="23796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文本框 5"/>
          <p:cNvSpPr txBox="1">
            <a:spLocks noChangeArrowheads="1"/>
          </p:cNvSpPr>
          <p:nvPr/>
        </p:nvSpPr>
        <p:spPr bwMode="auto">
          <a:xfrm>
            <a:off x="7189788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么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7105650" y="1241425"/>
            <a:ext cx="46958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me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what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2458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1119188"/>
            <a:ext cx="499745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662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9550" y="625475"/>
            <a:ext cx="11982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</a:rPr>
              <a:t>竖折撇</a:t>
            </a:r>
            <a:r>
              <a:rPr lang="en-US" altLang="zh-CN" sz="3600" b="1">
                <a:latin typeface="Times New Roman" panose="02020603050405020304" pitchFamily="18" charset="0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</a:rPr>
              <a:t>ù</a:t>
            </a:r>
            <a:r>
              <a:rPr lang="en-US" altLang="zh-CN" sz="3600" b="1">
                <a:latin typeface="Times New Roman" panose="02020603050405020304" pitchFamily="18" charset="0"/>
              </a:rPr>
              <a:t> 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 pi</a:t>
            </a:r>
            <a:r>
              <a:rPr lang="zh-CN" altLang="en-US" sz="3600" b="1">
                <a:latin typeface="Times New Roman" panose="02020603050405020304" pitchFamily="18" charset="0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</a:rPr>
              <a:t>     Vertical Turning with a Left Falling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17980"/>
            <a:ext cx="10373360" cy="248348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11225" y="1476375"/>
            <a:ext cx="10442575" cy="2625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turning with a left falling is composed by writing a vertical slanting to the left,then a horizontal short stroke that turns to lower left,and finally a left-falling strokes.As one stroke it cannot be broken anywhere.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578350"/>
            <a:ext cx="2028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7650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27651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641600"/>
            <a:ext cx="23796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7189788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专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7105650" y="1241425"/>
            <a:ext cx="46958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zhu</a:t>
            </a:r>
            <a:r>
              <a:rPr lang="zh-CN" altLang="en-US" sz="4400">
                <a:latin typeface="Times New Roman" panose="02020603050405020304" pitchFamily="18" charset="0"/>
              </a:rPr>
              <a:t>ā</a:t>
            </a:r>
            <a:r>
              <a:rPr lang="en-US" altLang="zh-CN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special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2003425"/>
            <a:ext cx="62103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969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46125" y="565150"/>
            <a:ext cx="1142365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</a:rPr>
              <a:t>横折弯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ngzh</a:t>
            </a:r>
            <a:r>
              <a:rPr lang="zh-CN" altLang="en-US" sz="3600" b="1">
                <a:latin typeface="Times New Roman" panose="02020603050405020304" pitchFamily="18" charset="0"/>
              </a:rPr>
              <a:t>ē</a:t>
            </a:r>
            <a:r>
              <a:rPr lang="en-US" altLang="zh-CN" sz="3600" b="1">
                <a:latin typeface="Times New Roman" panose="02020603050405020304" pitchFamily="18" charset="0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</a:rPr>
              <a:t>ā</a:t>
            </a:r>
            <a:r>
              <a:rPr lang="en-US" altLang="zh-CN" sz="3600" b="1">
                <a:latin typeface="Times New Roman" panose="02020603050405020304" pitchFamily="18" charset="0"/>
              </a:rPr>
              <a:t>n    Horizontal Turning with a Curve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00150" y="1617663"/>
            <a:ext cx="9791700" cy="184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turning with a curve to the right is composed by writing a short horizontal that turns at a right angle with a curve to the right.The stroke cannot be broken anywhere.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4150" y="4181475"/>
            <a:ext cx="20034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0722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3072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641600"/>
            <a:ext cx="23796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7189788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7105650" y="1241425"/>
            <a:ext cx="46958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m</a:t>
            </a:r>
            <a:r>
              <a:rPr lang="zh-CN" altLang="en-US" sz="4400">
                <a:latin typeface="Times New Roman" panose="02020603050405020304" pitchFamily="18" charset="0"/>
              </a:rPr>
              <a:t>é</a:t>
            </a:r>
            <a:r>
              <a:rPr lang="en-US" altLang="zh-CN" sz="4400">
                <a:latin typeface="Times New Roman" panose="02020603050405020304" pitchFamily="18" charset="0"/>
              </a:rPr>
              <a:t>i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not;without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690688"/>
            <a:ext cx="57134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2770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2250" y="211138"/>
            <a:ext cx="12061825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</a:rPr>
              <a:t>横折折折钩 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 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Horizontal and Radoubled Turning with a Hook to the Left</a:t>
            </a:r>
            <a:r>
              <a:rPr lang="zh-CN" altLang="en-US" sz="3600" b="1">
                <a:latin typeface="Times New Roman" panose="02020603050405020304" pitchFamily="18" charset="0"/>
              </a:rPr>
              <a:t>　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686435" y="1691005"/>
            <a:ext cx="10780395" cy="282511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53745" y="1691005"/>
            <a:ext cx="10998200" cy="301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and redoubled turning with a hook to the left begins with a short level stroke,then turns to the lower left,and repeats in the same manner,ends up with a hool to the left.Howev zigazg it may be,the stroke cannot be broken anywhere.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2938" y="4879975"/>
            <a:ext cx="1682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379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33795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641600"/>
            <a:ext cx="23796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文本框 5"/>
          <p:cNvSpPr txBox="1">
            <a:spLocks noChangeArrowheads="1"/>
          </p:cNvSpPr>
          <p:nvPr/>
        </p:nvSpPr>
        <p:spPr bwMode="auto">
          <a:xfrm>
            <a:off x="7189788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奶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7" name="文本框 7"/>
          <p:cNvSpPr txBox="1">
            <a:spLocks noChangeArrowheads="1"/>
          </p:cNvSpPr>
          <p:nvPr/>
        </p:nvSpPr>
        <p:spPr bwMode="auto">
          <a:xfrm>
            <a:off x="7105650" y="1241425"/>
            <a:ext cx="46958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ǎ</a:t>
            </a:r>
            <a:r>
              <a:rPr lang="en-US" altLang="zh-CN" sz="4400">
                <a:latin typeface="Times New Roman" panose="02020603050405020304" pitchFamily="18" charset="0"/>
              </a:rPr>
              <a:t>i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milk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700213"/>
            <a:ext cx="48688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5842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400" y="211138"/>
            <a:ext cx="12061825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</a:rPr>
              <a:t>横折提 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t</a:t>
            </a:r>
            <a:r>
              <a:rPr lang="zh-CN" altLang="en-US" sz="3600" b="1">
                <a:latin typeface="Times New Roman" panose="02020603050405020304" pitchFamily="18" charset="0"/>
              </a:rPr>
              <a:t>í</a:t>
            </a: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Horizontal Turning with a Rising Stroke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91005"/>
            <a:ext cx="10104120" cy="210121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73138" y="1690688"/>
            <a:ext cx="9834562" cy="184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turning with a rising stroke begins with a short horizontal stroke,then turns down and rises up to the right.The stroke should be completed without being broken.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8700" y="4491038"/>
            <a:ext cx="18780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686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36867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641600"/>
            <a:ext cx="23796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7189788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语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7189788" y="1241425"/>
            <a:ext cx="469741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y</a:t>
            </a:r>
            <a:r>
              <a:rPr lang="zh-CN" altLang="en-US" sz="4400">
                <a:latin typeface="Times New Roman" panose="02020603050405020304" pitchFamily="18" charset="0"/>
              </a:rPr>
              <a:t>ǔ  </a:t>
            </a:r>
            <a:r>
              <a:rPr lang="en-US" altLang="zh-CN" sz="4400">
                <a:latin typeface="Times New Roman" panose="02020603050405020304" pitchFamily="18" charset="0"/>
              </a:rPr>
              <a:t>language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003425"/>
            <a:ext cx="63150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5362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8638"/>
          </a:xfrm>
        </p:spPr>
      </p:pic>
      <p:sp>
        <p:nvSpPr>
          <p:cNvPr id="5" name="流程图: 可选过程 4"/>
          <p:cNvSpPr/>
          <p:nvPr/>
        </p:nvSpPr>
        <p:spPr>
          <a:xfrm>
            <a:off x="3832225" y="1582738"/>
            <a:ext cx="4725988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3832225" y="2932113"/>
            <a:ext cx="4725988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3832225" y="4391025"/>
            <a:ext cx="4725988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65738" y="1755775"/>
            <a:ext cx="32924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">
                <a:latin typeface="Calibri" panose="020F0502020204030204" pitchFamily="34" charset="0"/>
              </a:rPr>
              <a:t>复习  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010025" y="3108325"/>
            <a:ext cx="417195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">
                <a:latin typeface="Calibri" panose="020F0502020204030204" pitchFamily="34" charset="0"/>
              </a:rPr>
              <a:t>汉字的派生笔画</a:t>
            </a:r>
            <a:endParaRPr lang="zh-CN" altLang="zh-CN" sz="3600">
              <a:latin typeface="Calibri" panose="020F050202020403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051425" y="4567238"/>
            <a:ext cx="3294063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">
                <a:latin typeface="Calibri" panose="020F0502020204030204" pitchFamily="34" charset="0"/>
              </a:rPr>
              <a:t>汉字的书写</a:t>
            </a:r>
            <a:endParaRPr lang="zh-CN" altLang="zh-CN" sz="3600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110038" y="3109913"/>
            <a:ext cx="4171950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The derived Strokes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832225" y="4567238"/>
            <a:ext cx="56769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The writing of new characters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  <a:p>
            <a:endParaRPr lang="en-US" altLang="zh-CN" sz="3200" b="1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051425" y="1762125"/>
            <a:ext cx="427355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Review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891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400" y="211138"/>
            <a:ext cx="12061825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6.</a:t>
            </a:r>
            <a:r>
              <a:rPr lang="zh-CN" altLang="en-US" sz="3600" b="1">
                <a:latin typeface="Times New Roman" panose="02020603050405020304" pitchFamily="18" charset="0"/>
              </a:rPr>
              <a:t>横撇弯钩 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ngpi</a:t>
            </a:r>
            <a:r>
              <a:rPr lang="zh-CN" altLang="en-US" sz="3600" b="1">
                <a:latin typeface="Times New Roman" panose="02020603050405020304" pitchFamily="18" charset="0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</a:rPr>
              <a:t> w</a:t>
            </a:r>
            <a:r>
              <a:rPr lang="zh-CN" altLang="en-US" sz="3600" b="1">
                <a:latin typeface="Times New Roman" panose="02020603050405020304" pitchFamily="18" charset="0"/>
              </a:rPr>
              <a:t>ā</a:t>
            </a:r>
            <a:r>
              <a:rPr lang="en-US" altLang="zh-CN" sz="3600" b="1">
                <a:latin typeface="Times New Roman" panose="02020603050405020304" pitchFamily="18" charset="0"/>
              </a:rPr>
              <a:t>ng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Horizontal with a Left Falling and a Curve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91005"/>
            <a:ext cx="10104120" cy="243078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73138" y="1690688"/>
            <a:ext cx="9834562" cy="2430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As the name implies,a horizontal with a left falling and a curve begins with a very short horizontal stroke that is followed by a left falling and a curve.The whole stroke should be completed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175" y="4552950"/>
            <a:ext cx="1838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3993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39939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763" y="2641600"/>
            <a:ext cx="23796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文本框 5"/>
          <p:cNvSpPr txBox="1">
            <a:spLocks noChangeArrowheads="1"/>
          </p:cNvSpPr>
          <p:nvPr/>
        </p:nvSpPr>
        <p:spPr bwMode="auto">
          <a:xfrm>
            <a:off x="7743825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那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1" name="文本框 7"/>
          <p:cNvSpPr txBox="1">
            <a:spLocks noChangeArrowheads="1"/>
          </p:cNvSpPr>
          <p:nvPr/>
        </p:nvSpPr>
        <p:spPr bwMode="auto">
          <a:xfrm>
            <a:off x="7829550" y="1327150"/>
            <a:ext cx="46958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à  </a:t>
            </a:r>
            <a:r>
              <a:rPr lang="en-US" altLang="zh-CN" sz="4400">
                <a:latin typeface="Times New Roman" panose="02020603050405020304" pitchFamily="18" charset="0"/>
              </a:rPr>
              <a:t>that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327150"/>
            <a:ext cx="63436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4198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400" y="211138"/>
            <a:ext cx="12061825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7.</a:t>
            </a:r>
            <a:r>
              <a:rPr lang="zh-CN" altLang="en-US" sz="3600" b="1">
                <a:latin typeface="Times New Roman" panose="02020603050405020304" pitchFamily="18" charset="0"/>
              </a:rPr>
              <a:t>横折折撇 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Horizontal and Redoubled Turning with a Left Falling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200" y="1906905"/>
            <a:ext cx="10104120" cy="206184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73138" y="1906588"/>
            <a:ext cx="9834562" cy="184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and redoubled turning with a left falling can be formed by writing a short horizontal and redoubled turning,and ending with a left falling.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5713" y="4397375"/>
            <a:ext cx="170973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43010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pic>
        <p:nvPicPr>
          <p:cNvPr id="43011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763" y="2641600"/>
            <a:ext cx="23796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文本框 5"/>
          <p:cNvSpPr txBox="1">
            <a:spLocks noChangeArrowheads="1"/>
          </p:cNvSpPr>
          <p:nvPr/>
        </p:nvSpPr>
        <p:spPr bwMode="auto">
          <a:xfrm>
            <a:off x="7743825" y="2733675"/>
            <a:ext cx="1689100" cy="219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3" name="文本框 7"/>
          <p:cNvSpPr txBox="1">
            <a:spLocks noChangeArrowheads="1"/>
          </p:cNvSpPr>
          <p:nvPr/>
        </p:nvSpPr>
        <p:spPr bwMode="auto">
          <a:xfrm>
            <a:off x="7829550" y="1327150"/>
            <a:ext cx="46958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zh</a:t>
            </a:r>
            <a:r>
              <a:rPr lang="zh-CN" altLang="en-US" sz="4400">
                <a:latin typeface="Times New Roman" panose="02020603050405020304" pitchFamily="18" charset="0"/>
              </a:rPr>
              <a:t>è  </a:t>
            </a:r>
            <a:r>
              <a:rPr lang="en-US" altLang="zh-CN" sz="4400">
                <a:latin typeface="Times New Roman" panose="02020603050405020304" pitchFamily="18" charset="0"/>
              </a:rPr>
              <a:t>this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4505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7" name="流程图: 可选过程 6"/>
          <p:cNvSpPr/>
          <p:nvPr/>
        </p:nvSpPr>
        <p:spPr>
          <a:xfrm>
            <a:off x="3533775" y="1925955"/>
            <a:ext cx="5575300" cy="1899920"/>
          </a:xfrm>
          <a:prstGeom prst="flowChartAlternateProcess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60" name="文本框 8"/>
          <p:cNvSpPr txBox="1">
            <a:spLocks noChangeArrowheads="1"/>
          </p:cNvSpPr>
          <p:nvPr/>
        </p:nvSpPr>
        <p:spPr bwMode="auto">
          <a:xfrm>
            <a:off x="4272280" y="2414905"/>
            <a:ext cx="4498340" cy="921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>
                <a:latin typeface="Calibri" panose="020F0502020204030204" pitchFamily="34" charset="0"/>
              </a:rPr>
              <a:t>学  写  汉  字</a:t>
            </a:r>
            <a:endParaRPr lang="zh-CN" altLang="en-US" sz="5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4710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519113" y="192088"/>
            <a:ext cx="11153775" cy="135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汉字的笔顺规则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principle of the Stroke for writing Chinese Characters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47108" name="文本框 6"/>
          <p:cNvSpPr txBox="1">
            <a:spLocks noChangeArrowheads="1"/>
          </p:cNvSpPr>
          <p:nvPr/>
        </p:nvSpPr>
        <p:spPr bwMode="auto">
          <a:xfrm>
            <a:off x="1206500" y="1690688"/>
            <a:ext cx="101473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Calibri" panose="020F0502020204030204" pitchFamily="34" charset="0"/>
              </a:rPr>
              <a:t>     </a:t>
            </a:r>
            <a:r>
              <a:rPr lang="zh-CN" altLang="en-US" sz="2800">
                <a:latin typeface="Calibri" panose="020F0502020204030204" pitchFamily="34" charset="0"/>
              </a:rPr>
              <a:t>汉字的书写具有一定的笔顺规则。只有按照合理的笔顺去写汉字，才能提高书写的速度，而且还能使写出的字既美观又大方。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9680" y="3309620"/>
            <a:ext cx="10104120" cy="186309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12" name="文本框 9"/>
          <p:cNvSpPr txBox="1">
            <a:spLocks noChangeArrowheads="1"/>
          </p:cNvSpPr>
          <p:nvPr/>
        </p:nvSpPr>
        <p:spPr bwMode="auto">
          <a:xfrm>
            <a:off x="1525588" y="3427413"/>
            <a:ext cx="9509125" cy="162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The priciple of the stroke order is a guiding rule for writing Chinese charactere.The right order helps learners write them fast and beautifully.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4915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graphicFrame>
        <p:nvGraphicFramePr>
          <p:cNvPr id="3" name="表格 2"/>
          <p:cNvGraphicFramePr/>
          <p:nvPr/>
        </p:nvGraphicFramePr>
        <p:xfrm>
          <a:off x="22225" y="-9525"/>
          <a:ext cx="12147550" cy="687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670"/>
                <a:gridCol w="1976120"/>
                <a:gridCol w="4050030"/>
              </a:tblGrid>
              <a:tr h="6457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规则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Principle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例字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Example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笔顺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Order of Strokes</a:t>
                      </a:r>
                      <a:endParaRPr lang="en-US" altLang="zh-CN"/>
                    </a:p>
                  </a:txBody>
                  <a:tcPr/>
                </a:tc>
              </a:tr>
              <a:tr h="92329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先横后竖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 horizontal stroke should be written before a vertical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先撇后捺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Aleft falling should be written before a right falling.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先上后下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An upper stroke should be written before a lower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先左后右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 left component should be given before a right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先外后内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Outer strokes should be written before inner ones.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2329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先进入后关门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Insidestrokes should be completed before an enclosing stroke of a frame.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四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先中间后两边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 middle shtoke should be written before strokes on both sides.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51202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51203" name="文本框 2"/>
          <p:cNvSpPr txBox="1">
            <a:spLocks noChangeArrowheads="1"/>
          </p:cNvSpPr>
          <p:nvPr/>
        </p:nvSpPr>
        <p:spPr bwMode="auto">
          <a:xfrm>
            <a:off x="1149350" y="774700"/>
            <a:ext cx="10063163" cy="1114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Calibri" panose="020F0502020204030204" pitchFamily="34" charset="0"/>
              </a:rPr>
              <a:t>    </a:t>
            </a:r>
            <a:r>
              <a:rPr lang="zh-CN" altLang="en-US" sz="2800">
                <a:latin typeface="Calibri" panose="020F0502020204030204" pitchFamily="34" charset="0"/>
              </a:rPr>
              <a:t>以上的笔顺规则都是基本的。有时候，一个汉字的书写，往往需要将两种或两种以上的笔顺规则连续运用才能完成。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349375" y="2287905"/>
            <a:ext cx="10104120" cy="186309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7" name="文本框 4"/>
          <p:cNvSpPr txBox="1">
            <a:spLocks noChangeArrowheads="1"/>
          </p:cNvSpPr>
          <p:nvPr/>
        </p:nvSpPr>
        <p:spPr bwMode="auto">
          <a:xfrm>
            <a:off x="1349375" y="2268538"/>
            <a:ext cx="10104438" cy="188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What has been stated above is only a basic principle.Sometimes two or more rules may be applied to the writing of a single character.For example: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53250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49350" y="774700"/>
            <a:ext cx="923925" cy="438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午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业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73275" y="1143000"/>
            <a:ext cx="8870950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The horizontal  stroke is written before the vertical stroke and the upper stroke is completed before the lower one.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73275" y="2263775"/>
            <a:ext cx="8870950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The left stroke is written before the right one,and the horizontal is written before the vertical.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73275" y="3398838"/>
            <a:ext cx="8870950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The left-falling stroke is written before the right-falling one,and the upper stroke is written before the lower one.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73275" y="4549775"/>
            <a:ext cx="8870950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The middle stroke is written before the ones on both sides,and the upper stroke is written before the lower one.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5529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55299" name="文本框 2"/>
          <p:cNvSpPr txBox="1">
            <a:spLocks noChangeArrowheads="1"/>
          </p:cNvSpPr>
          <p:nvPr/>
        </p:nvSpPr>
        <p:spPr bwMode="auto">
          <a:xfrm>
            <a:off x="1830388" y="2392363"/>
            <a:ext cx="95234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列出所学笔画的表格，表明笔画、例字的笔画顺序。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55300" name="文本框 4"/>
          <p:cNvSpPr txBox="1">
            <a:spLocks noChangeArrowheads="1"/>
          </p:cNvSpPr>
          <p:nvPr/>
        </p:nvSpPr>
        <p:spPr bwMode="auto">
          <a:xfrm>
            <a:off x="1546225" y="731838"/>
            <a:ext cx="34210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5301" name="文本框 5"/>
          <p:cNvSpPr txBox="1">
            <a:spLocks noChangeArrowheads="1"/>
          </p:cNvSpPr>
          <p:nvPr/>
        </p:nvSpPr>
        <p:spPr bwMode="auto">
          <a:xfrm>
            <a:off x="752475" y="844550"/>
            <a:ext cx="40576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作业 </a:t>
            </a:r>
            <a:r>
              <a:rPr lang="en-US" altLang="zh-CN" sz="3200" b="1">
                <a:latin typeface="Times New Roman" panose="02020603050405020304" pitchFamily="18" charset="0"/>
              </a:rPr>
              <a:t>Homework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1638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0000" y="565150"/>
            <a:ext cx="108997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</a:rPr>
              <a:t>竖钩  </a:t>
            </a:r>
            <a:r>
              <a:rPr lang="en-US" altLang="zh-CN" sz="3600" b="1">
                <a:latin typeface="Times New Roman" panose="02020603050405020304" pitchFamily="18" charset="0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</a:rPr>
              <a:t>ù</a:t>
            </a:r>
            <a:r>
              <a:rPr lang="en-US" altLang="zh-CN" sz="3600" b="1">
                <a:latin typeface="Times New Roman" panose="02020603050405020304" pitchFamily="18" charset="0"/>
              </a:rPr>
              <a:t> 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    Vertical Hook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77950" y="1463675"/>
            <a:ext cx="956627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hook is written from top to bottom with a left upward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7025" y="3843338"/>
            <a:ext cx="248126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734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5" name="文本框 4"/>
          <p:cNvSpPr txBox="1"/>
          <p:nvPr/>
        </p:nvSpPr>
        <p:spPr>
          <a:xfrm>
            <a:off x="1887220" y="2023745"/>
            <a:ext cx="9864090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latin typeface="楷体" panose="02010609060101010101" pitchFamily="49" charset="-122"/>
                <a:ea typeface="楷体" panose="02010609060101010101" pitchFamily="49" charset="-122"/>
              </a:rPr>
              <a:t>谢谢，再见！</a:t>
            </a:r>
            <a:endParaRPr lang="zh-CN" altLang="en-US" sz="115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17410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0000" y="565150"/>
            <a:ext cx="108997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</a:rPr>
              <a:t>弯钩  </a:t>
            </a:r>
            <a:r>
              <a:rPr lang="en-US" altLang="zh-CN" sz="3600" b="1">
                <a:latin typeface="Times New Roman" panose="02020603050405020304" pitchFamily="18" charset="0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</a:rPr>
              <a:t>ā</a:t>
            </a:r>
            <a:r>
              <a:rPr lang="en-US" altLang="zh-CN" sz="3600" b="1">
                <a:latin typeface="Times New Roman" panose="02020603050405020304" pitchFamily="18" charset="0"/>
              </a:rPr>
              <a:t>n 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    Curved Hook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17980"/>
            <a:ext cx="10373360" cy="113919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11225" y="1476375"/>
            <a:ext cx="1044257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curved hook can be formed by a curve and a vertical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275" y="3630613"/>
            <a:ext cx="220821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1843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0000" y="565150"/>
            <a:ext cx="108997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</a:rPr>
              <a:t>斜钩  </a:t>
            </a:r>
            <a:r>
              <a:rPr lang="en-US" altLang="zh-CN" sz="3600" b="1">
                <a:latin typeface="Times New Roman" panose="02020603050405020304" pitchFamily="18" charset="0"/>
              </a:rPr>
              <a:t>xi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 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    Slant Hook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77950" y="1463675"/>
            <a:ext cx="956627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slant hook can be formed by an arch written from the top left to the lower right and a small upward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600" y="4094163"/>
            <a:ext cx="2255838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19458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0000" y="565150"/>
            <a:ext cx="108997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</a:rPr>
              <a:t>卧钩  </a:t>
            </a:r>
            <a:r>
              <a:rPr lang="en-US" altLang="zh-CN" sz="3600" b="1">
                <a:latin typeface="Times New Roman" panose="02020603050405020304" pitchFamily="18" charset="0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</a:rPr>
              <a:t>ò</a:t>
            </a:r>
            <a:r>
              <a:rPr lang="en-US" altLang="zh-CN" sz="3600" b="1">
                <a:latin typeface="Times New Roman" panose="02020603050405020304" pitchFamily="18" charset="0"/>
              </a:rPr>
              <a:t> 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    Lying Hook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04950" y="1520825"/>
            <a:ext cx="956627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lying hook is shaped like a upturned arch with an upward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700" y="4056063"/>
            <a:ext cx="22066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0482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70013" y="608013"/>
            <a:ext cx="10899775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</a:rPr>
              <a:t>横钩  </a:t>
            </a:r>
            <a:r>
              <a:rPr lang="en-US" altLang="zh-CN" sz="3600" b="1">
                <a:latin typeface="Times New Roman" panose="02020603050405020304" pitchFamily="18" charset="0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</a:rPr>
              <a:t>ng g</a:t>
            </a:r>
            <a:r>
              <a:rPr lang="zh-CN" altLang="en-US" sz="3600" b="1">
                <a:latin typeface="Times New Roman" panose="02020603050405020304" pitchFamily="18" charset="0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</a:rPr>
              <a:t>u     Horizontal Hook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04950" y="1520825"/>
            <a:ext cx="956627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hook begins with a level stroke which bends at its right end in the form of a small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3946525"/>
            <a:ext cx="23796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821613" y="4130675"/>
            <a:ext cx="2540000" cy="2195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>
                <a:latin typeface="楷体" panose="02010609060101010101" pitchFamily="49" charset="-122"/>
                <a:ea typeface="楷体" panose="02010609060101010101" pitchFamily="49" charset="-122"/>
              </a:rPr>
              <a:t>乛</a:t>
            </a:r>
            <a:endParaRPr lang="zh-CN" altLang="en-US" sz="13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150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49563" y="1287463"/>
            <a:ext cx="8139112" cy="1096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我   你   子  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49563" y="2384425"/>
            <a:ext cx="8139112" cy="1096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心   买   学  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849563" y="3481388"/>
            <a:ext cx="8139112" cy="1096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很   比   好  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_</a:t>
            </a:r>
            <a:endParaRPr lang="en-US" altLang="zh-CN" smtClean="0"/>
          </a:p>
        </p:txBody>
      </p:sp>
      <p:pic>
        <p:nvPicPr>
          <p:cNvPr id="22530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25" y="-9525"/>
            <a:ext cx="12147550" cy="6877050"/>
          </a:xfr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31825" y="365125"/>
            <a:ext cx="1153795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Study new strokes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54300" y="2236788"/>
            <a:ext cx="8585200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公     专     </a:t>
            </a:r>
            <a:endParaRPr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没     奶</a:t>
            </a:r>
            <a:endParaRPr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4082</Words>
  <Application>WPS 演示</Application>
  <PresentationFormat>自定义</PresentationFormat>
  <Paragraphs>247</Paragraphs>
  <Slides>30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Times New Roman</vt:lpstr>
      <vt:lpstr>Calibri</vt:lpstr>
      <vt:lpstr>微软雅黑</vt:lpstr>
      <vt:lpstr>楷体</vt:lpstr>
      <vt:lpstr>Office 主题</vt:lpstr>
      <vt:lpstr>PowerPoint 演示文稿</vt:lpstr>
      <vt:lpstr>PowerPoint 演示文稿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45</cp:revision>
  <dcterms:created xsi:type="dcterms:W3CDTF">2015-05-05T08:02:00Z</dcterms:created>
  <dcterms:modified xsi:type="dcterms:W3CDTF">2017-01-04T08:09:40Z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