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37" r:id="rId3"/>
    <p:sldId id="338" r:id="rId4"/>
    <p:sldId id="339" r:id="rId6"/>
    <p:sldId id="340" r:id="rId7"/>
    <p:sldId id="264" r:id="rId8"/>
    <p:sldId id="298" r:id="rId9"/>
    <p:sldId id="341" r:id="rId10"/>
    <p:sldId id="270" r:id="rId11"/>
    <p:sldId id="271" r:id="rId12"/>
    <p:sldId id="272" r:id="rId13"/>
    <p:sldId id="279" r:id="rId14"/>
    <p:sldId id="277" r:id="rId15"/>
    <p:sldId id="278" r:id="rId16"/>
    <p:sldId id="294" r:id="rId17"/>
    <p:sldId id="343" r:id="rId18"/>
    <p:sldId id="295" r:id="rId19"/>
    <p:sldId id="300" r:id="rId20"/>
    <p:sldId id="297" r:id="rId21"/>
    <p:sldId id="267" r:id="rId22"/>
    <p:sldId id="282" r:id="rId23"/>
    <p:sldId id="371" r:id="rId24"/>
    <p:sldId id="362" r:id="rId25"/>
    <p:sldId id="363" r:id="rId26"/>
    <p:sldId id="364" r:id="rId27"/>
    <p:sldId id="369" r:id="rId28"/>
    <p:sldId id="368" r:id="rId29"/>
    <p:sldId id="365" r:id="rId30"/>
    <p:sldId id="366" r:id="rId31"/>
    <p:sldId id="367" r:id="rId32"/>
    <p:sldId id="370" r:id="rId33"/>
    <p:sldId id="296" r:id="rId34"/>
    <p:sldId id="301" r:id="rId35"/>
    <p:sldId id="265" r:id="rId36"/>
    <p:sldId id="266" r:id="rId37"/>
    <p:sldId id="268" r:id="rId38"/>
  </p:sldIdLst>
  <p:sldSz cx="9144000" cy="6858000" type="screen4x3"/>
  <p:notesSz cx="6858000" cy="9144000"/>
  <p:embeddedFontLst>
    <p:embeddedFont>
      <p:font typeface="Calibri" panose="020F0502020204030204" pitchFamily="2" charset="0"/>
      <p:regular r:id="rId42"/>
      <p:bold r:id="rId43"/>
      <p:italic r:id="rId44"/>
      <p:boldItalic r:id="rId45"/>
    </p:embeddedFont>
    <p:embeddedFont>
      <p:font typeface="华文楷体" panose="02010600040101010101" pitchFamily="2" charset="-122"/>
      <p:regular r:id="rId46"/>
    </p:embeddedFont>
    <p:embeddedFont>
      <p:font typeface="微软雅黑" panose="020B0503020204020204" charset="-122"/>
      <p:regular r:id="rId47"/>
    </p:embeddedFont>
    <p:embeddedFont>
      <p:font typeface="华文楷体" panose="02010600040101010101"/>
      <p:regular r:id="rId48"/>
    </p:embeddedFont>
    <p:embeddedFont>
      <p:font typeface="华文楷体" panose="02010600040101010101" charset="0"/>
      <p:regular r:id="rId4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modifyVerifier cryptProviderType="rsaFull" cryptAlgorithmClass="hash" cryptAlgorithmType="typeAny" cryptAlgorithmSid="4" spinCount="100000" saltData="/J9F8iLDUM49GCqBTfwfsg==" hashData="CuU/zhnlukZ78c134l0VwkcaGm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00D"/>
    <a:srgbClr val="00EE0B"/>
    <a:srgbClr val="2FF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554" y="-78"/>
      </p:cViewPr>
      <p:guideLst>
        <p:guide orient="horz" pos="2187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9" Type="http://schemas.openxmlformats.org/officeDocument/2006/relationships/font" Target="fonts/font8.fntdata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97D3-6839-4015-904F-A5678521F3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84138"/>
            <a:ext cx="2057400" cy="59388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84138"/>
            <a:ext cx="6052930" cy="5938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84263"/>
            <a:ext cx="4032504" cy="4938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84263"/>
            <a:ext cx="4032504" cy="4938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04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新模板\竹\01.png"/>
          <p:cNvPicPr>
            <a:picLocks noChangeAspect="1"/>
          </p:cNvPicPr>
          <p:nvPr/>
        </p:nvPicPr>
        <p:blipFill>
          <a:blip r:embed="rId13">
            <a:lum bright="20000"/>
          </a:blip>
          <a:srcRect/>
          <a:stretch>
            <a:fillRect/>
          </a:stretch>
        </p:blipFill>
        <p:spPr bwMode="auto">
          <a:xfrm>
            <a:off x="246063" y="115888"/>
            <a:ext cx="217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组合 1027"/>
          <p:cNvGrpSpPr/>
          <p:nvPr/>
        </p:nvGrpSpPr>
        <p:grpSpPr bwMode="auto">
          <a:xfrm>
            <a:off x="414338" y="835025"/>
            <a:ext cx="8315325" cy="5407025"/>
            <a:chOff x="0" y="0"/>
            <a:chExt cx="5238" cy="3406"/>
          </a:xfrm>
        </p:grpSpPr>
        <p:pic>
          <p:nvPicPr>
            <p:cNvPr id="1031" name="圆角矩形 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238" cy="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文本框 1029"/>
            <p:cNvSpPr txBox="1"/>
            <p:nvPr/>
          </p:nvSpPr>
          <p:spPr>
            <a:xfrm>
              <a:off x="72" y="72"/>
              <a:ext cx="5094" cy="326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/>
            <a:lstStyle/>
            <a:p>
              <a:pPr algn="ctr">
                <a:defRPr/>
              </a:pPr>
              <a:endParaRPr lang="zh-CN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1029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84138"/>
            <a:ext cx="8229600" cy="658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3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084263"/>
            <a:ext cx="8229600" cy="4938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 descr="04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935569" y="1067827"/>
            <a:ext cx="7207250" cy="2377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8" tIns="45724" rIns="91448" bIns="4572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微软雅黑" panose="020B0503020204020204" charset="-122"/>
              </a:rPr>
              <a:t>Written Chinese</a:t>
            </a:r>
            <a:endParaRPr lang="en-US" altLang="zh-CN" sz="6000" dirty="0" smtClean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 algn="ctr"/>
            <a:endParaRPr lang="zh-CN" sz="60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5192896" y="5080533"/>
            <a:ext cx="341189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8" tIns="45724" rIns="91448" bIns="45724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4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104" name="图片 5" descr="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7300" y="4040188"/>
            <a:ext cx="17668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2759075" y="2813685"/>
            <a:ext cx="484822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汉字书写</a:t>
            </a:r>
            <a:endParaRPr lang="zh-CN" altLang="en-US" sz="60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1580" y="4896485"/>
            <a:ext cx="27774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教师：孔丽娜</a:t>
            </a:r>
            <a:endParaRPr lang="zh-CN" altLang="en-US" sz="32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47825" y="2759075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990850"/>
            <a:ext cx="5154612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n-US" altLang="zh-CN" sz="2000">
                <a:latin typeface="Times New Roman" panose="02020603050405020304" pitchFamily="18" charset="0"/>
                <a:sym typeface="+mn-ea"/>
              </a:rPr>
              <a:t>A vertical turning to the right begins with a vertical stroke, then turns to the right at a right angle.</a:t>
            </a:r>
            <a:endParaRPr lang="en-US" altLang="zh-CN" sz="2000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1717675" y="1543050"/>
            <a:ext cx="5770563" cy="720725"/>
            <a:chOff x="-155883" y="0"/>
            <a:chExt cx="5074305" cy="719137"/>
          </a:xfrm>
        </p:grpSpPr>
        <p:grpSp>
          <p:nvGrpSpPr>
            <p:cNvPr id="22537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22539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22540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-155883" y="159985"/>
              <a:ext cx="5074305" cy="45619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en-US" altLang="zh-CN" sz="24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4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竖折</a:t>
              </a:r>
              <a:r>
                <a:rPr lang="zh-CN" sz="24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sh</a:t>
              </a:r>
              <a:r>
                <a:rPr lang="zh-CN" altLang="en-US" sz="24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ù</a:t>
              </a:r>
              <a:r>
                <a:rPr lang="en-US" altLang="zh-CN" sz="24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zh</a:t>
              </a:r>
              <a:r>
                <a:rPr lang="zh-CN" altLang="en-US" sz="24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楷体_GB2312" panose="02010609030101010101" pitchFamily="49" charset="-122"/>
                  <a:cs typeface="+mn-ea"/>
                </a:rPr>
                <a:t>Vertical Turning</a:t>
              </a:r>
              <a:r>
                <a:rPr lang="en-US" sz="2000" dirty="0">
                  <a:latin typeface="Times New Roman" panose="02020603050405020304" pitchFamily="18" charset="0"/>
                  <a:ea typeface="楷体_GB2312" panose="02010609030101010101" pitchFamily="49" charset="-122"/>
                  <a:sym typeface="+mn-ea"/>
                </a:rPr>
                <a:t> to the Right</a:t>
              </a:r>
              <a:endParaRPr lang="en-US" sz="2000" dirty="0">
                <a:latin typeface="Times New Roman" panose="02020603050405020304" pitchFamily="18" charset="0"/>
                <a:ea typeface="楷体_GB2312" panose="02010609030101010101" pitchFamily="49" charset="-122"/>
                <a:cs typeface="+mn-ea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4065" y="4165600"/>
            <a:ext cx="516445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区   出   乐</a:t>
            </a:r>
            <a:endParaRPr lang="zh-CN" altLang="en-US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990850"/>
            <a:ext cx="5154612" cy="121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n-US" altLang="zh-CN" sz="2000">
                <a:latin typeface="Times New Roman" panose="02020603050405020304" pitchFamily="18" charset="0"/>
                <a:sym typeface="+mn-ea"/>
              </a:rPr>
              <a:t> The writing of the horizontal turning with a hook begins with a horizontal stroke written from the left to the right, connected with a vertical and a hook to the left.</a:t>
            </a:r>
            <a:endParaRPr lang="en-US" altLang="zh-CN" sz="2000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1493838" y="1584325"/>
            <a:ext cx="6259512" cy="719138"/>
            <a:chOff x="-57756" y="0"/>
            <a:chExt cx="4909885" cy="719137"/>
          </a:xfrm>
        </p:grpSpPr>
        <p:grpSp>
          <p:nvGrpSpPr>
            <p:cNvPr id="23561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23563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23564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-57756" y="111125"/>
              <a:ext cx="4909885" cy="39623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CN" dirty="0">
                  <a:solidFill>
                    <a:schemeClr val="bg1"/>
                  </a:solidFill>
                </a:rPr>
                <a:t>  </a:t>
              </a:r>
              <a:r>
                <a:rPr lang="en-US" altLang="zh-CN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3.</a:t>
              </a:r>
              <a:r>
                <a:rPr lang="en-US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横折钩</a:t>
              </a:r>
              <a:r>
                <a:rPr 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 err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ngzh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 err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gōu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微软雅黑" panose="020B0503020204020204" charset="-122"/>
                </a:rPr>
                <a:t>  </a:t>
              </a:r>
              <a:r>
                <a:rPr lang="en-US" altLang="zh-CN" sz="2000" dirty="0">
                  <a:latin typeface="Times New Roman" panose="02020603050405020304" pitchFamily="18" charset="0"/>
                  <a:ea typeface="楷体_GB2312" panose="02010609030101010101" pitchFamily="49" charset="-122"/>
                </a:rPr>
                <a:t>Horizontal Turning with a Hook</a:t>
              </a:r>
              <a:endParaRPr lang="en-US" altLang="zh-CN" sz="2000" dirty="0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36775" y="4232275"/>
            <a:ext cx="531050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门   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们   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因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习    图  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990850"/>
            <a:ext cx="5154612" cy="152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A vertical and redoubled turning begins with a vertical stroke and a turning to the right, and then goes down with an upward hook to the left. It is considered one stroke without being broken anywhere.</a:t>
            </a:r>
            <a:endParaRPr lang="en-US" altLang="zh-CN" sz="2000" dirty="0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1328738" y="1571625"/>
            <a:ext cx="6800850" cy="719138"/>
            <a:chOff x="-34017" y="0"/>
            <a:chExt cx="5045500" cy="719137"/>
          </a:xfrm>
        </p:grpSpPr>
        <p:grpSp>
          <p:nvGrpSpPr>
            <p:cNvPr id="24585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24587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24588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-34017" y="111125"/>
              <a:ext cx="5045500" cy="39623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4.竖折折钩       </a:t>
              </a:r>
              <a:r>
                <a:rPr lang="en-US" b="1" dirty="0" err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shùzh</a:t>
              </a:r>
              <a:r>
                <a:rPr lang="zh-CN" altLang="en-US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b="1" dirty="0" err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zh</a:t>
              </a:r>
              <a:r>
                <a:rPr lang="zh-CN" altLang="en-US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b="1" dirty="0" err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gōu</a:t>
              </a:r>
              <a:r>
                <a:rPr lang="en-US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楷体_GB2312" panose="02010609030101010101" pitchFamily="49" charset="-122"/>
                  <a:cs typeface="+mn-ea"/>
                </a:rPr>
                <a:t>Vertical and Redoubled </a:t>
              </a:r>
              <a:r>
                <a:rPr lang="en-US" sz="2000" dirty="0" err="1">
                  <a:latin typeface="Times New Roman" panose="02020603050405020304" pitchFamily="18" charset="0"/>
                  <a:ea typeface="楷体_GB2312" panose="02010609030101010101" pitchFamily="49" charset="-122"/>
                  <a:cs typeface="+mn-ea"/>
                </a:rPr>
                <a:t>Turnig</a:t>
              </a:r>
              <a:endParaRPr lang="en-US" sz="2000" dirty="0">
                <a:latin typeface="Times New Roman" panose="02020603050405020304" pitchFamily="18" charset="0"/>
                <a:ea typeface="楷体_GB2312" panose="02010609030101010101" pitchFamily="49" charset="-122"/>
                <a:cs typeface="+mn-ea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68775" y="4232275"/>
            <a:ext cx="520001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弟    马    玛</a:t>
            </a:r>
            <a:endParaRPr lang="zh-CN" alt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20725" y="190690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990850"/>
            <a:ext cx="5154612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n-US" altLang="zh-CN" sz="2000">
                <a:latin typeface="Times New Roman" panose="02020603050405020304" pitchFamily="18" charset="0"/>
                <a:sym typeface="+mn-ea"/>
              </a:rPr>
              <a:t> A left-falling turning is composed by writing the left-falling stroke with a turning to the right without being broken.</a:t>
            </a:r>
            <a:endParaRPr lang="en-US" altLang="zh-CN" sz="2000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57338"/>
            <a:ext cx="4751387" cy="719137"/>
            <a:chOff x="0" y="0"/>
            <a:chExt cx="4752000" cy="719137"/>
          </a:xfrm>
        </p:grpSpPr>
        <p:grpSp>
          <p:nvGrpSpPr>
            <p:cNvPr id="25609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25611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25612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495047" y="158750"/>
              <a:ext cx="3767030" cy="4001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5.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撇折 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pi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ě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zh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altLang="zh-CN" sz="2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楷体_GB2312" panose="02010609030101010101" pitchFamily="49" charset="-122"/>
                </a:rPr>
                <a:t>Left-falling Turning</a:t>
              </a:r>
              <a:r>
                <a: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 </a:t>
              </a: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9155" y="4055745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公  </a:t>
            </a:r>
            <a:r>
              <a:rPr lang="zh-CN" altLang="en-US" sz="4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么</a:t>
            </a:r>
            <a:endParaRPr lang="zh-CN" alt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7170"/>
          <p:cNvGrpSpPr/>
          <p:nvPr/>
        </p:nvGrpSpPr>
        <p:grpSpPr bwMode="auto">
          <a:xfrm>
            <a:off x="1443038" y="2981325"/>
            <a:ext cx="6229350" cy="719138"/>
            <a:chOff x="0" y="0"/>
            <a:chExt cx="6228000" cy="719137"/>
          </a:xfrm>
        </p:grpSpPr>
        <p:sp>
          <p:nvSpPr>
            <p:cNvPr id="26627" name="AutoShape 3"/>
            <p:cNvSpPr>
              <a:spLocks noChangeArrowheads="1"/>
            </p:cNvSpPr>
            <p:nvPr/>
          </p:nvSpPr>
          <p:spPr bwMode="auto">
            <a:xfrm>
              <a:off x="1588" y="0"/>
              <a:ext cx="6224826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26628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8000" cy="5413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3981450" y="3125788"/>
            <a:ext cx="10969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学写汉字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文本框 1"/>
          <p:cNvSpPr txBox="1">
            <a:spLocks noChangeArrowheads="1"/>
          </p:cNvSpPr>
          <p:nvPr/>
        </p:nvSpPr>
        <p:spPr bwMode="auto">
          <a:xfrm>
            <a:off x="6392791" y="3457576"/>
            <a:ext cx="2076450" cy="1554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/>
              </a:rPr>
              <a:t>以</a:t>
            </a:r>
            <a:endParaRPr lang="zh-CN" altLang="en-US" sz="9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949633" y="1851343"/>
            <a:ext cx="3484562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1.  y</a:t>
            </a:r>
            <a:r>
              <a:rPr lang="zh-CN" altLang="en-US" sz="2800" dirty="0">
                <a:latin typeface="Times New Roman" panose="02020603050405020304" pitchFamily="18" charset="0"/>
              </a:rPr>
              <a:t>ǐ</a:t>
            </a:r>
            <a:r>
              <a:rPr lang="en-US" altLang="zh-CN" sz="2800" dirty="0">
                <a:latin typeface="Times New Roman" panose="02020603050405020304" pitchFamily="18" charset="0"/>
              </a:rPr>
              <a:t>  with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    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可以</a:t>
            </a:r>
            <a:r>
              <a:rPr lang="zh-CN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zh-CN" sz="2800" dirty="0">
                <a:latin typeface="Times New Roman" panose="02020603050405020304" pitchFamily="18" charset="0"/>
              </a:rPr>
              <a:t>can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728" y="2607593"/>
            <a:ext cx="3113405" cy="2073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269865" y="2559368"/>
            <a:ext cx="2206625" cy="2346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2.h</a:t>
            </a:r>
            <a:r>
              <a:rPr lang="zh-CN" altLang="en-US" sz="32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ě</a:t>
            </a:r>
            <a:r>
              <a:rPr lang="en-US" altLang="zh-CN" sz="32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n   very</a:t>
            </a:r>
            <a:endParaRPr lang="en-US" altLang="zh-CN" sz="3200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endParaRPr lang="en-US" altLang="zh-CN" sz="2400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very good</a:t>
            </a:r>
            <a:endParaRPr lang="en-US" altLang="zh-CN" sz="3200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很好</a:t>
            </a:r>
            <a:endParaRPr lang="zh-CN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22" name="图片 2"/>
          <p:cNvPicPr>
            <a:picLocks noChangeAspect="1"/>
          </p:cNvPicPr>
          <p:nvPr/>
        </p:nvPicPr>
        <p:blipFill>
          <a:blip r:embed="rId1"/>
          <a:srcRect l="14964" t="10154" r="23042" b="12985"/>
          <a:stretch>
            <a:fillRect/>
          </a:stretch>
        </p:blipFill>
        <p:spPr bwMode="auto">
          <a:xfrm>
            <a:off x="1861820" y="2559685"/>
            <a:ext cx="2704465" cy="237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文本框 1"/>
          <p:cNvSpPr txBox="1">
            <a:spLocks noChangeArrowheads="1"/>
          </p:cNvSpPr>
          <p:nvPr/>
        </p:nvSpPr>
        <p:spPr bwMode="auto">
          <a:xfrm>
            <a:off x="6403093" y="3433587"/>
            <a:ext cx="207645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/>
              </a:rPr>
              <a:t>乐</a:t>
            </a:r>
            <a:endParaRPr lang="zh-CN" altLang="en-US" sz="9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670550" y="2116138"/>
            <a:ext cx="3482975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3.l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è</a:t>
            </a:r>
            <a:r>
              <a:rPr lang="en-US" altLang="zh-CN" sz="2800">
                <a:latin typeface="Times New Roman" panose="02020603050405020304" pitchFamily="18" charset="0"/>
              </a:rPr>
              <a:t>        happy</a:t>
            </a:r>
            <a:endParaRPr lang="en-US" altLang="zh-CN" sz="2800">
              <a:latin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</a:rPr>
              <a:t>   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yu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è     </a:t>
            </a:r>
            <a:r>
              <a:rPr lang="en-US" altLang="zh-CN" sz="2800">
                <a:latin typeface="Times New Roman" panose="02020603050405020304" pitchFamily="18" charset="0"/>
              </a:rPr>
              <a:t> music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pic>
        <p:nvPicPr>
          <p:cNvPr id="32772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059" y="1187804"/>
            <a:ext cx="2965097" cy="21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9466" y="3916083"/>
            <a:ext cx="2923823" cy="20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文本框 1"/>
          <p:cNvSpPr txBox="1">
            <a:spLocks noChangeArrowheads="1"/>
          </p:cNvSpPr>
          <p:nvPr/>
        </p:nvSpPr>
        <p:spPr bwMode="auto">
          <a:xfrm>
            <a:off x="6438371" y="3387019"/>
            <a:ext cx="207645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/>
              </a:rPr>
              <a:t>门</a:t>
            </a:r>
            <a:endParaRPr lang="zh-CN" altLang="en-US" sz="9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403850" y="2116138"/>
            <a:ext cx="3484563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4. m</a:t>
            </a:r>
            <a:r>
              <a:rPr lang="zh-CN" altLang="en-US" sz="2800">
                <a:latin typeface="Times New Roman" panose="02020603050405020304" pitchFamily="18" charset="0"/>
              </a:rPr>
              <a:t>é</a:t>
            </a:r>
            <a:r>
              <a:rPr lang="en-US" altLang="zh-CN" sz="2800">
                <a:latin typeface="Times New Roman" panose="02020603050405020304" pitchFamily="18" charset="0"/>
              </a:rPr>
              <a:t>n   door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pic>
        <p:nvPicPr>
          <p:cNvPr id="33796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915" y="1226820"/>
            <a:ext cx="324548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86828" y="3088746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文本框 1"/>
          <p:cNvSpPr txBox="1">
            <a:spLocks noChangeArrowheads="1"/>
          </p:cNvSpPr>
          <p:nvPr/>
        </p:nvSpPr>
        <p:spPr bwMode="auto">
          <a:xfrm>
            <a:off x="6484938" y="3305175"/>
            <a:ext cx="2078037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/>
              </a:rPr>
              <a:t>弟</a:t>
            </a:r>
            <a:endParaRPr lang="zh-CN" altLang="en-US" sz="9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356225" y="2098675"/>
            <a:ext cx="351790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5.d</a:t>
            </a:r>
            <a:r>
              <a:rPr lang="zh-CN" altLang="en-US" sz="2800">
                <a:latin typeface="Times New Roman" panose="02020603050405020304" pitchFamily="18" charset="0"/>
              </a:rPr>
              <a:t>ì</a:t>
            </a:r>
            <a:r>
              <a:rPr lang="en-US" altLang="zh-CN" sz="2800">
                <a:latin typeface="Times New Roman" panose="02020603050405020304" pitchFamily="18" charset="0"/>
              </a:rPr>
              <a:t>   younger brother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pic>
        <p:nvPicPr>
          <p:cNvPr id="34820" name="图片 2"/>
          <p:cNvPicPr>
            <a:picLocks noChangeAspect="1"/>
          </p:cNvPicPr>
          <p:nvPr/>
        </p:nvPicPr>
        <p:blipFill>
          <a:blip r:embed="rId2"/>
          <a:srcRect b="6835"/>
          <a:stretch>
            <a:fillRect/>
          </a:stretch>
        </p:blipFill>
        <p:spPr bwMode="auto">
          <a:xfrm>
            <a:off x="863600" y="998220"/>
            <a:ext cx="4023995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/>
          <p:nvPr/>
        </p:nvGrpSpPr>
        <p:grpSpPr bwMode="auto">
          <a:xfrm>
            <a:off x="533930" y="2094266"/>
            <a:ext cx="8143875" cy="2955925"/>
            <a:chOff x="0" y="0"/>
            <a:chExt cx="8143932" cy="2955429"/>
          </a:xfrm>
        </p:grpSpPr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8143932" cy="2955429"/>
            </a:xfrm>
            <a:prstGeom prst="roundRect">
              <a:avLst>
                <a:gd name="adj" fmla="val 2449"/>
              </a:avLst>
            </a:prstGeom>
            <a:gradFill rotWithShape="1">
              <a:gsLst>
                <a:gs pos="0">
                  <a:srgbClr val="D9D9D9"/>
                </a:gs>
                <a:gs pos="100000">
                  <a:srgbClr val="40404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4340" name="AutoShape 3"/>
            <p:cNvSpPr>
              <a:spLocks noChangeArrowheads="1"/>
            </p:cNvSpPr>
            <p:nvPr/>
          </p:nvSpPr>
          <p:spPr bwMode="auto">
            <a:xfrm>
              <a:off x="3175" y="98408"/>
              <a:ext cx="8137582" cy="2747501"/>
            </a:xfrm>
            <a:prstGeom prst="roundRect">
              <a:avLst>
                <a:gd name="adj" fmla="val 2731"/>
              </a:avLst>
            </a:prstGeom>
            <a:solidFill>
              <a:srgbClr val="F2F2F2">
                <a:alpha val="79999"/>
              </a:srgbClr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>
                <a:solidFill>
                  <a:schemeClr val="tx2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560388" y="1235075"/>
            <a:ext cx="7604125" cy="205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Lesson Four</a:t>
            </a:r>
            <a:endParaRPr lang="en-US" altLang="zh-CN" sz="2800" dirty="0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800" dirty="0">
              <a:latin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The 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derived </a:t>
            </a:r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strokes—</a:t>
            </a:r>
            <a:r>
              <a:rPr lang="zh-CN" altLang="en-US" sz="2800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派生笔画</a:t>
            </a:r>
            <a:r>
              <a:rPr lang="en-US" altLang="zh-CN" sz="2800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</a:t>
            </a:r>
            <a:endParaRPr lang="en-US" altLang="zh-CN" sz="2800" dirty="0">
              <a:latin typeface="楷体_GB2312" panose="02010609030101010101" pitchFamily="49" charset="-122"/>
              <a:ea typeface="楷体_GB2312" panose="02010609030101010101" pitchFamily="49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文本框 1"/>
          <p:cNvSpPr txBox="1">
            <a:spLocks noChangeArrowheads="1"/>
          </p:cNvSpPr>
          <p:nvPr/>
        </p:nvSpPr>
        <p:spPr bwMode="auto">
          <a:xfrm>
            <a:off x="6405915" y="3334633"/>
            <a:ext cx="2078037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/>
              </a:rPr>
              <a:t>去</a:t>
            </a:r>
            <a:endParaRPr lang="zh-CN" altLang="en-US" sz="9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100763" y="1817688"/>
            <a:ext cx="2206625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6. q</a:t>
            </a:r>
            <a:r>
              <a:rPr lang="zh-CN" altLang="en-US" sz="2800">
                <a:latin typeface="Times New Roman" panose="02020603050405020304" pitchFamily="18" charset="0"/>
              </a:rPr>
              <a:t>ù</a:t>
            </a:r>
            <a:r>
              <a:rPr lang="en-US" altLang="zh-CN" sz="2800">
                <a:latin typeface="Times New Roman" panose="02020603050405020304" pitchFamily="18" charset="0"/>
              </a:rPr>
              <a:t>   go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pic>
        <p:nvPicPr>
          <p:cNvPr id="35844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325" y="1597660"/>
            <a:ext cx="372491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/>
          <p:nvPr/>
        </p:nvSpPr>
        <p:spPr>
          <a:xfrm>
            <a:off x="7188200" y="354013"/>
            <a:ext cx="258445" cy="417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48" tIns="45724" rIns="91448" bIns="45724"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5" name="AutoShape 207"/>
          <p:cNvSpPr/>
          <p:nvPr/>
        </p:nvSpPr>
        <p:spPr>
          <a:xfrm>
            <a:off x="701040" y="197421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 cap="flat" cmpd="sng">
            <a:solidFill>
              <a:srgbClr val="BFBFBF"/>
            </a:solidFill>
            <a:prstDash val="sysDot"/>
            <a:headEnd type="none" w="med" len="med"/>
            <a:tailEnd type="none" w="med" len="med"/>
          </a:ln>
        </p:spPr>
        <p:txBody>
          <a:bodyPr wrap="none" lIns="91425" tIns="45713" rIns="91425" bIns="45713" anchor="ctr"/>
          <a:lstStyle/>
          <a:p>
            <a:pPr lvl="0" algn="ctr" eaLnBrk="1" hangingPunct="1">
              <a:lnSpc>
                <a:spcPct val="140000"/>
              </a:lnSpc>
              <a:buClr>
                <a:srgbClr val="000000"/>
              </a:buClr>
            </a:pPr>
            <a:endParaRPr lang="zh-CN" sz="8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7" name="Text Box 228"/>
          <p:cNvSpPr txBox="1"/>
          <p:nvPr/>
        </p:nvSpPr>
        <p:spPr>
          <a:xfrm>
            <a:off x="3765233" y="3855720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8" name="Text Box 229"/>
          <p:cNvSpPr txBox="1"/>
          <p:nvPr/>
        </p:nvSpPr>
        <p:spPr>
          <a:xfrm>
            <a:off x="1284288" y="43719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8198"/>
          <p:cNvGrpSpPr/>
          <p:nvPr/>
        </p:nvGrpSpPr>
        <p:grpSpPr>
          <a:xfrm>
            <a:off x="2208213" y="1571625"/>
            <a:ext cx="4751387" cy="882143"/>
            <a:chOff x="0" y="0"/>
            <a:chExt cx="4752000" cy="882142"/>
          </a:xfrm>
        </p:grpSpPr>
        <p:grpSp>
          <p:nvGrpSpPr>
            <p:cNvPr id="3" name="组合 8199"/>
            <p:cNvGrpSpPr/>
            <p:nvPr/>
          </p:nvGrpSpPr>
          <p:grpSpPr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8201" name="AutoShape 3"/>
              <p:cNvSpPr/>
              <p:nvPr/>
            </p:nvSpPr>
            <p:spPr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eaLnBrk="1" hangingPunct="1"/>
                <a:endParaRPr lang="zh-CN" dirty="0"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02" name="AutoShape 3"/>
              <p:cNvSpPr/>
              <p:nvPr/>
            </p:nvSpPr>
            <p:spPr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  <a:tileRect/>
              </a:gradFill>
              <a:ln w="254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2035786" y="159513"/>
              <a:ext cx="690969" cy="7226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复习</a:t>
              </a:r>
              <a:endParaRPr 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ctr" eaLnBrk="1" hangingPunct="1"/>
              <a:endParaRPr 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8203"/>
          <p:cNvGrpSpPr/>
          <p:nvPr/>
        </p:nvGrpSpPr>
        <p:grpSpPr>
          <a:xfrm>
            <a:off x="903605" y="2478087"/>
            <a:ext cx="2303463" cy="776288"/>
            <a:chOff x="0" y="-1"/>
            <a:chExt cx="2304000" cy="776095"/>
          </a:xfrm>
        </p:grpSpPr>
        <p:grpSp>
          <p:nvGrpSpPr>
            <p:cNvPr id="5" name="组合 8204"/>
            <p:cNvGrpSpPr/>
            <p:nvPr/>
          </p:nvGrpSpPr>
          <p:grpSpPr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0" name="组合 8205"/>
              <p:cNvGrpSpPr/>
              <p:nvPr/>
            </p:nvGrpSpPr>
            <p:grpSpPr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8207" name="AutoShape 3"/>
                <p:cNvSpPr/>
                <p:nvPr/>
              </p:nvSpPr>
              <p:spPr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eaLnBrk="1" hangingPunct="1"/>
                  <a:endParaRPr lang="zh-CN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08" name="AutoShape 3"/>
                <p:cNvSpPr/>
                <p:nvPr/>
              </p:nvSpPr>
              <p:spPr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algn="ctr" eaLnBrk="0" hangingPunct="0"/>
                  <a:endParaRPr lang="zh-CN" sz="2000" dirty="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8209" name="Text Box 229"/>
              <p:cNvSpPr txBox="1"/>
              <p:nvPr/>
            </p:nvSpPr>
            <p:spPr>
              <a:xfrm>
                <a:off x="469216" y="221502"/>
                <a:ext cx="1365568" cy="27425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Vertical Rising</a:t>
                </a:r>
                <a:endParaRPr lang="ko-KR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8210" name="AutoShape 222"/>
            <p:cNvSpPr/>
            <p:nvPr/>
          </p:nvSpPr>
          <p:spPr>
            <a:xfrm>
              <a:off x="71455" y="701501"/>
              <a:ext cx="2161091" cy="74593"/>
            </a:xfrm>
            <a:custGeom>
              <a:avLst/>
              <a:gdLst>
                <a:gd name="txL" fmla="*/ 2205 w 21600"/>
                <a:gd name="txT" fmla="*/ 2205 h 21600"/>
                <a:gd name="txR" fmla="*/ 19395 w 21600"/>
                <a:gd name="txB" fmla="*/ 19395 h 21600"/>
              </a:gdLst>
              <a:ahLst/>
              <a:cxnLst>
                <a:cxn ang="0">
                  <a:pos x="237206965" y="123351"/>
                </a:cxn>
                <a:cxn ang="0">
                  <a:pos x="120869826" y="246699"/>
                </a:cxn>
                <a:cxn ang="0">
                  <a:pos x="4532588" y="123351"/>
                </a:cxn>
                <a:cxn ang="0">
                  <a:pos x="120869826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lvl="0" eaLnBrk="1" hangingPunct="1"/>
              <a:endParaRPr lang="zh-CN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8212" name="Text Box 228"/>
          <p:cNvSpPr txBox="1"/>
          <p:nvPr/>
        </p:nvSpPr>
        <p:spPr>
          <a:xfrm>
            <a:off x="2290128" y="42322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3" name="Text Box 229"/>
          <p:cNvSpPr txBox="1"/>
          <p:nvPr/>
        </p:nvSpPr>
        <p:spPr>
          <a:xfrm>
            <a:off x="3767138" y="43719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8213"/>
          <p:cNvGrpSpPr/>
          <p:nvPr/>
        </p:nvGrpSpPr>
        <p:grpSpPr>
          <a:xfrm>
            <a:off x="3557905" y="2464752"/>
            <a:ext cx="2305050" cy="776288"/>
            <a:chOff x="0" y="-1"/>
            <a:chExt cx="2304000" cy="776095"/>
          </a:xfrm>
        </p:grpSpPr>
        <p:grpSp>
          <p:nvGrpSpPr>
            <p:cNvPr id="12" name="组合 8214"/>
            <p:cNvGrpSpPr/>
            <p:nvPr/>
          </p:nvGrpSpPr>
          <p:grpSpPr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3" name="组合 8215"/>
              <p:cNvGrpSpPr/>
              <p:nvPr/>
            </p:nvGrpSpPr>
            <p:grpSpPr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8217" name="AutoShape 3"/>
                <p:cNvSpPr/>
                <p:nvPr/>
              </p:nvSpPr>
              <p:spPr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eaLnBrk="1" hangingPunct="1"/>
                  <a:endParaRPr lang="zh-CN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18" name="AutoShape 3"/>
                <p:cNvSpPr/>
                <p:nvPr/>
              </p:nvSpPr>
              <p:spPr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algn="ctr" eaLnBrk="0" hangingPunct="0"/>
                  <a:endParaRPr lang="zh-CN" sz="2000" dirty="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8219" name="Text Box 229"/>
              <p:cNvSpPr txBox="1"/>
              <p:nvPr/>
            </p:nvSpPr>
            <p:spPr>
              <a:xfrm>
                <a:off x="406216" y="221502"/>
                <a:ext cx="1491570" cy="27425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Vertical Turning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8220" name="AutoShape 222"/>
            <p:cNvSpPr/>
            <p:nvPr/>
          </p:nvSpPr>
          <p:spPr>
            <a:xfrm>
              <a:off x="71405" y="701501"/>
              <a:ext cx="2161190" cy="74593"/>
            </a:xfrm>
            <a:custGeom>
              <a:avLst/>
              <a:gdLst>
                <a:gd name="txL" fmla="*/ 2205 w 21600"/>
                <a:gd name="txT" fmla="*/ 2205 h 21600"/>
                <a:gd name="txR" fmla="*/ 19395 w 21600"/>
                <a:gd name="txB" fmla="*/ 19395 h 21600"/>
              </a:gdLst>
              <a:ahLst/>
              <a:cxnLst>
                <a:cxn ang="0">
                  <a:pos x="237217832" y="123351"/>
                </a:cxn>
                <a:cxn ang="0">
                  <a:pos x="120875363" y="246699"/>
                </a:cxn>
                <a:cxn ang="0">
                  <a:pos x="4532796" y="123351"/>
                </a:cxn>
                <a:cxn ang="0">
                  <a:pos x="120875363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lvl="0" eaLnBrk="1" hangingPunct="1"/>
              <a:endParaRPr lang="zh-CN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2"/>
          <p:cNvGrpSpPr/>
          <p:nvPr/>
        </p:nvGrpSpPr>
        <p:grpSpPr>
          <a:xfrm>
            <a:off x="6189980" y="2479357"/>
            <a:ext cx="2305050" cy="776288"/>
            <a:chOff x="0" y="-1"/>
            <a:chExt cx="2304000" cy="776095"/>
          </a:xfrm>
        </p:grpSpPr>
        <p:grpSp>
          <p:nvGrpSpPr>
            <p:cNvPr id="15" name="组合 3"/>
            <p:cNvGrpSpPr/>
            <p:nvPr/>
          </p:nvGrpSpPr>
          <p:grpSpPr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6" name="组合 4"/>
              <p:cNvGrpSpPr/>
              <p:nvPr/>
            </p:nvGrpSpPr>
            <p:grpSpPr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6" name="AutoShape 3"/>
                <p:cNvSpPr/>
                <p:nvPr/>
              </p:nvSpPr>
              <p:spPr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eaLnBrk="1" hangingPunct="1"/>
                  <a:endParaRPr lang="zh-CN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" name="AutoShape 3"/>
                <p:cNvSpPr/>
                <p:nvPr/>
              </p:nvSpPr>
              <p:spPr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algn="ctr" eaLnBrk="0" hangingPunct="0"/>
                  <a:endParaRPr lang="zh-CN" sz="2000" dirty="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8" name="Text Box 229"/>
              <p:cNvSpPr txBox="1"/>
              <p:nvPr/>
            </p:nvSpPr>
            <p:spPr>
              <a:xfrm>
                <a:off x="244364" y="110404"/>
                <a:ext cx="1815273" cy="54850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Horizontal Turning 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with a Hook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9" name="AutoShape 222"/>
            <p:cNvSpPr/>
            <p:nvPr/>
          </p:nvSpPr>
          <p:spPr>
            <a:xfrm>
              <a:off x="71405" y="701501"/>
              <a:ext cx="2161190" cy="74593"/>
            </a:xfrm>
            <a:custGeom>
              <a:avLst/>
              <a:gdLst>
                <a:gd name="txL" fmla="*/ 2205 w 21600"/>
                <a:gd name="txT" fmla="*/ 2205 h 21600"/>
                <a:gd name="txR" fmla="*/ 19395 w 21600"/>
                <a:gd name="txB" fmla="*/ 19395 h 21600"/>
              </a:gdLst>
              <a:ahLst/>
              <a:cxnLst>
                <a:cxn ang="0">
                  <a:pos x="237217832" y="123351"/>
                </a:cxn>
                <a:cxn ang="0">
                  <a:pos x="120875363" y="246699"/>
                </a:cxn>
                <a:cxn ang="0">
                  <a:pos x="4532796" y="123351"/>
                </a:cxn>
                <a:cxn ang="0">
                  <a:pos x="120875363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lvl="0" eaLnBrk="1" hangingPunct="1"/>
              <a:endParaRPr lang="zh-CN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7"/>
          <p:cNvGrpSpPr/>
          <p:nvPr/>
        </p:nvGrpSpPr>
        <p:grpSpPr>
          <a:xfrm>
            <a:off x="941070" y="3650297"/>
            <a:ext cx="2305050" cy="776288"/>
            <a:chOff x="0" y="-1"/>
            <a:chExt cx="2304000" cy="776095"/>
          </a:xfrm>
        </p:grpSpPr>
        <p:grpSp>
          <p:nvGrpSpPr>
            <p:cNvPr id="18" name="组合 18"/>
            <p:cNvGrpSpPr/>
            <p:nvPr/>
          </p:nvGrpSpPr>
          <p:grpSpPr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9" name="组合 19"/>
              <p:cNvGrpSpPr/>
              <p:nvPr/>
            </p:nvGrpSpPr>
            <p:grpSpPr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21" name="AutoShape 3"/>
                <p:cNvSpPr/>
                <p:nvPr/>
              </p:nvSpPr>
              <p:spPr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eaLnBrk="1" hangingPunct="1"/>
                  <a:endParaRPr lang="zh-CN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AutoShape 3"/>
                <p:cNvSpPr/>
                <p:nvPr/>
              </p:nvSpPr>
              <p:spPr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algn="ctr" eaLnBrk="0" hangingPunct="0"/>
                  <a:endParaRPr lang="zh-CN" sz="2000" dirty="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3" name="Text Box 229"/>
              <p:cNvSpPr txBox="1"/>
              <p:nvPr/>
            </p:nvSpPr>
            <p:spPr>
              <a:xfrm>
                <a:off x="365593" y="109770"/>
                <a:ext cx="1656595" cy="54850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Vertical and 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endParaRPr>
              </a:p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Redoubled Turnig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endParaRPr>
              </a:p>
            </p:txBody>
          </p:sp>
        </p:grpSp>
        <p:sp>
          <p:nvSpPr>
            <p:cNvPr id="24" name="AutoShape 222"/>
            <p:cNvSpPr/>
            <p:nvPr/>
          </p:nvSpPr>
          <p:spPr>
            <a:xfrm>
              <a:off x="71405" y="701501"/>
              <a:ext cx="2161190" cy="74593"/>
            </a:xfrm>
            <a:custGeom>
              <a:avLst/>
              <a:gdLst>
                <a:gd name="txL" fmla="*/ 2205 w 21600"/>
                <a:gd name="txT" fmla="*/ 2205 h 21600"/>
                <a:gd name="txR" fmla="*/ 19395 w 21600"/>
                <a:gd name="txB" fmla="*/ 19395 h 21600"/>
              </a:gdLst>
              <a:ahLst/>
              <a:cxnLst>
                <a:cxn ang="0">
                  <a:pos x="237217832" y="123351"/>
                </a:cxn>
                <a:cxn ang="0">
                  <a:pos x="120875363" y="246699"/>
                </a:cxn>
                <a:cxn ang="0">
                  <a:pos x="4532796" y="123351"/>
                </a:cxn>
                <a:cxn ang="0">
                  <a:pos x="120875363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lvl="0" eaLnBrk="1" hangingPunct="1"/>
              <a:endParaRPr lang="zh-CN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24"/>
          <p:cNvGrpSpPr/>
          <p:nvPr/>
        </p:nvGrpSpPr>
        <p:grpSpPr>
          <a:xfrm>
            <a:off x="6233795" y="3746817"/>
            <a:ext cx="2305050" cy="776288"/>
            <a:chOff x="0" y="-1"/>
            <a:chExt cx="2304000" cy="776095"/>
          </a:xfrm>
        </p:grpSpPr>
        <p:grpSp>
          <p:nvGrpSpPr>
            <p:cNvPr id="25" name="组合 25"/>
            <p:cNvGrpSpPr/>
            <p:nvPr/>
          </p:nvGrpSpPr>
          <p:grpSpPr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26" name="组合 26"/>
              <p:cNvGrpSpPr/>
              <p:nvPr/>
            </p:nvGrpSpPr>
            <p:grpSpPr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28" name="AutoShape 3"/>
                <p:cNvSpPr/>
                <p:nvPr/>
              </p:nvSpPr>
              <p:spPr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eaLnBrk="1" hangingPunct="1"/>
                  <a:endParaRPr lang="zh-CN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" name="AutoShape 3"/>
                <p:cNvSpPr/>
                <p:nvPr/>
              </p:nvSpPr>
              <p:spPr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algn="ctr" eaLnBrk="0" hangingPunct="0"/>
                  <a:endParaRPr lang="zh-CN" sz="2000" dirty="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30" name="Text Box 229"/>
              <p:cNvSpPr txBox="1"/>
              <p:nvPr/>
            </p:nvSpPr>
            <p:spPr>
              <a:xfrm>
                <a:off x="276735" y="248800"/>
                <a:ext cx="1834314" cy="27425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Left-falling Turning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31" name="AutoShape 222"/>
            <p:cNvSpPr/>
            <p:nvPr/>
          </p:nvSpPr>
          <p:spPr>
            <a:xfrm>
              <a:off x="71405" y="701501"/>
              <a:ext cx="2161190" cy="74593"/>
            </a:xfrm>
            <a:custGeom>
              <a:avLst/>
              <a:gdLst>
                <a:gd name="txL" fmla="*/ 2205 w 21600"/>
                <a:gd name="txT" fmla="*/ 2205 h 21600"/>
                <a:gd name="txR" fmla="*/ 19395 w 21600"/>
                <a:gd name="txB" fmla="*/ 19395 h 21600"/>
              </a:gdLst>
              <a:ahLst/>
              <a:cxnLst>
                <a:cxn ang="0">
                  <a:pos x="237217832" y="123351"/>
                </a:cxn>
                <a:cxn ang="0">
                  <a:pos x="120875363" y="246699"/>
                </a:cxn>
                <a:cxn ang="0">
                  <a:pos x="4532796" y="123351"/>
                </a:cxn>
                <a:cxn ang="0">
                  <a:pos x="120875363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lvl="0" eaLnBrk="1" hangingPunct="1"/>
              <a:endParaRPr lang="zh-CN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7" grpId="0"/>
      <p:bldP spid="8198" grpId="0"/>
      <p:bldP spid="8212" grpId="0"/>
      <p:bldP spid="82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/>
          <p:nvPr/>
        </p:nvSpPr>
        <p:spPr>
          <a:xfrm>
            <a:off x="7188200" y="354013"/>
            <a:ext cx="258445" cy="417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48" tIns="45724" rIns="91448" bIns="45724"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5" name="AutoShape 207"/>
          <p:cNvSpPr/>
          <p:nvPr/>
        </p:nvSpPr>
        <p:spPr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 cap="flat" cmpd="sng">
            <a:solidFill>
              <a:srgbClr val="BFBFBF"/>
            </a:solidFill>
            <a:prstDash val="sysDot"/>
            <a:headEnd type="none" w="med" len="med"/>
            <a:tailEnd type="none" w="med" len="med"/>
          </a:ln>
        </p:spPr>
        <p:txBody>
          <a:bodyPr wrap="none" lIns="91425" tIns="45713" rIns="91425" bIns="45713" anchor="ctr"/>
          <a:lstStyle/>
          <a:p>
            <a:pPr lvl="0" algn="ctr" eaLnBrk="1" hangingPunct="1">
              <a:lnSpc>
                <a:spcPct val="140000"/>
              </a:lnSpc>
              <a:buClr>
                <a:srgbClr val="000000"/>
              </a:buClr>
            </a:pPr>
            <a:endParaRPr lang="zh-CN" sz="8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AutoShape 196"/>
          <p:cNvSpPr/>
          <p:nvPr/>
        </p:nvSpPr>
        <p:spPr>
          <a:xfrm>
            <a:off x="1689735" y="2704465"/>
            <a:ext cx="5813425" cy="2195830"/>
          </a:xfrm>
          <a:prstGeom prst="roundRect">
            <a:avLst>
              <a:gd name="adj" fmla="val 3727"/>
            </a:avLst>
          </a:prstGeom>
          <a:solidFill>
            <a:srgbClr val="D9D9D9">
              <a:alpha val="70000"/>
            </a:srgbClr>
          </a:solidFill>
          <a:ln w="127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dist"/>
            <a:endParaRPr lang="zh-CN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7" name="Text Box 228"/>
          <p:cNvSpPr txBox="1"/>
          <p:nvPr/>
        </p:nvSpPr>
        <p:spPr>
          <a:xfrm>
            <a:off x="3765233" y="3869690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8" name="Text Box 229"/>
          <p:cNvSpPr txBox="1"/>
          <p:nvPr/>
        </p:nvSpPr>
        <p:spPr>
          <a:xfrm>
            <a:off x="1967230" y="2991485"/>
            <a:ext cx="5153660" cy="1219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lvl="0" algn="just" eaLnBrk="1" hangingPunct="1"/>
            <a:r>
              <a:rPr 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A h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orizontal turning with rising stroke begins with a very short horizontal stroke, then turns down and rises up to the right. The stroke should be completed without being broken.</a:t>
            </a:r>
            <a:endParaRPr lang="en-US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>
          <a:xfrm>
            <a:off x="877570" y="1139825"/>
            <a:ext cx="7455535" cy="719455"/>
            <a:chOff x="-14230" y="0"/>
            <a:chExt cx="4967232" cy="719137"/>
          </a:xfrm>
        </p:grpSpPr>
        <p:grpSp>
          <p:nvGrpSpPr>
            <p:cNvPr id="8200" name="组合 8199"/>
            <p:cNvGrpSpPr/>
            <p:nvPr/>
          </p:nvGrpSpPr>
          <p:grpSpPr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8201" name="AutoShape 3"/>
              <p:cNvSpPr/>
              <p:nvPr/>
            </p:nvSpPr>
            <p:spPr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eaLnBrk="1" hangingPunct="1"/>
                <a:endParaRPr lang="zh-CN" dirty="0"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02" name="AutoShape 3"/>
              <p:cNvSpPr/>
              <p:nvPr/>
            </p:nvSpPr>
            <p:spPr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  <a:tileRect/>
              </a:gradFill>
              <a:ln w="254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-14230" y="159315"/>
              <a:ext cx="4967232" cy="3960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just" eaLnBrk="1" hangingPunct="1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6.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横折提</a:t>
              </a:r>
              <a:r>
                <a:rPr 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ngzh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t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í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Horizontal Turning with Rising Stroke</a:t>
              </a:r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endParaRPr>
            </a:p>
          </p:txBody>
        </p:sp>
      </p:grpSp>
      <p:sp>
        <p:nvSpPr>
          <p:cNvPr id="8212" name="Text Box 228"/>
          <p:cNvSpPr txBox="1"/>
          <p:nvPr/>
        </p:nvSpPr>
        <p:spPr>
          <a:xfrm>
            <a:off x="2290128" y="42322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3" name="Text Box 229"/>
          <p:cNvSpPr txBox="1"/>
          <p:nvPr/>
        </p:nvSpPr>
        <p:spPr>
          <a:xfrm>
            <a:off x="3767138" y="43719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05025" y="4336415"/>
            <a:ext cx="48234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语 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认    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说     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讶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/>
          <p:nvPr/>
        </p:nvSpPr>
        <p:spPr>
          <a:xfrm>
            <a:off x="7188200" y="354013"/>
            <a:ext cx="258445" cy="417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48" tIns="45724" rIns="91448" bIns="45724"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5" name="AutoShape 207"/>
          <p:cNvSpPr/>
          <p:nvPr/>
        </p:nvSpPr>
        <p:spPr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 cap="flat" cmpd="sng">
            <a:solidFill>
              <a:srgbClr val="BFBFBF"/>
            </a:solidFill>
            <a:prstDash val="sysDot"/>
            <a:headEnd type="none" w="med" len="med"/>
            <a:tailEnd type="none" w="med" len="med"/>
          </a:ln>
        </p:spPr>
        <p:txBody>
          <a:bodyPr wrap="none" lIns="91425" tIns="45713" rIns="91425" bIns="45713" anchor="ctr"/>
          <a:lstStyle/>
          <a:p>
            <a:pPr lvl="0" algn="ctr" eaLnBrk="1" hangingPunct="1">
              <a:lnSpc>
                <a:spcPct val="140000"/>
              </a:lnSpc>
              <a:buClr>
                <a:srgbClr val="000000"/>
              </a:buClr>
            </a:pPr>
            <a:endParaRPr lang="zh-CN" sz="8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AutoShape 196"/>
          <p:cNvSpPr/>
          <p:nvPr/>
        </p:nvSpPr>
        <p:spPr>
          <a:xfrm>
            <a:off x="1689735" y="2704465"/>
            <a:ext cx="5813425" cy="2694940"/>
          </a:xfrm>
          <a:prstGeom prst="roundRect">
            <a:avLst>
              <a:gd name="adj" fmla="val 3727"/>
            </a:avLst>
          </a:prstGeom>
          <a:solidFill>
            <a:srgbClr val="D9D9D9">
              <a:alpha val="70000"/>
            </a:srgbClr>
          </a:solidFill>
          <a:ln w="127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dist"/>
            <a:endParaRPr lang="zh-CN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7" name="Text Box 228"/>
          <p:cNvSpPr txBox="1"/>
          <p:nvPr/>
        </p:nvSpPr>
        <p:spPr>
          <a:xfrm>
            <a:off x="3765233" y="3869690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8" name="Text Box 229"/>
          <p:cNvSpPr txBox="1"/>
          <p:nvPr/>
        </p:nvSpPr>
        <p:spPr>
          <a:xfrm>
            <a:off x="1967230" y="2991485"/>
            <a:ext cx="5153660" cy="1524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lvl="0" algn="just" eaLnBrk="1" hangingPunct="1"/>
            <a:r>
              <a:rPr 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As the name implies, a horizontal with a left falling and a curve begins with a very short horizontal stroke that is followed by a left falling and a curve. The whole stroke should be completed without being broken. </a:t>
            </a:r>
            <a:endParaRPr lang="en-US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>
          <a:xfrm>
            <a:off x="669290" y="1571625"/>
            <a:ext cx="8048625" cy="719455"/>
            <a:chOff x="-89524" y="0"/>
            <a:chExt cx="4941572" cy="719137"/>
          </a:xfrm>
        </p:grpSpPr>
        <p:grpSp>
          <p:nvGrpSpPr>
            <p:cNvPr id="8200" name="组合 8199"/>
            <p:cNvGrpSpPr/>
            <p:nvPr/>
          </p:nvGrpSpPr>
          <p:grpSpPr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8201" name="AutoShape 3"/>
              <p:cNvSpPr/>
              <p:nvPr/>
            </p:nvSpPr>
            <p:spPr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eaLnBrk="1" hangingPunct="1"/>
                <a:endParaRPr lang="zh-CN" dirty="0"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02" name="AutoShape 3"/>
              <p:cNvSpPr/>
              <p:nvPr/>
            </p:nvSpPr>
            <p:spPr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  <a:tileRect/>
              </a:gradFill>
              <a:ln w="254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-89524" y="159513"/>
              <a:ext cx="4941572" cy="3960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7.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横撇弯钩</a:t>
              </a:r>
              <a:r>
                <a:rPr 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ngpi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ě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w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ā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ng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ō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u  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Horizontal with a Left Falling and a Curve</a:t>
              </a:r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/>
          <p:nvPr/>
        </p:nvSpPr>
        <p:spPr>
          <a:xfrm>
            <a:off x="2290128" y="42322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3" name="Text Box 229"/>
          <p:cNvSpPr txBox="1"/>
          <p:nvPr/>
        </p:nvSpPr>
        <p:spPr>
          <a:xfrm>
            <a:off x="3767138" y="43719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6765" y="4632960"/>
            <a:ext cx="48234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那  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娜  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阳       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阴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/>
          <p:nvPr/>
        </p:nvSpPr>
        <p:spPr>
          <a:xfrm>
            <a:off x="7188200" y="354013"/>
            <a:ext cx="258445" cy="417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48" tIns="45724" rIns="91448" bIns="45724"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5" name="AutoShape 207"/>
          <p:cNvSpPr/>
          <p:nvPr/>
        </p:nvSpPr>
        <p:spPr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 cap="flat" cmpd="sng">
            <a:solidFill>
              <a:srgbClr val="BFBFBF"/>
            </a:solidFill>
            <a:prstDash val="sysDot"/>
            <a:headEnd type="none" w="med" len="med"/>
            <a:tailEnd type="none" w="med" len="med"/>
          </a:ln>
        </p:spPr>
        <p:txBody>
          <a:bodyPr wrap="none" lIns="91425" tIns="45713" rIns="91425" bIns="45713" anchor="ctr"/>
          <a:lstStyle/>
          <a:p>
            <a:pPr lvl="0" algn="ctr" eaLnBrk="1" hangingPunct="1">
              <a:lnSpc>
                <a:spcPct val="140000"/>
              </a:lnSpc>
              <a:buClr>
                <a:srgbClr val="000000"/>
              </a:buClr>
            </a:pPr>
            <a:endParaRPr lang="zh-CN" sz="8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AutoShape 196"/>
          <p:cNvSpPr/>
          <p:nvPr/>
        </p:nvSpPr>
        <p:spPr>
          <a:xfrm>
            <a:off x="1689735" y="2704465"/>
            <a:ext cx="5813425" cy="2646680"/>
          </a:xfrm>
          <a:prstGeom prst="roundRect">
            <a:avLst>
              <a:gd name="adj" fmla="val 3727"/>
            </a:avLst>
          </a:prstGeom>
          <a:solidFill>
            <a:srgbClr val="D9D9D9">
              <a:alpha val="70000"/>
            </a:srgbClr>
          </a:solidFill>
          <a:ln w="127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dist"/>
            <a:endParaRPr lang="zh-CN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7" name="Text Box 228"/>
          <p:cNvSpPr txBox="1"/>
          <p:nvPr/>
        </p:nvSpPr>
        <p:spPr>
          <a:xfrm>
            <a:off x="3765233" y="3869690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8" name="Text Box 229"/>
          <p:cNvSpPr txBox="1"/>
          <p:nvPr/>
        </p:nvSpPr>
        <p:spPr>
          <a:xfrm>
            <a:off x="1967230" y="2991485"/>
            <a:ext cx="5153660" cy="1219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lvl="0" algn="just" eaLnBrk="1" hangingPunct="1"/>
            <a:r>
              <a:rPr 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A horizontal and redoubled turning with a left falling can be formed by writting a short horizontal and redoubled turning, and ending with a left falling.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>
          <a:xfrm>
            <a:off x="494665" y="999490"/>
            <a:ext cx="8164830" cy="1151674"/>
            <a:chOff x="0" y="0"/>
            <a:chExt cx="4752000" cy="719137"/>
          </a:xfrm>
        </p:grpSpPr>
        <p:grpSp>
          <p:nvGrpSpPr>
            <p:cNvPr id="8200" name="组合 8199"/>
            <p:cNvGrpSpPr/>
            <p:nvPr/>
          </p:nvGrpSpPr>
          <p:grpSpPr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8201" name="AutoShape 3"/>
              <p:cNvSpPr/>
              <p:nvPr/>
            </p:nvSpPr>
            <p:spPr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eaLnBrk="1" hangingPunct="1"/>
                <a:endParaRPr lang="zh-CN" dirty="0"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02" name="AutoShape 3"/>
              <p:cNvSpPr/>
              <p:nvPr/>
            </p:nvSpPr>
            <p:spPr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  <a:tileRect/>
              </a:gradFill>
              <a:ln w="254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67340" y="172848"/>
              <a:ext cx="4627842" cy="43774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8.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横折折撇</a:t>
              </a:r>
              <a:r>
                <a:rPr 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ngzh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zh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pi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ě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</a:t>
              </a:r>
              <a:r>
                <a:rPr lang="en-US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Horizontal 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and Redoubled Turning </a:t>
              </a:r>
              <a:endParaRPr 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endParaRPr>
            </a:p>
            <a:p>
              <a:pPr lvl="0" algn="ctr" eaLnBrk="1" hangingPunct="1"/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                         </a:t>
              </a:r>
              <a:r>
                <a:rPr lang="en-US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  with 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a Left Falling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/>
          <p:nvPr/>
        </p:nvSpPr>
        <p:spPr>
          <a:xfrm>
            <a:off x="2290128" y="42322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1695" y="4493260"/>
            <a:ext cx="5314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     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进       选      还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/>
          <p:nvPr/>
        </p:nvSpPr>
        <p:spPr>
          <a:xfrm>
            <a:off x="7188200" y="354013"/>
            <a:ext cx="258445" cy="417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48" tIns="45724" rIns="91448" bIns="45724"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5" name="AutoShape 207"/>
          <p:cNvSpPr/>
          <p:nvPr/>
        </p:nvSpPr>
        <p:spPr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 cap="flat" cmpd="sng">
            <a:solidFill>
              <a:srgbClr val="BFBFBF"/>
            </a:solidFill>
            <a:prstDash val="sysDot"/>
            <a:headEnd type="none" w="med" len="med"/>
            <a:tailEnd type="none" w="med" len="med"/>
          </a:ln>
        </p:spPr>
        <p:txBody>
          <a:bodyPr wrap="none" lIns="91425" tIns="45713" rIns="91425" bIns="45713" anchor="ctr"/>
          <a:lstStyle/>
          <a:p>
            <a:pPr lvl="0" algn="ctr" eaLnBrk="1" hangingPunct="1">
              <a:lnSpc>
                <a:spcPct val="140000"/>
              </a:lnSpc>
              <a:buClr>
                <a:srgbClr val="000000"/>
              </a:buClr>
            </a:pPr>
            <a:endParaRPr lang="zh-CN" sz="8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AutoShape 196"/>
          <p:cNvSpPr/>
          <p:nvPr/>
        </p:nvSpPr>
        <p:spPr>
          <a:xfrm>
            <a:off x="1689735" y="2704465"/>
            <a:ext cx="5813425" cy="2646680"/>
          </a:xfrm>
          <a:prstGeom prst="roundRect">
            <a:avLst>
              <a:gd name="adj" fmla="val 3727"/>
            </a:avLst>
          </a:prstGeom>
          <a:solidFill>
            <a:srgbClr val="D9D9D9">
              <a:alpha val="70000"/>
            </a:srgbClr>
          </a:solidFill>
          <a:ln w="127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dist"/>
            <a:endParaRPr lang="zh-CN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7" name="Text Box 228"/>
          <p:cNvSpPr txBox="1"/>
          <p:nvPr/>
        </p:nvSpPr>
        <p:spPr>
          <a:xfrm>
            <a:off x="3765233" y="3869690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8" name="Text Box 229"/>
          <p:cNvSpPr txBox="1"/>
          <p:nvPr/>
        </p:nvSpPr>
        <p:spPr>
          <a:xfrm>
            <a:off x="1967230" y="2991485"/>
            <a:ext cx="5153660" cy="153888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lvl="0" algn="just" eaLnBrk="1" hangingPunct="1"/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A horizontal and redoubled turning with a </a:t>
            </a:r>
            <a:r>
              <a:rPr 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hook to the left begins with a short level stroke, then turns to the lower left, and repeats in the same manner, ends up with a hook to the left. 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However zigzag it may be, the stroke cannot be broken anywhere.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3" name="组合 8198"/>
          <p:cNvGrpSpPr/>
          <p:nvPr/>
        </p:nvGrpSpPr>
        <p:grpSpPr>
          <a:xfrm>
            <a:off x="494665" y="999490"/>
            <a:ext cx="8164830" cy="1151674"/>
            <a:chOff x="0" y="0"/>
            <a:chExt cx="4752000" cy="719137"/>
          </a:xfrm>
        </p:grpSpPr>
        <p:grpSp>
          <p:nvGrpSpPr>
            <p:cNvPr id="4" name="组合 8199"/>
            <p:cNvGrpSpPr/>
            <p:nvPr/>
          </p:nvGrpSpPr>
          <p:grpSpPr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8201" name="AutoShape 3"/>
              <p:cNvSpPr/>
              <p:nvPr/>
            </p:nvSpPr>
            <p:spPr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eaLnBrk="1" hangingPunct="1"/>
                <a:endParaRPr lang="zh-CN" dirty="0"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02" name="AutoShape 3"/>
              <p:cNvSpPr/>
              <p:nvPr/>
            </p:nvSpPr>
            <p:spPr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  <a:tileRect/>
              </a:gradFill>
              <a:ln w="254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67340" y="172848"/>
              <a:ext cx="4627842" cy="44202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9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.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横折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折折钩</a:t>
              </a:r>
              <a:r>
                <a:rPr lang="zh-CN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ngzh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 err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zh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 err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zh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g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ō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u   </a:t>
              </a:r>
              <a:endParaRPr lang="en-US" altLang="zh-CN" sz="20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lvl="0" algn="ctr" eaLnBrk="1" hangingPunct="1"/>
              <a:r>
                <a:rPr lang="en-US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Horizontal 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and Redoubled </a:t>
              </a:r>
              <a:r>
                <a:rPr lang="en-US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Turning with a </a:t>
              </a:r>
              <a:r>
                <a:rPr lang="en-US" sz="2000" dirty="0" smtClean="0">
                  <a:latin typeface="Times New Roman" panose="02020603050405020304" pitchFamily="18" charset="0"/>
                  <a:cs typeface="+mn-ea"/>
                </a:rPr>
                <a:t>H</a:t>
              </a:r>
              <a:r>
                <a:rPr lang="en-US" altLang="zh-CN" sz="2000" dirty="0" smtClean="0">
                  <a:latin typeface="Times New Roman" panose="02020603050405020304" pitchFamily="18" charset="0"/>
                  <a:cs typeface="+mn-ea"/>
                </a:rPr>
                <a:t>ook to the Left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/>
          <p:nvPr/>
        </p:nvSpPr>
        <p:spPr>
          <a:xfrm>
            <a:off x="2290128" y="42322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1695" y="4583572"/>
            <a:ext cx="5314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奶       扔       仍        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7170"/>
          <p:cNvGrpSpPr/>
          <p:nvPr/>
        </p:nvGrpSpPr>
        <p:grpSpPr bwMode="auto">
          <a:xfrm>
            <a:off x="1443038" y="2981325"/>
            <a:ext cx="6229350" cy="719138"/>
            <a:chOff x="0" y="0"/>
            <a:chExt cx="6228000" cy="719137"/>
          </a:xfrm>
        </p:grpSpPr>
        <p:sp>
          <p:nvSpPr>
            <p:cNvPr id="26627" name="AutoShape 3"/>
            <p:cNvSpPr>
              <a:spLocks noChangeArrowheads="1"/>
            </p:cNvSpPr>
            <p:nvPr/>
          </p:nvSpPr>
          <p:spPr bwMode="auto">
            <a:xfrm>
              <a:off x="1588" y="0"/>
              <a:ext cx="6224826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26628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8000" cy="5413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3981450" y="3125788"/>
            <a:ext cx="10969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学写汉字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50216031515795[1]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63615" y="3122865"/>
            <a:ext cx="2138400" cy="2138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71920" y="3382645"/>
            <a:ext cx="207708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华文楷体" panose="02010600040101010101" charset="0"/>
                <a:ea typeface="华文楷体" panose="02010600040101010101" charset="0"/>
              </a:rPr>
              <a:t>语</a:t>
            </a:r>
            <a:endParaRPr lang="zh-CN" altLang="en-US" sz="9600">
              <a:latin typeface="华文楷体" panose="02010600040101010101" charset="0"/>
              <a:ea typeface="华文楷体" panose="02010600040101010101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31790" y="1818005"/>
            <a:ext cx="28752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1.y</a:t>
            </a:r>
            <a:r>
              <a:rPr lang="zh-CN" altLang="en-US" sz="2400"/>
              <a:t>ǔ</a:t>
            </a:r>
            <a:r>
              <a:rPr lang="en-US" altLang="zh-CN" sz="2400"/>
              <a:t>   language</a:t>
            </a:r>
            <a:endParaRPr lang="en-US" altLang="zh-CN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63" y="2822222"/>
            <a:ext cx="4366260" cy="261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50216031515795[1]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58618" y="2760280"/>
            <a:ext cx="2138400" cy="2138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56715" y="2990569"/>
            <a:ext cx="207708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华文楷体" panose="02010600040101010101" charset="0"/>
                <a:ea typeface="华文楷体" panose="02010600040101010101" charset="0"/>
              </a:rPr>
              <a:t>那</a:t>
            </a:r>
            <a:endParaRPr lang="zh-CN" altLang="en-US" sz="9600" dirty="0">
              <a:latin typeface="华文楷体" panose="02010600040101010101" charset="0"/>
              <a:ea typeface="华文楷体" panose="02010600040101010101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9590" y="1725930"/>
            <a:ext cx="34842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2.n</a:t>
            </a:r>
            <a:r>
              <a:rPr lang="zh-CN" altLang="en-US" sz="2800">
                <a:latin typeface="Times New Roman" panose="02020603050405020304" pitchFamily="18" charset="0"/>
              </a:rPr>
              <a:t>à</a:t>
            </a:r>
            <a:r>
              <a:rPr lang="en-US" altLang="zh-CN" sz="2800">
                <a:latin typeface="Times New Roman" panose="02020603050405020304" pitchFamily="18" charset="0"/>
              </a:rPr>
              <a:t>  that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pic>
        <p:nvPicPr>
          <p:cNvPr id="6" name="Picture 2" descr="http://img.25pp.com/uploadfile/youxi/images/2015/0303/20150303104414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974" y="1914348"/>
            <a:ext cx="3600000" cy="3600000"/>
          </a:xfrm>
          <a:prstGeom prst="rect">
            <a:avLst/>
          </a:prstGeom>
          <a:noFill/>
        </p:spPr>
      </p:pic>
      <p:sp>
        <p:nvSpPr>
          <p:cNvPr id="7" name="L 形 6"/>
          <p:cNvSpPr/>
          <p:nvPr/>
        </p:nvSpPr>
        <p:spPr>
          <a:xfrm rot="19073565">
            <a:off x="7267656" y="5227299"/>
            <a:ext cx="959555" cy="5378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50216031515795[1]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62945" y="2830130"/>
            <a:ext cx="2138400" cy="2138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23536" y="3099012"/>
            <a:ext cx="207708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华文楷体" panose="02010600040101010101" charset="0"/>
                <a:ea typeface="华文楷体" panose="02010600040101010101" charset="0"/>
              </a:rPr>
              <a:t>这</a:t>
            </a:r>
            <a:endParaRPr lang="zh-CN" altLang="en-US" sz="9600" dirty="0">
              <a:latin typeface="华文楷体" panose="02010600040101010101" charset="0"/>
              <a:ea typeface="华文楷体" panose="02010600040101010101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4210" y="1879600"/>
            <a:ext cx="34842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3.zh</a:t>
            </a:r>
            <a:r>
              <a:rPr lang="zh-CN" altLang="en-US" sz="2800">
                <a:latin typeface="Times New Roman" panose="02020603050405020304" pitchFamily="18" charset="0"/>
              </a:rPr>
              <a:t>è</a:t>
            </a:r>
            <a:r>
              <a:rPr lang="en-US" altLang="zh-CN" sz="2800">
                <a:latin typeface="Times New Roman" panose="02020603050405020304" pitchFamily="18" charset="0"/>
              </a:rPr>
              <a:t>   this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pic>
        <p:nvPicPr>
          <p:cNvPr id="8194" name="Picture 2" descr="http://img.25pp.com/uploadfile/youxi/images/2015/0303/20150303104414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1752" y="2049815"/>
            <a:ext cx="3600000" cy="3600000"/>
          </a:xfrm>
          <a:prstGeom prst="rect">
            <a:avLst/>
          </a:prstGeom>
          <a:noFill/>
        </p:spPr>
      </p:pic>
      <p:sp>
        <p:nvSpPr>
          <p:cNvPr id="6" name="L 形 5"/>
          <p:cNvSpPr/>
          <p:nvPr/>
        </p:nvSpPr>
        <p:spPr>
          <a:xfrm rot="19073565">
            <a:off x="6836616" y="2927962"/>
            <a:ext cx="959555" cy="44303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3"/>
          <p:cNvSpPr txBox="1">
            <a:spLocks noChangeArrowheads="1"/>
          </p:cNvSpPr>
          <p:nvPr/>
        </p:nvSpPr>
        <p:spPr bwMode="auto">
          <a:xfrm>
            <a:off x="7886700" y="33496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47" name="组合 6146"/>
          <p:cNvGrpSpPr/>
          <p:nvPr/>
        </p:nvGrpSpPr>
        <p:grpSpPr bwMode="auto">
          <a:xfrm>
            <a:off x="1457325" y="1785938"/>
            <a:ext cx="6229350" cy="719137"/>
            <a:chOff x="0" y="0"/>
            <a:chExt cx="6228000" cy="719137"/>
          </a:xfrm>
        </p:grpSpPr>
        <p:sp>
          <p:nvSpPr>
            <p:cNvPr id="15376" name="AutoShape 3"/>
            <p:cNvSpPr>
              <a:spLocks noChangeArrowheads="1"/>
            </p:cNvSpPr>
            <p:nvPr/>
          </p:nvSpPr>
          <p:spPr bwMode="auto">
            <a:xfrm>
              <a:off x="1588" y="0"/>
              <a:ext cx="6224826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5377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8000" cy="5413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3198813" y="1960563"/>
            <a:ext cx="27463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Review--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复习</a:t>
            </a:r>
            <a:endParaRPr 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51" name="组合 6150"/>
          <p:cNvGrpSpPr/>
          <p:nvPr/>
        </p:nvGrpSpPr>
        <p:grpSpPr bwMode="auto">
          <a:xfrm>
            <a:off x="1457325" y="2720975"/>
            <a:ext cx="6229350" cy="719138"/>
            <a:chOff x="0" y="0"/>
            <a:chExt cx="6190392" cy="719138"/>
          </a:xfrm>
        </p:grpSpPr>
        <p:sp>
          <p:nvSpPr>
            <p:cNvPr id="15374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190392" cy="719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5375" name="AutoShape 3"/>
            <p:cNvSpPr>
              <a:spLocks noChangeArrowheads="1"/>
            </p:cNvSpPr>
            <p:nvPr/>
          </p:nvSpPr>
          <p:spPr bwMode="auto">
            <a:xfrm>
              <a:off x="0" y="89569"/>
              <a:ext cx="6190392" cy="54000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>
                <a:solidFill>
                  <a:schemeClr val="tx2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3198813" y="2895600"/>
            <a:ext cx="34390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Derived Strokes--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派生</a:t>
            </a:r>
            <a:r>
              <a: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笔画</a:t>
            </a:r>
            <a:endParaRPr 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55" name="组合 6154"/>
          <p:cNvGrpSpPr/>
          <p:nvPr/>
        </p:nvGrpSpPr>
        <p:grpSpPr bwMode="auto">
          <a:xfrm>
            <a:off x="1458913" y="3702050"/>
            <a:ext cx="6226175" cy="719138"/>
            <a:chOff x="0" y="0"/>
            <a:chExt cx="6226850" cy="719138"/>
          </a:xfrm>
        </p:grpSpPr>
        <p:sp>
          <p:nvSpPr>
            <p:cNvPr id="1537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226850" cy="719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5373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6850" cy="5413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6158" name="Rectangle 19"/>
          <p:cNvSpPr>
            <a:spLocks noChangeArrowheads="1"/>
          </p:cNvSpPr>
          <p:nvPr/>
        </p:nvSpPr>
        <p:spPr bwMode="auto">
          <a:xfrm>
            <a:off x="3123565" y="3879215"/>
            <a:ext cx="415417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 Learn Characters--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</a:t>
            </a:r>
            <a:r>
              <a: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写汉字</a:t>
            </a:r>
            <a:endParaRPr 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59" name="组合 6158"/>
          <p:cNvGrpSpPr/>
          <p:nvPr/>
        </p:nvGrpSpPr>
        <p:grpSpPr bwMode="auto">
          <a:xfrm>
            <a:off x="1457325" y="4706938"/>
            <a:ext cx="6229350" cy="719137"/>
            <a:chOff x="0" y="0"/>
            <a:chExt cx="6228000" cy="719137"/>
          </a:xfrm>
        </p:grpSpPr>
        <p:sp>
          <p:nvSpPr>
            <p:cNvPr id="15370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226413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5371" name="AutoShape 3"/>
            <p:cNvSpPr>
              <a:spLocks noChangeArrowheads="1"/>
            </p:cNvSpPr>
            <p:nvPr/>
          </p:nvSpPr>
          <p:spPr bwMode="auto">
            <a:xfrm>
              <a:off x="0" y="89568"/>
              <a:ext cx="6228000" cy="54000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>
                <a:solidFill>
                  <a:schemeClr val="tx2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162" name="Rectangle 22"/>
          <p:cNvSpPr>
            <a:spLocks noChangeArrowheads="1"/>
          </p:cNvSpPr>
          <p:nvPr/>
        </p:nvSpPr>
        <p:spPr bwMode="auto">
          <a:xfrm>
            <a:off x="3198813" y="4881563"/>
            <a:ext cx="27463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Homework--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</a:t>
            </a:r>
            <a:endParaRPr 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4" grpId="0"/>
      <p:bldP spid="6158" grpId="0"/>
      <p:bldP spid="61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50216031515795[1]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96812" y="2830130"/>
            <a:ext cx="2138400" cy="2138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44510" y="3132878"/>
            <a:ext cx="207708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华文楷体" panose="02010600040101010101" charset="0"/>
                <a:ea typeface="华文楷体" panose="02010600040101010101" charset="0"/>
              </a:rPr>
              <a:t>奶</a:t>
            </a:r>
            <a:endParaRPr lang="zh-CN" altLang="en-US" sz="9600" dirty="0">
              <a:latin typeface="华文楷体" panose="02010600040101010101" charset="0"/>
              <a:ea typeface="华文楷体" panose="02010600040101010101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4210" y="1879600"/>
            <a:ext cx="34842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</a:rPr>
              <a:t>4.nǎi   milk  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://pic46.nipic.com/20140822/2531170_1101324160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153" y="1756305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48242" y="1910997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926167" y="2822223"/>
            <a:ext cx="5813425" cy="2607732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883128" y="2731204"/>
            <a:ext cx="5697538" cy="25237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 </a:t>
            </a:r>
            <a:endParaRPr lang="en-US" altLang="zh-CN" sz="2000" dirty="0">
              <a:latin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你多才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c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á</a:t>
            </a:r>
            <a:r>
              <a:rPr lang="en-US" altLang="zh-CN" sz="36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i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多艺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y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ì，是</a:t>
            </a:r>
            <a:r>
              <a:rPr lang="en-US" altLang="zh-CN" sz="36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sh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ì个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g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è多面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mi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手</a:t>
            </a:r>
            <a:r>
              <a:rPr lang="en-US" altLang="zh-CN" sz="36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sh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ǒ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u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ctr"/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大大小小、多多少少，样样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y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36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ng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都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d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ō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u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能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é</a:t>
            </a:r>
            <a:r>
              <a:rPr lang="en-US" altLang="zh-CN" sz="36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ng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干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g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36873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36875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6876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36874" name="Rectangle 13"/>
            <p:cNvSpPr>
              <a:spLocks noChangeArrowheads="1"/>
            </p:cNvSpPr>
            <p:nvPr/>
          </p:nvSpPr>
          <p:spPr bwMode="auto">
            <a:xfrm>
              <a:off x="2035783" y="159513"/>
              <a:ext cx="690969" cy="396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复习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990850"/>
            <a:ext cx="5154612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 </a:t>
            </a:r>
            <a:endParaRPr lang="en-US" altLang="zh-CN" sz="2000" dirty="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  <a:sym typeface="+mn-ea"/>
              </a:rPr>
              <a:t>练习本节课所学</a:t>
            </a:r>
            <a:r>
              <a:rPr lang="zh-CN" altLang="en-US" sz="2000" dirty="0" smtClean="0">
                <a:latin typeface="Times New Roman" panose="02020603050405020304" pitchFamily="18" charset="0"/>
                <a:sym typeface="+mn-ea"/>
              </a:rPr>
              <a:t>的笔画</a:t>
            </a:r>
            <a:endParaRPr lang="zh-CN" altLang="en-US" sz="2000" dirty="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  <a:sym typeface="+mn-ea"/>
              </a:rPr>
              <a:t>按顺序书写本节课所学的汉字</a:t>
            </a:r>
            <a:endParaRPr lang="zh-CN" altLang="en-US" sz="2000" dirty="0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37897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37899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7900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37898" name="Rectangle 13"/>
            <p:cNvSpPr>
              <a:spLocks noChangeArrowheads="1"/>
            </p:cNvSpPr>
            <p:nvPr/>
          </p:nvSpPr>
          <p:spPr bwMode="auto">
            <a:xfrm>
              <a:off x="2035782" y="159513"/>
              <a:ext cx="690969" cy="396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作业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218"/>
          <p:cNvGrpSpPr/>
          <p:nvPr/>
        </p:nvGrpSpPr>
        <p:grpSpPr bwMode="auto">
          <a:xfrm>
            <a:off x="1670050" y="1928813"/>
            <a:ext cx="2863850" cy="1120775"/>
            <a:chOff x="0" y="0"/>
            <a:chExt cx="2864440" cy="1121345"/>
          </a:xfrm>
        </p:grpSpPr>
        <p:grpSp>
          <p:nvGrpSpPr>
            <p:cNvPr id="38965" name="组合 9219"/>
            <p:cNvGrpSpPr/>
            <p:nvPr/>
          </p:nvGrpSpPr>
          <p:grpSpPr bwMode="auto">
            <a:xfrm>
              <a:off x="0" y="0"/>
              <a:ext cx="2864440" cy="1121345"/>
              <a:chOff x="0" y="0"/>
              <a:chExt cx="2864440" cy="1121345"/>
            </a:xfrm>
          </p:grpSpPr>
          <p:sp>
            <p:nvSpPr>
              <p:cNvPr id="38969" name="AutoShape 73"/>
              <p:cNvSpPr>
                <a:spLocks noChangeArrowheads="1"/>
              </p:cNvSpPr>
              <p:nvPr/>
            </p:nvSpPr>
            <p:spPr bwMode="auto">
              <a:xfrm rot="2700000">
                <a:off x="1917968" y="174873"/>
                <a:ext cx="827509" cy="1065431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70" name="圆角矩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80021" cy="756034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8966" name="组合 9222"/>
            <p:cNvGrpSpPr>
              <a:grpSpLocks noChangeAspect="1"/>
            </p:cNvGrpSpPr>
            <p:nvPr/>
          </p:nvGrpSpPr>
          <p:grpSpPr bwMode="auto">
            <a:xfrm>
              <a:off x="1624348" y="0"/>
              <a:ext cx="757393" cy="756034"/>
              <a:chOff x="0" y="0"/>
              <a:chExt cx="1377311" cy="1374837"/>
            </a:xfrm>
          </p:grpSpPr>
          <p:sp>
            <p:nvSpPr>
              <p:cNvPr id="38967" name="椭圆 5"/>
              <p:cNvSpPr>
                <a:spLocks noChangeAspect="1"/>
              </p:cNvSpPr>
              <p:nvPr/>
            </p:nvSpPr>
            <p:spPr bwMode="auto">
              <a:xfrm>
                <a:off x="0" y="0"/>
                <a:ext cx="1377311" cy="1374837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68" name="椭圆 117"/>
              <p:cNvSpPr>
                <a:spLocks noChangeAspect="1"/>
              </p:cNvSpPr>
              <p:nvPr/>
            </p:nvSpPr>
            <p:spPr bwMode="auto">
              <a:xfrm>
                <a:off x="43311" y="40436"/>
                <a:ext cx="1178078" cy="1178432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26" name="组合 9225"/>
          <p:cNvGrpSpPr/>
          <p:nvPr/>
        </p:nvGrpSpPr>
        <p:grpSpPr bwMode="auto">
          <a:xfrm>
            <a:off x="928688" y="3173413"/>
            <a:ext cx="2854325" cy="1065212"/>
            <a:chOff x="0" y="0"/>
            <a:chExt cx="2854732" cy="1065212"/>
          </a:xfrm>
        </p:grpSpPr>
        <p:grpSp>
          <p:nvGrpSpPr>
            <p:cNvPr id="38959" name="组合 9226"/>
            <p:cNvGrpSpPr/>
            <p:nvPr/>
          </p:nvGrpSpPr>
          <p:grpSpPr bwMode="auto">
            <a:xfrm>
              <a:off x="0" y="0"/>
              <a:ext cx="2854732" cy="1065212"/>
              <a:chOff x="0" y="0"/>
              <a:chExt cx="2854732" cy="1065212"/>
            </a:xfrm>
          </p:grpSpPr>
          <p:sp>
            <p:nvSpPr>
              <p:cNvPr id="38963" name="AutoShape 71"/>
              <p:cNvSpPr>
                <a:spLocks noChangeArrowheads="1"/>
              </p:cNvSpPr>
              <p:nvPr/>
            </p:nvSpPr>
            <p:spPr bwMode="auto">
              <a:xfrm>
                <a:off x="2025939" y="0"/>
                <a:ext cx="828793" cy="1065212"/>
              </a:xfrm>
              <a:prstGeom prst="rightArrow">
                <a:avLst>
                  <a:gd name="adj1" fmla="val 70389"/>
                  <a:gd name="adj2" fmla="val 62116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64" name="圆角矩形 15"/>
              <p:cNvSpPr>
                <a:spLocks noChangeArrowheads="1"/>
              </p:cNvSpPr>
              <p:nvPr/>
            </p:nvSpPr>
            <p:spPr bwMode="auto">
              <a:xfrm>
                <a:off x="0" y="153987"/>
                <a:ext cx="1979894" cy="757238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8960" name="组合 9229"/>
            <p:cNvGrpSpPr>
              <a:grpSpLocks noChangeAspect="1"/>
            </p:cNvGrpSpPr>
            <p:nvPr/>
          </p:nvGrpSpPr>
          <p:grpSpPr bwMode="auto">
            <a:xfrm>
              <a:off x="1625832" y="153987"/>
              <a:ext cx="755758" cy="757238"/>
              <a:chOff x="0" y="0"/>
              <a:chExt cx="1374337" cy="1377026"/>
            </a:xfrm>
          </p:grpSpPr>
          <p:sp>
            <p:nvSpPr>
              <p:cNvPr id="38961" name="椭圆 12"/>
              <p:cNvSpPr>
                <a:spLocks noChangeAspect="1"/>
              </p:cNvSpPr>
              <p:nvPr/>
            </p:nvSpPr>
            <p:spPr bwMode="auto">
              <a:xfrm>
                <a:off x="0" y="0"/>
                <a:ext cx="1374337" cy="137702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62" name="椭圆 117"/>
              <p:cNvSpPr>
                <a:spLocks noChangeAspect="1"/>
              </p:cNvSpPr>
              <p:nvPr/>
            </p:nvSpPr>
            <p:spPr bwMode="auto">
              <a:xfrm>
                <a:off x="40422" y="40416"/>
                <a:ext cx="1178003" cy="1177833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33" name="组合 9232"/>
          <p:cNvGrpSpPr/>
          <p:nvPr/>
        </p:nvGrpSpPr>
        <p:grpSpPr bwMode="auto">
          <a:xfrm>
            <a:off x="1670050" y="4237038"/>
            <a:ext cx="2740025" cy="1225550"/>
            <a:chOff x="0" y="0"/>
            <a:chExt cx="2740606" cy="1225002"/>
          </a:xfrm>
        </p:grpSpPr>
        <p:grpSp>
          <p:nvGrpSpPr>
            <p:cNvPr id="38953" name="组合 9233"/>
            <p:cNvGrpSpPr/>
            <p:nvPr/>
          </p:nvGrpSpPr>
          <p:grpSpPr bwMode="auto">
            <a:xfrm>
              <a:off x="0" y="0"/>
              <a:ext cx="2740606" cy="1225002"/>
              <a:chOff x="0" y="0"/>
              <a:chExt cx="2740606" cy="1225002"/>
            </a:xfrm>
          </p:grpSpPr>
          <p:sp>
            <p:nvSpPr>
              <p:cNvPr id="38957" name="AutoShape 75"/>
              <p:cNvSpPr>
                <a:spLocks noChangeArrowheads="1"/>
              </p:cNvSpPr>
              <p:nvPr/>
            </p:nvSpPr>
            <p:spPr bwMode="auto">
              <a:xfrm rot="-2700000">
                <a:off x="1913344" y="0"/>
                <a:ext cx="827262" cy="1080604"/>
              </a:xfrm>
              <a:prstGeom prst="rightArrow">
                <a:avLst>
                  <a:gd name="adj1" fmla="val 70389"/>
                  <a:gd name="adj2" fmla="val 65694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58" name="圆角矩形 22"/>
              <p:cNvSpPr>
                <a:spLocks noChangeArrowheads="1"/>
              </p:cNvSpPr>
              <p:nvPr/>
            </p:nvSpPr>
            <p:spPr bwMode="auto">
              <a:xfrm>
                <a:off x="0" y="469690"/>
                <a:ext cx="1980033" cy="755312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8954" name="组合 9236"/>
            <p:cNvGrpSpPr>
              <a:grpSpLocks noChangeAspect="1"/>
            </p:cNvGrpSpPr>
            <p:nvPr/>
          </p:nvGrpSpPr>
          <p:grpSpPr bwMode="auto">
            <a:xfrm>
              <a:off x="1624357" y="469690"/>
              <a:ext cx="757398" cy="755312"/>
              <a:chOff x="0" y="0"/>
              <a:chExt cx="1377320" cy="1373524"/>
            </a:xfrm>
          </p:grpSpPr>
          <p:sp>
            <p:nvSpPr>
              <p:cNvPr id="38955" name="椭圆 19"/>
              <p:cNvSpPr>
                <a:spLocks noChangeAspect="1"/>
              </p:cNvSpPr>
              <p:nvPr/>
            </p:nvSpPr>
            <p:spPr bwMode="auto">
              <a:xfrm>
                <a:off x="0" y="0"/>
                <a:ext cx="1377320" cy="137352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56" name="椭圆 117"/>
              <p:cNvSpPr>
                <a:spLocks noChangeAspect="1"/>
              </p:cNvSpPr>
              <p:nvPr/>
            </p:nvSpPr>
            <p:spPr bwMode="auto">
              <a:xfrm>
                <a:off x="43311" y="37511"/>
                <a:ext cx="1178086" cy="1180193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40" name="组合 9239"/>
          <p:cNvGrpSpPr/>
          <p:nvPr/>
        </p:nvGrpSpPr>
        <p:grpSpPr bwMode="auto">
          <a:xfrm>
            <a:off x="4757738" y="4360863"/>
            <a:ext cx="2838450" cy="1101725"/>
            <a:chOff x="0" y="0"/>
            <a:chExt cx="2838783" cy="1100991"/>
          </a:xfrm>
        </p:grpSpPr>
        <p:grpSp>
          <p:nvGrpSpPr>
            <p:cNvPr id="38947" name="组合 9240"/>
            <p:cNvGrpSpPr/>
            <p:nvPr/>
          </p:nvGrpSpPr>
          <p:grpSpPr bwMode="auto">
            <a:xfrm>
              <a:off x="-376" y="469"/>
              <a:ext cx="2839159" cy="1100522"/>
              <a:chOff x="0" y="0"/>
              <a:chExt cx="2839159" cy="1100522"/>
            </a:xfrm>
          </p:grpSpPr>
          <p:sp>
            <p:nvSpPr>
              <p:cNvPr id="38951" name="AutoShape 69"/>
              <p:cNvSpPr>
                <a:spLocks noChangeArrowheads="1"/>
              </p:cNvSpPr>
              <p:nvPr/>
            </p:nvSpPr>
            <p:spPr bwMode="auto">
              <a:xfrm rot="2700000" flipH="1">
                <a:off x="119452" y="-119452"/>
                <a:ext cx="827185" cy="1066089"/>
              </a:xfrm>
              <a:prstGeom prst="rightArrow">
                <a:avLst>
                  <a:gd name="adj1" fmla="val 70389"/>
                  <a:gd name="adj2" fmla="val 64583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52" name="圆角矩形 29"/>
              <p:cNvSpPr>
                <a:spLocks noChangeArrowheads="1"/>
              </p:cNvSpPr>
              <p:nvPr/>
            </p:nvSpPr>
            <p:spPr bwMode="auto">
              <a:xfrm>
                <a:off x="859314" y="343789"/>
                <a:ext cx="1979845" cy="756733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8948" name="组合 9243"/>
            <p:cNvGrpSpPr>
              <a:grpSpLocks noChangeAspect="1"/>
            </p:cNvGrpSpPr>
            <p:nvPr/>
          </p:nvGrpSpPr>
          <p:grpSpPr bwMode="auto">
            <a:xfrm>
              <a:off x="458841" y="344257"/>
              <a:ext cx="755739" cy="756734"/>
              <a:chOff x="0" y="0"/>
              <a:chExt cx="1374302" cy="1376109"/>
            </a:xfrm>
          </p:grpSpPr>
          <p:sp>
            <p:nvSpPr>
              <p:cNvPr id="38949" name="椭圆 26"/>
              <p:cNvSpPr>
                <a:spLocks noChangeAspect="1"/>
              </p:cNvSpPr>
              <p:nvPr/>
            </p:nvSpPr>
            <p:spPr bwMode="auto">
              <a:xfrm>
                <a:off x="0" y="0"/>
                <a:ext cx="1374302" cy="137610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50" name="椭圆 117"/>
              <p:cNvSpPr>
                <a:spLocks noChangeAspect="1"/>
              </p:cNvSpPr>
              <p:nvPr/>
            </p:nvSpPr>
            <p:spPr bwMode="auto">
              <a:xfrm>
                <a:off x="40421" y="40389"/>
                <a:ext cx="1180861" cy="1179934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47" name="组合 9246"/>
          <p:cNvGrpSpPr/>
          <p:nvPr/>
        </p:nvGrpSpPr>
        <p:grpSpPr bwMode="auto">
          <a:xfrm>
            <a:off x="5505450" y="3173413"/>
            <a:ext cx="2843213" cy="1065212"/>
            <a:chOff x="0" y="0"/>
            <a:chExt cx="2842718" cy="1065212"/>
          </a:xfrm>
        </p:grpSpPr>
        <p:grpSp>
          <p:nvGrpSpPr>
            <p:cNvPr id="38941" name="组合 9247"/>
            <p:cNvGrpSpPr/>
            <p:nvPr/>
          </p:nvGrpSpPr>
          <p:grpSpPr bwMode="auto">
            <a:xfrm>
              <a:off x="0" y="0"/>
              <a:ext cx="2842718" cy="1065212"/>
              <a:chOff x="0" y="0"/>
              <a:chExt cx="2842718" cy="1065212"/>
            </a:xfrm>
          </p:grpSpPr>
          <p:sp>
            <p:nvSpPr>
              <p:cNvPr id="38945" name="AutoShape 4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28531" cy="1065212"/>
              </a:xfrm>
              <a:prstGeom prst="rightArrow">
                <a:avLst>
                  <a:gd name="adj1" fmla="val 70389"/>
                  <a:gd name="adj2" fmla="val 68255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46" name="圆角矩形 36"/>
              <p:cNvSpPr>
                <a:spLocks noChangeArrowheads="1"/>
              </p:cNvSpPr>
              <p:nvPr/>
            </p:nvSpPr>
            <p:spPr bwMode="auto">
              <a:xfrm>
                <a:off x="863450" y="153987"/>
                <a:ext cx="1979268" cy="757238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8942" name="组合 9250"/>
            <p:cNvGrpSpPr>
              <a:grpSpLocks noChangeAspect="1"/>
            </p:cNvGrpSpPr>
            <p:nvPr/>
          </p:nvGrpSpPr>
          <p:grpSpPr bwMode="auto">
            <a:xfrm>
              <a:off x="474580" y="153987"/>
              <a:ext cx="755518" cy="757238"/>
              <a:chOff x="0" y="0"/>
              <a:chExt cx="1373901" cy="1377026"/>
            </a:xfrm>
          </p:grpSpPr>
          <p:sp>
            <p:nvSpPr>
              <p:cNvPr id="38943" name="椭圆 33"/>
              <p:cNvSpPr>
                <a:spLocks noChangeAspect="1"/>
              </p:cNvSpPr>
              <p:nvPr/>
            </p:nvSpPr>
            <p:spPr bwMode="auto">
              <a:xfrm>
                <a:off x="0" y="0"/>
                <a:ext cx="1373901" cy="137702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44" name="椭圆 117"/>
              <p:cNvSpPr>
                <a:spLocks noChangeAspect="1"/>
              </p:cNvSpPr>
              <p:nvPr/>
            </p:nvSpPr>
            <p:spPr bwMode="auto">
              <a:xfrm>
                <a:off x="40409" y="40416"/>
                <a:ext cx="1177629" cy="1177833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54" name="组合 9253"/>
          <p:cNvGrpSpPr/>
          <p:nvPr/>
        </p:nvGrpSpPr>
        <p:grpSpPr bwMode="auto">
          <a:xfrm>
            <a:off x="4876800" y="1928813"/>
            <a:ext cx="2719388" cy="1239837"/>
            <a:chOff x="0" y="0"/>
            <a:chExt cx="2720177" cy="1239951"/>
          </a:xfrm>
        </p:grpSpPr>
        <p:grpSp>
          <p:nvGrpSpPr>
            <p:cNvPr id="38935" name="组合 9254"/>
            <p:cNvGrpSpPr/>
            <p:nvPr/>
          </p:nvGrpSpPr>
          <p:grpSpPr bwMode="auto">
            <a:xfrm>
              <a:off x="82" y="0"/>
              <a:ext cx="2720095" cy="1240056"/>
              <a:chOff x="0" y="0"/>
              <a:chExt cx="2720095" cy="1240056"/>
            </a:xfrm>
          </p:grpSpPr>
          <p:sp>
            <p:nvSpPr>
              <p:cNvPr id="38939" name="AutoShape 67"/>
              <p:cNvSpPr>
                <a:spLocks noChangeArrowheads="1"/>
              </p:cNvSpPr>
              <p:nvPr/>
            </p:nvSpPr>
            <p:spPr bwMode="auto">
              <a:xfrm rot="18900000" flipH="1">
                <a:off x="0" y="174533"/>
                <a:ext cx="827164" cy="1065521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40" name="圆角矩形 43"/>
              <p:cNvSpPr>
                <a:spLocks noChangeArrowheads="1"/>
              </p:cNvSpPr>
              <p:nvPr/>
            </p:nvSpPr>
            <p:spPr bwMode="auto">
              <a:xfrm>
                <a:off x="739908" y="0"/>
                <a:ext cx="1980187" cy="755719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8936" name="组合 9257"/>
            <p:cNvGrpSpPr>
              <a:grpSpLocks noChangeAspect="1"/>
            </p:cNvGrpSpPr>
            <p:nvPr/>
          </p:nvGrpSpPr>
          <p:grpSpPr bwMode="auto">
            <a:xfrm>
              <a:off x="339824" y="0"/>
              <a:ext cx="757458" cy="755719"/>
              <a:chOff x="0" y="0"/>
              <a:chExt cx="1377429" cy="1374264"/>
            </a:xfrm>
          </p:grpSpPr>
          <p:sp>
            <p:nvSpPr>
              <p:cNvPr id="38937" name="椭圆 40"/>
              <p:cNvSpPr>
                <a:spLocks noChangeAspect="1"/>
              </p:cNvSpPr>
              <p:nvPr/>
            </p:nvSpPr>
            <p:spPr bwMode="auto">
              <a:xfrm>
                <a:off x="0" y="0"/>
                <a:ext cx="1377429" cy="137426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38" name="椭圆 117"/>
              <p:cNvSpPr>
                <a:spLocks noChangeAspect="1"/>
              </p:cNvSpPr>
              <p:nvPr/>
            </p:nvSpPr>
            <p:spPr bwMode="auto">
              <a:xfrm>
                <a:off x="43316" y="40420"/>
                <a:ext cx="1178177" cy="1177941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sp>
        <p:nvSpPr>
          <p:cNvPr id="9261" name="Text Box 18"/>
          <p:cNvSpPr txBox="1">
            <a:spLocks noChangeArrowheads="1"/>
          </p:cNvSpPr>
          <p:nvPr/>
        </p:nvSpPr>
        <p:spPr bwMode="auto">
          <a:xfrm>
            <a:off x="1050925" y="3536950"/>
            <a:ext cx="1431925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2" name="Text Box 18"/>
          <p:cNvSpPr txBox="1">
            <a:spLocks noChangeArrowheads="1"/>
          </p:cNvSpPr>
          <p:nvPr/>
        </p:nvSpPr>
        <p:spPr bwMode="auto">
          <a:xfrm>
            <a:off x="6745288" y="3536950"/>
            <a:ext cx="1557337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3" name="Text Box 18"/>
          <p:cNvSpPr txBox="1">
            <a:spLocks noChangeArrowheads="1"/>
          </p:cNvSpPr>
          <p:nvPr/>
        </p:nvSpPr>
        <p:spPr bwMode="auto">
          <a:xfrm>
            <a:off x="6022975" y="2136775"/>
            <a:ext cx="155733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4" name="Text Box 18"/>
          <p:cNvSpPr txBox="1">
            <a:spLocks noChangeArrowheads="1"/>
          </p:cNvSpPr>
          <p:nvPr/>
        </p:nvSpPr>
        <p:spPr bwMode="auto">
          <a:xfrm>
            <a:off x="1755775" y="2136775"/>
            <a:ext cx="155733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5" name="Text Box 18"/>
          <p:cNvSpPr txBox="1">
            <a:spLocks noChangeArrowheads="1"/>
          </p:cNvSpPr>
          <p:nvPr/>
        </p:nvSpPr>
        <p:spPr bwMode="auto">
          <a:xfrm>
            <a:off x="1703388" y="4914900"/>
            <a:ext cx="15652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6" name="Text Box 18"/>
          <p:cNvSpPr txBox="1">
            <a:spLocks noChangeArrowheads="1"/>
          </p:cNvSpPr>
          <p:nvPr/>
        </p:nvSpPr>
        <p:spPr bwMode="auto">
          <a:xfrm>
            <a:off x="5919788" y="4914900"/>
            <a:ext cx="14890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267" name="组合 9266"/>
          <p:cNvGrpSpPr/>
          <p:nvPr/>
        </p:nvGrpSpPr>
        <p:grpSpPr bwMode="auto">
          <a:xfrm>
            <a:off x="3836988" y="2897188"/>
            <a:ext cx="1619250" cy="1619250"/>
            <a:chOff x="0" y="0"/>
            <a:chExt cx="1444904" cy="1444905"/>
          </a:xfrm>
        </p:grpSpPr>
        <p:sp>
          <p:nvSpPr>
            <p:cNvPr id="38933" name="Oval 93"/>
            <p:cNvSpPr>
              <a:spLocks noChangeArrowheads="1"/>
            </p:cNvSpPr>
            <p:nvPr/>
          </p:nvSpPr>
          <p:spPr bwMode="auto">
            <a:xfrm>
              <a:off x="0" y="0"/>
              <a:ext cx="1444904" cy="144490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6E6D68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38934" name="Oval 94"/>
            <p:cNvSpPr>
              <a:spLocks noChangeAspect="1"/>
            </p:cNvSpPr>
            <p:nvPr/>
          </p:nvSpPr>
          <p:spPr bwMode="auto">
            <a:xfrm>
              <a:off x="58079" y="46746"/>
              <a:ext cx="1245168" cy="1245169"/>
            </a:xfrm>
            <a:prstGeom prst="ellipse">
              <a:avLst/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9270" name="Text Box 18"/>
          <p:cNvSpPr txBox="1">
            <a:spLocks noChangeArrowheads="1"/>
          </p:cNvSpPr>
          <p:nvPr/>
        </p:nvSpPr>
        <p:spPr bwMode="auto">
          <a:xfrm>
            <a:off x="3967163" y="3348038"/>
            <a:ext cx="12890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点击添加标题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1" name="Rectangle 26"/>
          <p:cNvSpPr>
            <a:spLocks noChangeArrowheads="1"/>
          </p:cNvSpPr>
          <p:nvPr/>
        </p:nvSpPr>
        <p:spPr bwMode="auto">
          <a:xfrm>
            <a:off x="3360738" y="2128838"/>
            <a:ext cx="544512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2" name="Rectangle 26"/>
          <p:cNvSpPr>
            <a:spLocks noChangeArrowheads="1"/>
          </p:cNvSpPr>
          <p:nvPr/>
        </p:nvSpPr>
        <p:spPr bwMode="auto">
          <a:xfrm>
            <a:off x="5294313" y="2128838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3" name="Rectangle 26"/>
          <p:cNvSpPr>
            <a:spLocks noChangeArrowheads="1"/>
          </p:cNvSpPr>
          <p:nvPr/>
        </p:nvSpPr>
        <p:spPr bwMode="auto">
          <a:xfrm>
            <a:off x="6046788" y="3517900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4" name="Rectangle 26"/>
          <p:cNvSpPr>
            <a:spLocks noChangeArrowheads="1"/>
          </p:cNvSpPr>
          <p:nvPr/>
        </p:nvSpPr>
        <p:spPr bwMode="auto">
          <a:xfrm>
            <a:off x="2620963" y="3517900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5" name="Rectangle 26"/>
          <p:cNvSpPr>
            <a:spLocks noChangeArrowheads="1"/>
          </p:cNvSpPr>
          <p:nvPr/>
        </p:nvSpPr>
        <p:spPr bwMode="auto">
          <a:xfrm>
            <a:off x="3360738" y="4895850"/>
            <a:ext cx="544512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6" name="Rectangle 26"/>
          <p:cNvSpPr>
            <a:spLocks noChangeArrowheads="1"/>
          </p:cNvSpPr>
          <p:nvPr/>
        </p:nvSpPr>
        <p:spPr bwMode="auto">
          <a:xfrm>
            <a:off x="5283200" y="4895850"/>
            <a:ext cx="542925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1" grpId="0"/>
      <p:bldP spid="9262" grpId="0"/>
      <p:bldP spid="9263" grpId="0"/>
      <p:bldP spid="9264" grpId="0"/>
      <p:bldP spid="9265" grpId="0"/>
      <p:bldP spid="9266" grpId="0"/>
      <p:bldP spid="9270" grpId="0"/>
      <p:bldP spid="9271" grpId="0"/>
      <p:bldP spid="9272" grpId="0"/>
      <p:bldP spid="9273" grpId="0"/>
      <p:bldP spid="9274" grpId="0"/>
      <p:bldP spid="9275" grpId="0"/>
      <p:bldP spid="92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17240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点击添加标题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658813" y="1687513"/>
            <a:ext cx="7826375" cy="4241800"/>
          </a:xfrm>
          <a:prstGeom prst="roundRect">
            <a:avLst>
              <a:gd name="adj" fmla="val 3231"/>
            </a:avLst>
          </a:prstGeom>
          <a:noFill/>
          <a:ln w="25400">
            <a:solidFill>
              <a:srgbClr val="7F7F7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787400" y="1824038"/>
            <a:ext cx="7569200" cy="3986212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1427163" y="2392363"/>
            <a:ext cx="0" cy="2879725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rot="-5400000">
            <a:off x="4117976" y="2571750"/>
            <a:ext cx="0" cy="5400675"/>
          </a:xfrm>
          <a:prstGeom prst="line">
            <a:avLst/>
          </a:prstGeom>
          <a:noFill/>
          <a:ln w="25400">
            <a:solidFill>
              <a:srgbClr val="595959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47" name="组合 10246"/>
          <p:cNvGrpSpPr/>
          <p:nvPr/>
        </p:nvGrpSpPr>
        <p:grpSpPr bwMode="auto">
          <a:xfrm>
            <a:off x="1474788" y="1304925"/>
            <a:ext cx="6194425" cy="647700"/>
            <a:chOff x="0" y="0"/>
            <a:chExt cx="4762541" cy="719137"/>
          </a:xfrm>
        </p:grpSpPr>
        <p:sp>
          <p:nvSpPr>
            <p:cNvPr id="39993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4762541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39994" name="AutoShape 3"/>
            <p:cNvSpPr>
              <a:spLocks noChangeArrowheads="1"/>
            </p:cNvSpPr>
            <p:nvPr/>
          </p:nvSpPr>
          <p:spPr bwMode="auto">
            <a:xfrm>
              <a:off x="0" y="100468"/>
              <a:ext cx="4762541" cy="5182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10250" name="Line 5"/>
          <p:cNvSpPr>
            <a:spLocks noChangeShapeType="1"/>
          </p:cNvSpPr>
          <p:nvPr/>
        </p:nvSpPr>
        <p:spPr bwMode="auto">
          <a:xfrm>
            <a:off x="3905250" y="2571750"/>
            <a:ext cx="0" cy="2700338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1" name="Line 6"/>
          <p:cNvSpPr>
            <a:spLocks noChangeShapeType="1"/>
          </p:cNvSpPr>
          <p:nvPr/>
        </p:nvSpPr>
        <p:spPr bwMode="auto">
          <a:xfrm>
            <a:off x="5138738" y="2571750"/>
            <a:ext cx="0" cy="2700338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2" name="Line 7"/>
          <p:cNvSpPr>
            <a:spLocks noChangeShapeType="1"/>
          </p:cNvSpPr>
          <p:nvPr/>
        </p:nvSpPr>
        <p:spPr bwMode="auto">
          <a:xfrm>
            <a:off x="6380163" y="2571750"/>
            <a:ext cx="0" cy="2700338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3" name="Line 9"/>
          <p:cNvSpPr>
            <a:spLocks noChangeShapeType="1"/>
          </p:cNvSpPr>
          <p:nvPr/>
        </p:nvSpPr>
        <p:spPr bwMode="auto">
          <a:xfrm>
            <a:off x="2663825" y="2571750"/>
            <a:ext cx="0" cy="2700338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1890713" y="3070225"/>
            <a:ext cx="1620837" cy="323850"/>
          </a:xfrm>
          <a:prstGeom prst="roundRect">
            <a:avLst>
              <a:gd name="adj" fmla="val 16667"/>
            </a:avLst>
          </a:prstGeom>
          <a:solidFill>
            <a:srgbClr val="FFC000">
              <a:alpha val="29019"/>
            </a:srgbClr>
          </a:solidFill>
          <a:ln w="19050">
            <a:solidFill>
              <a:srgbClr val="FF9900"/>
            </a:solidFill>
            <a:round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55" name="Freeform 32"/>
          <p:cNvSpPr/>
          <p:nvPr/>
        </p:nvSpPr>
        <p:spPr bwMode="auto">
          <a:xfrm>
            <a:off x="1430338" y="3475038"/>
            <a:ext cx="4953000" cy="1225550"/>
          </a:xfrm>
          <a:custGeom>
            <a:avLst/>
            <a:gdLst>
              <a:gd name="T0" fmla="*/ 0 w 3651"/>
              <a:gd name="T1" fmla="*/ 2147483647 h 903"/>
              <a:gd name="T2" fmla="*/ 2147483647 w 3651"/>
              <a:gd name="T3" fmla="*/ 2147483647 h 903"/>
              <a:gd name="T4" fmla="*/ 2147483647 w 3651"/>
              <a:gd name="T5" fmla="*/ 2147483647 h 903"/>
              <a:gd name="T6" fmla="*/ 2147483647 w 3651"/>
              <a:gd name="T7" fmla="*/ 2147483647 h 903"/>
              <a:gd name="T8" fmla="*/ 2147483647 w 3651"/>
              <a:gd name="T9" fmla="*/ 2147483647 h 903"/>
              <a:gd name="T10" fmla="*/ 2147483647 w 3651"/>
              <a:gd name="T11" fmla="*/ 2147483647 h 903"/>
              <a:gd name="T12" fmla="*/ 2147483647 w 3651"/>
              <a:gd name="T13" fmla="*/ 2147483647 h 903"/>
              <a:gd name="T14" fmla="*/ 2147483647 w 3651"/>
              <a:gd name="T15" fmla="*/ 2147483647 h 9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51"/>
              <a:gd name="T25" fmla="*/ 0 h 903"/>
              <a:gd name="T26" fmla="*/ 3651 w 3651"/>
              <a:gd name="T27" fmla="*/ 903 h 9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51" h="903">
                <a:moveTo>
                  <a:pt x="0" y="162"/>
                </a:moveTo>
                <a:cubicBezTo>
                  <a:pt x="144" y="249"/>
                  <a:pt x="498" y="651"/>
                  <a:pt x="666" y="747"/>
                </a:cubicBezTo>
                <a:cubicBezTo>
                  <a:pt x="894" y="903"/>
                  <a:pt x="1047" y="801"/>
                  <a:pt x="1122" y="732"/>
                </a:cubicBezTo>
                <a:cubicBezTo>
                  <a:pt x="1473" y="348"/>
                  <a:pt x="1521" y="267"/>
                  <a:pt x="1626" y="174"/>
                </a:cubicBezTo>
                <a:cubicBezTo>
                  <a:pt x="1797" y="0"/>
                  <a:pt x="1923" y="18"/>
                  <a:pt x="2121" y="141"/>
                </a:cubicBezTo>
                <a:cubicBezTo>
                  <a:pt x="2331" y="306"/>
                  <a:pt x="2433" y="399"/>
                  <a:pt x="2583" y="491"/>
                </a:cubicBezTo>
                <a:cubicBezTo>
                  <a:pt x="2772" y="603"/>
                  <a:pt x="3003" y="501"/>
                  <a:pt x="3087" y="467"/>
                </a:cubicBezTo>
                <a:cubicBezTo>
                  <a:pt x="3240" y="402"/>
                  <a:pt x="3518" y="235"/>
                  <a:pt x="3651" y="186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lgDash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6" name="Rectangle 34"/>
          <p:cNvSpPr>
            <a:spLocks noChangeArrowheads="1"/>
          </p:cNvSpPr>
          <p:nvPr/>
        </p:nvSpPr>
        <p:spPr bwMode="auto">
          <a:xfrm>
            <a:off x="1398588" y="3676650"/>
            <a:ext cx="53975" cy="53975"/>
          </a:xfrm>
          <a:prstGeom prst="rect">
            <a:avLst/>
          </a:prstGeom>
          <a:solidFill>
            <a:srgbClr val="BE6D0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57" name="Rectangle 39"/>
          <p:cNvSpPr>
            <a:spLocks noChangeArrowheads="1"/>
          </p:cNvSpPr>
          <p:nvPr/>
        </p:nvSpPr>
        <p:spPr bwMode="auto">
          <a:xfrm>
            <a:off x="2638425" y="4568825"/>
            <a:ext cx="53975" cy="53975"/>
          </a:xfrm>
          <a:prstGeom prst="rect">
            <a:avLst/>
          </a:prstGeom>
          <a:solidFill>
            <a:srgbClr val="BE6D0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58" name="Rectangle 44"/>
          <p:cNvSpPr>
            <a:spLocks noChangeArrowheads="1"/>
          </p:cNvSpPr>
          <p:nvPr/>
        </p:nvSpPr>
        <p:spPr bwMode="auto">
          <a:xfrm>
            <a:off x="5110163" y="4179888"/>
            <a:ext cx="53975" cy="53975"/>
          </a:xfrm>
          <a:prstGeom prst="rect">
            <a:avLst/>
          </a:prstGeom>
          <a:solidFill>
            <a:srgbClr val="BE6D0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59" name="Rectangle 49"/>
          <p:cNvSpPr>
            <a:spLocks noChangeArrowheads="1"/>
          </p:cNvSpPr>
          <p:nvPr/>
        </p:nvSpPr>
        <p:spPr bwMode="auto">
          <a:xfrm>
            <a:off x="6356350" y="3697288"/>
            <a:ext cx="53975" cy="53975"/>
          </a:xfrm>
          <a:prstGeom prst="rect">
            <a:avLst/>
          </a:prstGeom>
          <a:solidFill>
            <a:srgbClr val="BE6D0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0" name="Freeform 59"/>
          <p:cNvSpPr/>
          <p:nvPr/>
        </p:nvSpPr>
        <p:spPr bwMode="auto">
          <a:xfrm>
            <a:off x="1436688" y="3067050"/>
            <a:ext cx="4951412" cy="1200150"/>
          </a:xfrm>
          <a:custGeom>
            <a:avLst/>
            <a:gdLst>
              <a:gd name="T0" fmla="*/ 0 w 3650"/>
              <a:gd name="T1" fmla="*/ 2147483647 h 885"/>
              <a:gd name="T2" fmla="*/ 2147483647 w 3650"/>
              <a:gd name="T3" fmla="*/ 2147483647 h 885"/>
              <a:gd name="T4" fmla="*/ 2147483647 w 3650"/>
              <a:gd name="T5" fmla="*/ 2147483647 h 885"/>
              <a:gd name="T6" fmla="*/ 2147483647 w 3650"/>
              <a:gd name="T7" fmla="*/ 2147483647 h 885"/>
              <a:gd name="T8" fmla="*/ 2147483647 w 3650"/>
              <a:gd name="T9" fmla="*/ 2147483647 h 885"/>
              <a:gd name="T10" fmla="*/ 2147483647 w 3650"/>
              <a:gd name="T11" fmla="*/ 2147483647 h 8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50"/>
              <a:gd name="T19" fmla="*/ 0 h 885"/>
              <a:gd name="T20" fmla="*/ 3650 w 3650"/>
              <a:gd name="T21" fmla="*/ 885 h 8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50" h="885">
                <a:moveTo>
                  <a:pt x="0" y="885"/>
                </a:moveTo>
                <a:cubicBezTo>
                  <a:pt x="459" y="784"/>
                  <a:pt x="685" y="729"/>
                  <a:pt x="917" y="664"/>
                </a:cubicBezTo>
                <a:cubicBezTo>
                  <a:pt x="1106" y="612"/>
                  <a:pt x="1642" y="428"/>
                  <a:pt x="1828" y="346"/>
                </a:cubicBezTo>
                <a:cubicBezTo>
                  <a:pt x="1964" y="290"/>
                  <a:pt x="2356" y="94"/>
                  <a:pt x="2463" y="69"/>
                </a:cubicBezTo>
                <a:cubicBezTo>
                  <a:pt x="2742" y="0"/>
                  <a:pt x="2882" y="116"/>
                  <a:pt x="2944" y="154"/>
                </a:cubicBezTo>
                <a:cubicBezTo>
                  <a:pt x="3150" y="288"/>
                  <a:pt x="3477" y="649"/>
                  <a:pt x="3650" y="774"/>
                </a:cubicBezTo>
              </a:path>
            </a:pathLst>
          </a:custGeom>
          <a:noFill/>
          <a:ln w="19050" cap="flat" cmpd="sng">
            <a:solidFill>
              <a:srgbClr val="77777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1" name="Rectangle 61"/>
          <p:cNvSpPr>
            <a:spLocks noChangeArrowheads="1"/>
          </p:cNvSpPr>
          <p:nvPr/>
        </p:nvSpPr>
        <p:spPr bwMode="auto">
          <a:xfrm>
            <a:off x="1389063" y="4229100"/>
            <a:ext cx="73025" cy="71438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2" name="Rectangle 66"/>
          <p:cNvSpPr>
            <a:spLocks noChangeArrowheads="1"/>
          </p:cNvSpPr>
          <p:nvPr/>
        </p:nvSpPr>
        <p:spPr bwMode="auto">
          <a:xfrm>
            <a:off x="2628900" y="3930650"/>
            <a:ext cx="73025" cy="71438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3" name="Rectangle 71"/>
          <p:cNvSpPr>
            <a:spLocks noChangeArrowheads="1"/>
          </p:cNvSpPr>
          <p:nvPr/>
        </p:nvSpPr>
        <p:spPr bwMode="auto">
          <a:xfrm>
            <a:off x="5100638" y="3109913"/>
            <a:ext cx="73025" cy="71437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4" name="Rectangle 76"/>
          <p:cNvSpPr>
            <a:spLocks noChangeArrowheads="1"/>
          </p:cNvSpPr>
          <p:nvPr/>
        </p:nvSpPr>
        <p:spPr bwMode="auto">
          <a:xfrm>
            <a:off x="6346825" y="4064000"/>
            <a:ext cx="71438" cy="71438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5" name="Freeform 80"/>
          <p:cNvSpPr/>
          <p:nvPr/>
        </p:nvSpPr>
        <p:spPr bwMode="auto">
          <a:xfrm>
            <a:off x="1455738" y="2578100"/>
            <a:ext cx="4935537" cy="2062163"/>
          </a:xfrm>
          <a:custGeom>
            <a:avLst/>
            <a:gdLst>
              <a:gd name="T0" fmla="*/ 0 w 3638"/>
              <a:gd name="T1" fmla="*/ 2147483647 h 1520"/>
              <a:gd name="T2" fmla="*/ 2147483647 w 3638"/>
              <a:gd name="T3" fmla="*/ 2147483647 h 1520"/>
              <a:gd name="T4" fmla="*/ 2147483647 w 3638"/>
              <a:gd name="T5" fmla="*/ 2147483647 h 1520"/>
              <a:gd name="T6" fmla="*/ 2147483647 w 3638"/>
              <a:gd name="T7" fmla="*/ 2147483647 h 1520"/>
              <a:gd name="T8" fmla="*/ 2147483647 w 3638"/>
              <a:gd name="T9" fmla="*/ 2147483647 h 1520"/>
              <a:gd name="T10" fmla="*/ 2147483647 w 3638"/>
              <a:gd name="T11" fmla="*/ 2147483647 h 1520"/>
              <a:gd name="T12" fmla="*/ 2147483647 w 3638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38"/>
              <a:gd name="T22" fmla="*/ 0 h 1520"/>
              <a:gd name="T23" fmla="*/ 3638 w 3638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38" h="1520">
                <a:moveTo>
                  <a:pt x="0" y="1520"/>
                </a:moveTo>
                <a:cubicBezTo>
                  <a:pt x="182" y="1501"/>
                  <a:pt x="419" y="1465"/>
                  <a:pt x="616" y="1422"/>
                </a:cubicBezTo>
                <a:cubicBezTo>
                  <a:pt x="875" y="1378"/>
                  <a:pt x="1091" y="1240"/>
                  <a:pt x="1250" y="1120"/>
                </a:cubicBezTo>
                <a:cubicBezTo>
                  <a:pt x="1430" y="991"/>
                  <a:pt x="1697" y="796"/>
                  <a:pt x="1820" y="706"/>
                </a:cubicBezTo>
                <a:cubicBezTo>
                  <a:pt x="1982" y="589"/>
                  <a:pt x="2174" y="415"/>
                  <a:pt x="2288" y="334"/>
                </a:cubicBezTo>
                <a:cubicBezTo>
                  <a:pt x="2696" y="0"/>
                  <a:pt x="2912" y="236"/>
                  <a:pt x="3034" y="338"/>
                </a:cubicBezTo>
                <a:cubicBezTo>
                  <a:pt x="3338" y="636"/>
                  <a:pt x="3526" y="894"/>
                  <a:pt x="3638" y="982"/>
                </a:cubicBezTo>
              </a:path>
            </a:pathLst>
          </a:custGeom>
          <a:noFill/>
          <a:ln w="19050" cap="flat" cmpd="sng">
            <a:solidFill>
              <a:srgbClr val="04600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6" name="Rectangle 82"/>
          <p:cNvSpPr>
            <a:spLocks noChangeAspect="1"/>
          </p:cNvSpPr>
          <p:nvPr/>
        </p:nvSpPr>
        <p:spPr bwMode="auto">
          <a:xfrm>
            <a:off x="1381125" y="4592638"/>
            <a:ext cx="90488" cy="88900"/>
          </a:xfrm>
          <a:prstGeom prst="rect">
            <a:avLst/>
          </a:prstGeom>
          <a:solidFill>
            <a:srgbClr val="04600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7" name="Rectangle 87"/>
          <p:cNvSpPr>
            <a:spLocks noChangeAspect="1"/>
          </p:cNvSpPr>
          <p:nvPr/>
        </p:nvSpPr>
        <p:spPr bwMode="auto">
          <a:xfrm>
            <a:off x="2620963" y="4340225"/>
            <a:ext cx="90487" cy="88900"/>
          </a:xfrm>
          <a:prstGeom prst="rect">
            <a:avLst/>
          </a:prstGeom>
          <a:solidFill>
            <a:srgbClr val="04600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8" name="Rectangle 92"/>
          <p:cNvSpPr>
            <a:spLocks noChangeAspect="1"/>
          </p:cNvSpPr>
          <p:nvPr/>
        </p:nvSpPr>
        <p:spPr bwMode="auto">
          <a:xfrm>
            <a:off x="5092700" y="2754313"/>
            <a:ext cx="90488" cy="88900"/>
          </a:xfrm>
          <a:prstGeom prst="rect">
            <a:avLst/>
          </a:prstGeom>
          <a:solidFill>
            <a:srgbClr val="04600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9" name="Rectangle 97"/>
          <p:cNvSpPr>
            <a:spLocks noChangeAspect="1"/>
          </p:cNvSpPr>
          <p:nvPr/>
        </p:nvSpPr>
        <p:spPr bwMode="auto">
          <a:xfrm>
            <a:off x="6337300" y="3851275"/>
            <a:ext cx="90488" cy="88900"/>
          </a:xfrm>
          <a:prstGeom prst="rect">
            <a:avLst/>
          </a:prstGeom>
          <a:solidFill>
            <a:srgbClr val="04600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70" name="Oval 8"/>
          <p:cNvSpPr>
            <a:spLocks noChangeArrowheads="1"/>
          </p:cNvSpPr>
          <p:nvPr/>
        </p:nvSpPr>
        <p:spPr bwMode="auto">
          <a:xfrm>
            <a:off x="3794125" y="3435350"/>
            <a:ext cx="223838" cy="22383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9900"/>
            </a:solidFill>
            <a:round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71" name="Rectangle 121"/>
          <p:cNvSpPr>
            <a:spLocks noChangeAspect="1"/>
          </p:cNvSpPr>
          <p:nvPr/>
        </p:nvSpPr>
        <p:spPr bwMode="auto">
          <a:xfrm>
            <a:off x="3860800" y="3502025"/>
            <a:ext cx="90488" cy="904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72" name="Rectangle 133"/>
          <p:cNvSpPr>
            <a:spLocks noChangeArrowheads="1"/>
          </p:cNvSpPr>
          <p:nvPr/>
        </p:nvSpPr>
        <p:spPr bwMode="auto">
          <a:xfrm>
            <a:off x="2089150" y="3079750"/>
            <a:ext cx="12509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点击输入文本</a:t>
            </a:r>
            <a:endParaRPr lang="zh-CN" altLang="en-US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73" name="组合 10272"/>
          <p:cNvGrpSpPr/>
          <p:nvPr/>
        </p:nvGrpSpPr>
        <p:grpSpPr bwMode="auto">
          <a:xfrm>
            <a:off x="6826250" y="3411538"/>
            <a:ext cx="1358900" cy="973137"/>
            <a:chOff x="0" y="0"/>
            <a:chExt cx="1357945" cy="973258"/>
          </a:xfrm>
        </p:grpSpPr>
        <p:sp>
          <p:nvSpPr>
            <p:cNvPr id="39976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345254" cy="973258"/>
            </a:xfrm>
            <a:prstGeom prst="roundRect">
              <a:avLst>
                <a:gd name="adj" fmla="val 5755"/>
              </a:avLst>
            </a:prstGeom>
            <a:solidFill>
              <a:srgbClr val="F8F7F3">
                <a:alpha val="70195"/>
              </a:srgbClr>
            </a:solidFill>
            <a:ln w="12700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grpSp>
          <p:nvGrpSpPr>
            <p:cNvPr id="39977" name="组合 10274"/>
            <p:cNvGrpSpPr/>
            <p:nvPr/>
          </p:nvGrpSpPr>
          <p:grpSpPr bwMode="auto">
            <a:xfrm>
              <a:off x="64030" y="753690"/>
              <a:ext cx="259322" cy="54400"/>
              <a:chOff x="0" y="0"/>
              <a:chExt cx="162" cy="34"/>
            </a:xfrm>
          </p:grpSpPr>
          <p:sp>
            <p:nvSpPr>
              <p:cNvPr id="39991" name="Line 53"/>
              <p:cNvSpPr>
                <a:spLocks noChangeShapeType="1"/>
              </p:cNvSpPr>
              <p:nvPr/>
            </p:nvSpPr>
            <p:spPr bwMode="auto">
              <a:xfrm>
                <a:off x="0" y="16"/>
                <a:ext cx="162" cy="1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92" name="Rectangle 55"/>
              <p:cNvSpPr>
                <a:spLocks noChangeArrowheads="1"/>
              </p:cNvSpPr>
              <p:nvPr/>
            </p:nvSpPr>
            <p:spPr bwMode="auto">
              <a:xfrm>
                <a:off x="64" y="0"/>
                <a:ext cx="34" cy="34"/>
              </a:xfrm>
              <a:prstGeom prst="rect">
                <a:avLst/>
              </a:prstGeom>
              <a:solidFill>
                <a:srgbClr val="BE6D02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9978" name="组合 10277"/>
            <p:cNvGrpSpPr/>
            <p:nvPr/>
          </p:nvGrpSpPr>
          <p:grpSpPr bwMode="auto">
            <a:xfrm>
              <a:off x="64029" y="434407"/>
              <a:ext cx="777966" cy="112070"/>
              <a:chOff x="0" y="0"/>
              <a:chExt cx="486" cy="70"/>
            </a:xfrm>
          </p:grpSpPr>
          <p:sp>
            <p:nvSpPr>
              <p:cNvPr id="39985" name="Line 29"/>
              <p:cNvSpPr>
                <a:spLocks noChangeShapeType="1"/>
              </p:cNvSpPr>
              <p:nvPr/>
            </p:nvSpPr>
            <p:spPr bwMode="auto">
              <a:xfrm>
                <a:off x="0" y="27"/>
                <a:ext cx="162" cy="1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9986" name="组合 10279"/>
              <p:cNvGrpSpPr/>
              <p:nvPr/>
            </p:nvGrpSpPr>
            <p:grpSpPr bwMode="auto">
              <a:xfrm>
                <a:off x="65" y="0"/>
                <a:ext cx="421" cy="70"/>
                <a:chOff x="0" y="0"/>
                <a:chExt cx="542" cy="90"/>
              </a:xfrm>
            </p:grpSpPr>
            <p:sp>
              <p:nvSpPr>
                <p:cNvPr id="39987" name="Rectangle 10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" cy="58"/>
                </a:xfrm>
                <a:prstGeom prst="rect">
                  <a:avLst/>
                </a:prstGeom>
                <a:solidFill>
                  <a:srgbClr val="777777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grpSp>
              <p:nvGrpSpPr>
                <p:cNvPr id="39988" name="组合 10281"/>
                <p:cNvGrpSpPr/>
                <p:nvPr/>
              </p:nvGrpSpPr>
              <p:grpSpPr bwMode="auto">
                <a:xfrm>
                  <a:off x="474" y="40"/>
                  <a:ext cx="68" cy="50"/>
                  <a:chOff x="0" y="0"/>
                  <a:chExt cx="68" cy="68"/>
                </a:xfrm>
              </p:grpSpPr>
              <p:sp>
                <p:nvSpPr>
                  <p:cNvPr id="3998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4" y="0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0" name="Line 10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4" y="0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39979" name="组合 10284"/>
            <p:cNvGrpSpPr/>
            <p:nvPr/>
          </p:nvGrpSpPr>
          <p:grpSpPr bwMode="auto">
            <a:xfrm>
              <a:off x="64046" y="124825"/>
              <a:ext cx="259323" cy="91200"/>
              <a:chOff x="0" y="0"/>
              <a:chExt cx="162" cy="57"/>
            </a:xfrm>
          </p:grpSpPr>
          <p:sp>
            <p:nvSpPr>
              <p:cNvPr id="39983" name="Line 27"/>
              <p:cNvSpPr>
                <a:spLocks noChangeShapeType="1"/>
              </p:cNvSpPr>
              <p:nvPr/>
            </p:nvSpPr>
            <p:spPr bwMode="auto">
              <a:xfrm>
                <a:off x="0" y="28"/>
                <a:ext cx="162" cy="1"/>
              </a:xfrm>
              <a:prstGeom prst="line">
                <a:avLst/>
              </a:prstGeom>
              <a:noFill/>
              <a:ln w="19050">
                <a:solidFill>
                  <a:srgbClr val="04600D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4" name="Rectangle 107"/>
              <p:cNvSpPr>
                <a:spLocks noChangeArrowheads="1"/>
              </p:cNvSpPr>
              <p:nvPr/>
            </p:nvSpPr>
            <p:spPr bwMode="auto">
              <a:xfrm>
                <a:off x="53" y="0"/>
                <a:ext cx="56" cy="57"/>
              </a:xfrm>
              <a:prstGeom prst="rect">
                <a:avLst/>
              </a:prstGeom>
              <a:solidFill>
                <a:srgbClr val="04600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39980" name="Text Box 9"/>
            <p:cNvSpPr txBox="1">
              <a:spLocks noChangeArrowheads="1"/>
            </p:cNvSpPr>
            <p:nvPr/>
          </p:nvSpPr>
          <p:spPr bwMode="auto">
            <a:xfrm>
              <a:off x="248313" y="31962"/>
              <a:ext cx="11096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>
                  <a:solidFill>
                    <a:srgbClr val="1C1C1C"/>
                  </a:solidFill>
                  <a:latin typeface="Calibri" panose="020F0502020204030204" pitchFamily="2" charset="0"/>
                  <a:ea typeface="微软雅黑" panose="020B0503020204020204" charset="-122"/>
                  <a:cs typeface="微软雅黑" panose="020B0503020204020204" charset="-122"/>
                </a:rPr>
                <a:t>点击添加文本</a:t>
              </a:r>
              <a:endParaRPr lang="zh-CN" altLang="en-US" sz="1200">
                <a:solidFill>
                  <a:srgbClr val="1C1C1C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981" name="Text Box 9"/>
            <p:cNvSpPr txBox="1">
              <a:spLocks noChangeArrowheads="1"/>
            </p:cNvSpPr>
            <p:nvPr/>
          </p:nvSpPr>
          <p:spPr bwMode="auto">
            <a:xfrm>
              <a:off x="248313" y="339309"/>
              <a:ext cx="11096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>
                  <a:solidFill>
                    <a:srgbClr val="1C1C1C"/>
                  </a:solidFill>
                  <a:latin typeface="Calibri" panose="020F0502020204030204" pitchFamily="2" charset="0"/>
                  <a:ea typeface="微软雅黑" panose="020B0503020204020204" charset="-122"/>
                  <a:cs typeface="微软雅黑" panose="020B0503020204020204" charset="-122"/>
                </a:rPr>
                <a:t>点击添加文本</a:t>
              </a:r>
              <a:endParaRPr lang="zh-CN" altLang="en-US" sz="1200">
                <a:solidFill>
                  <a:srgbClr val="1C1C1C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982" name="Text Box 9"/>
            <p:cNvSpPr txBox="1">
              <a:spLocks noChangeArrowheads="1"/>
            </p:cNvSpPr>
            <p:nvPr/>
          </p:nvSpPr>
          <p:spPr bwMode="auto">
            <a:xfrm>
              <a:off x="248313" y="641851"/>
              <a:ext cx="11096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>
                  <a:solidFill>
                    <a:srgbClr val="1C1C1C"/>
                  </a:solidFill>
                  <a:latin typeface="Calibri" panose="020F0502020204030204" pitchFamily="2" charset="0"/>
                  <a:ea typeface="微软雅黑" panose="020B0503020204020204" charset="-122"/>
                  <a:cs typeface="微软雅黑" panose="020B0503020204020204" charset="-122"/>
                </a:rPr>
                <a:t>点击添加文本</a:t>
              </a:r>
              <a:endParaRPr lang="zh-CN" altLang="en-US" sz="1200">
                <a:solidFill>
                  <a:srgbClr val="1C1C1C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291" name="Text Box 9"/>
          <p:cNvSpPr txBox="1">
            <a:spLocks noChangeArrowheads="1"/>
          </p:cNvSpPr>
          <p:nvPr/>
        </p:nvSpPr>
        <p:spPr bwMode="auto">
          <a:xfrm>
            <a:off x="960438" y="5316538"/>
            <a:ext cx="9445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altLang="en-US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2" name="Text Box 9"/>
          <p:cNvSpPr txBox="1">
            <a:spLocks noChangeArrowheads="1"/>
          </p:cNvSpPr>
          <p:nvPr/>
        </p:nvSpPr>
        <p:spPr bwMode="auto">
          <a:xfrm>
            <a:off x="2203450" y="5316538"/>
            <a:ext cx="944563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altLang="en-US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3" name="Text Box 9"/>
          <p:cNvSpPr txBox="1">
            <a:spLocks noChangeArrowheads="1"/>
          </p:cNvSpPr>
          <p:nvPr/>
        </p:nvSpPr>
        <p:spPr bwMode="auto">
          <a:xfrm>
            <a:off x="3441700" y="5316538"/>
            <a:ext cx="9461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altLang="en-US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4" name="Text Box 9"/>
          <p:cNvSpPr txBox="1">
            <a:spLocks noChangeArrowheads="1"/>
          </p:cNvSpPr>
          <p:nvPr/>
        </p:nvSpPr>
        <p:spPr bwMode="auto">
          <a:xfrm>
            <a:off x="4684713" y="5316538"/>
            <a:ext cx="9445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altLang="en-US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5" name="Text Box 9"/>
          <p:cNvSpPr txBox="1">
            <a:spLocks noChangeArrowheads="1"/>
          </p:cNvSpPr>
          <p:nvPr/>
        </p:nvSpPr>
        <p:spPr bwMode="auto">
          <a:xfrm>
            <a:off x="5913438" y="5316538"/>
            <a:ext cx="9445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altLang="en-US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6" name="Rectangle 13"/>
          <p:cNvSpPr>
            <a:spLocks noChangeArrowheads="1"/>
          </p:cNvSpPr>
          <p:nvPr/>
        </p:nvSpPr>
        <p:spPr bwMode="auto">
          <a:xfrm>
            <a:off x="3443288" y="1428750"/>
            <a:ext cx="22574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点击添加标题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97" name="组合 10296"/>
          <p:cNvGrpSpPr/>
          <p:nvPr/>
        </p:nvGrpSpPr>
        <p:grpSpPr bwMode="auto">
          <a:xfrm>
            <a:off x="3536950" y="3076575"/>
            <a:ext cx="311150" cy="374650"/>
            <a:chOff x="0" y="0"/>
            <a:chExt cx="266700" cy="374650"/>
          </a:xfrm>
        </p:grpSpPr>
        <p:sp>
          <p:nvSpPr>
            <p:cNvPr id="39974" name="任意多边形 143"/>
            <p:cNvSpPr/>
            <p:nvPr/>
          </p:nvSpPr>
          <p:spPr bwMode="auto">
            <a:xfrm>
              <a:off x="6804" y="0"/>
              <a:ext cx="0" cy="323850"/>
            </a:xfrm>
            <a:custGeom>
              <a:avLst/>
              <a:gdLst>
                <a:gd name="T0" fmla="*/ 0 h 323850"/>
                <a:gd name="T1" fmla="*/ 323850 h 323850"/>
                <a:gd name="T2" fmla="*/ 323850 h 323850"/>
                <a:gd name="T3" fmla="*/ 0 60000 65536"/>
                <a:gd name="T4" fmla="*/ 0 60000 65536"/>
                <a:gd name="T5" fmla="*/ 0 60000 65536"/>
                <a:gd name="T6" fmla="*/ 0 h 323850"/>
                <a:gd name="T7" fmla="*/ 323850 h 323850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23850">
                  <a:moveTo>
                    <a:pt x="0" y="0"/>
                  </a:moveTo>
                  <a:lnTo>
                    <a:pt x="0" y="323850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FF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5" name="任意多边形 144"/>
            <p:cNvSpPr/>
            <p:nvPr/>
          </p:nvSpPr>
          <p:spPr bwMode="auto">
            <a:xfrm>
              <a:off x="0" y="152400"/>
              <a:ext cx="266700" cy="222250"/>
            </a:xfrm>
            <a:custGeom>
              <a:avLst/>
              <a:gdLst>
                <a:gd name="T0" fmla="*/ 0 w 266700"/>
                <a:gd name="T1" fmla="*/ 0 h 222250"/>
                <a:gd name="T2" fmla="*/ 266700 w 266700"/>
                <a:gd name="T3" fmla="*/ 222250 h 222250"/>
                <a:gd name="T4" fmla="*/ 266700 w 266700"/>
                <a:gd name="T5" fmla="*/ 222250 h 222250"/>
                <a:gd name="T6" fmla="*/ 266700 w 266700"/>
                <a:gd name="T7" fmla="*/ 222250 h 222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700"/>
                <a:gd name="T13" fmla="*/ 0 h 222250"/>
                <a:gd name="T14" fmla="*/ 266700 w 266700"/>
                <a:gd name="T15" fmla="*/ 222250 h 222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700" h="222250">
                  <a:moveTo>
                    <a:pt x="0" y="0"/>
                  </a:moveTo>
                  <a:lnTo>
                    <a:pt x="266700" y="222250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FF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50" grpId="0" animBg="1"/>
      <p:bldP spid="10251" grpId="0" animBg="1"/>
      <p:bldP spid="10252" grpId="0" animBg="1"/>
      <p:bldP spid="10253" grpId="0" animBg="1"/>
      <p:bldP spid="10255" grpId="0" animBg="1"/>
      <p:bldP spid="10260" grpId="0" animBg="1"/>
      <p:bldP spid="10265" grpId="0" animBg="1"/>
      <p:bldP spid="102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3" descr="04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图片 272" descr="LOGO白副本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265113"/>
            <a:ext cx="14605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TextBox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3913188"/>
            <a:ext cx="248761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TextBox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3100" y="4900613"/>
            <a:ext cx="1912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图片 15" descr="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1214438"/>
            <a:ext cx="8769350" cy="2660650"/>
          </a:xfrm>
          <a:prstGeom prst="rect">
            <a:avLst/>
          </a:prstGeom>
          <a:solidFill>
            <a:srgbClr val="EDEDED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18000" dir="5400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12296" name="图片 16" descr="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1214438"/>
            <a:ext cx="8769350" cy="2660650"/>
          </a:xfrm>
          <a:prstGeom prst="rect">
            <a:avLst/>
          </a:prstGeom>
          <a:solidFill>
            <a:srgbClr val="EDEDED"/>
          </a:solidFill>
          <a:ln w="9525">
            <a:noFill/>
            <a:miter/>
          </a:ln>
          <a:effectLst>
            <a:outerShdw dist="18000" dir="5400000" algn="ctr" rotWithShape="0">
              <a:srgbClr val="000000">
                <a:alpha val="39999"/>
              </a:srgbClr>
            </a:outerShdw>
          </a:effectLst>
        </p:spPr>
      </p:pic>
      <p:sp>
        <p:nvSpPr>
          <p:cNvPr id="12297" name="矩形 17"/>
          <p:cNvSpPr>
            <a:spLocks noChangeArrowheads="1"/>
          </p:cNvSpPr>
          <p:nvPr/>
        </p:nvSpPr>
        <p:spPr bwMode="auto">
          <a:xfrm>
            <a:off x="-1425575" y="1233488"/>
            <a:ext cx="1425575" cy="262731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12298" name="矩形 18"/>
          <p:cNvSpPr>
            <a:spLocks noChangeArrowheads="1"/>
          </p:cNvSpPr>
          <p:nvPr/>
        </p:nvSpPr>
        <p:spPr bwMode="auto">
          <a:xfrm rot="10800000">
            <a:off x="9144000" y="1233488"/>
            <a:ext cx="647700" cy="262731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40969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 L 1.28542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12917 0 L -1.44375 0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9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4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7170"/>
          <p:cNvGrpSpPr/>
          <p:nvPr/>
        </p:nvGrpSpPr>
        <p:grpSpPr bwMode="auto">
          <a:xfrm>
            <a:off x="1443038" y="2981325"/>
            <a:ext cx="6229350" cy="719138"/>
            <a:chOff x="0" y="0"/>
            <a:chExt cx="6228000" cy="719137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1588" y="0"/>
              <a:ext cx="6224826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6388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8000" cy="5413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3848802" y="3125788"/>
            <a:ext cx="161717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Review--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复习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687388" y="1974850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56038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28428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920117"/>
            <a:chOff x="0" y="0"/>
            <a:chExt cx="4752000" cy="919587"/>
          </a:xfrm>
        </p:grpSpPr>
        <p:grpSp>
          <p:nvGrpSpPr>
            <p:cNvPr id="17465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17467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17468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17466" name="Rectangle 13"/>
            <p:cNvSpPr>
              <a:spLocks noChangeArrowheads="1"/>
            </p:cNvSpPr>
            <p:nvPr/>
          </p:nvSpPr>
          <p:spPr bwMode="auto">
            <a:xfrm>
              <a:off x="1084355" y="89069"/>
              <a:ext cx="2772592" cy="8305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Review--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微软雅黑" panose="020B0503020204020204" charset="-122"/>
                  <a:sym typeface="+mn-ea"/>
                </a:rPr>
                <a:t>复  </a:t>
              </a:r>
              <a:r>
                <a:rPr lang="zh-CN" altLang="en-US" sz="2800" dirty="0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微软雅黑" panose="020B0503020204020204" charset="-122"/>
                  <a:sym typeface="+mn-ea"/>
                </a:rPr>
                <a:t>习</a:t>
              </a:r>
              <a:endParaRPr lang="zh-CN" altLang="en-US" sz="28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微软雅黑" panose="020B0503020204020204" charset="-122"/>
                <a:sym typeface="+mn-ea"/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646488" y="2459355"/>
            <a:ext cx="2305050" cy="776288"/>
            <a:chOff x="0" y="-1"/>
            <a:chExt cx="2304000" cy="776095"/>
          </a:xfrm>
        </p:grpSpPr>
        <p:grpSp>
          <p:nvGrpSpPr>
            <p:cNvPr id="17447" name="组合 3"/>
            <p:cNvGrpSpPr/>
            <p:nvPr/>
          </p:nvGrpSpPr>
          <p:grpSpPr bwMode="auto"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7449" name="组合 4"/>
              <p:cNvGrpSpPr/>
              <p:nvPr/>
            </p:nvGrpSpPr>
            <p:grpSpPr bwMode="auto"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17451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17452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8" name="Text Box 229"/>
              <p:cNvSpPr txBox="1"/>
              <p:nvPr/>
            </p:nvSpPr>
            <p:spPr>
              <a:xfrm>
                <a:off x="293553" y="207911"/>
                <a:ext cx="1688331" cy="27456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The Vertical Hook</a:t>
                </a:r>
                <a:endParaRPr lang="ko-KR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7448" name="AutoShape 222"/>
            <p:cNvSpPr/>
            <p:nvPr/>
          </p:nvSpPr>
          <p:spPr bwMode="auto">
            <a:xfrm>
              <a:off x="71405" y="701501"/>
              <a:ext cx="2161190" cy="74593"/>
            </a:xfrm>
            <a:custGeom>
              <a:avLst/>
              <a:gdLst>
                <a:gd name="T0" fmla="*/ 237217832 w 21600"/>
                <a:gd name="T1" fmla="*/ 123351 h 21600"/>
                <a:gd name="T2" fmla="*/ 120875363 w 21600"/>
                <a:gd name="T3" fmla="*/ 246699 h 21600"/>
                <a:gd name="T4" fmla="*/ 4532796 w 21600"/>
                <a:gd name="T5" fmla="*/ 123351 h 21600"/>
                <a:gd name="T6" fmla="*/ 12087536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933450" y="3751263"/>
            <a:ext cx="2303463" cy="776287"/>
            <a:chOff x="0" y="-1"/>
            <a:chExt cx="2304000" cy="776095"/>
          </a:xfrm>
        </p:grpSpPr>
        <p:grpSp>
          <p:nvGrpSpPr>
            <p:cNvPr id="17441" name="组合 11"/>
            <p:cNvGrpSpPr/>
            <p:nvPr/>
          </p:nvGrpSpPr>
          <p:grpSpPr bwMode="auto"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7443" name="组合 12"/>
              <p:cNvGrpSpPr/>
              <p:nvPr/>
            </p:nvGrpSpPr>
            <p:grpSpPr bwMode="auto"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17445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17446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6" name="Text Box 229"/>
              <p:cNvSpPr txBox="1"/>
              <p:nvPr/>
            </p:nvSpPr>
            <p:spPr>
              <a:xfrm>
                <a:off x="296932" y="222195"/>
                <a:ext cx="1708548" cy="27298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The Curved Hook </a:t>
                </a:r>
                <a:endParaRPr lang="ko-KR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7442" name="AutoShape 222"/>
            <p:cNvSpPr/>
            <p:nvPr/>
          </p:nvSpPr>
          <p:spPr bwMode="auto">
            <a:xfrm>
              <a:off x="71455" y="701501"/>
              <a:ext cx="2161091" cy="74593"/>
            </a:xfrm>
            <a:custGeom>
              <a:avLst/>
              <a:gdLst>
                <a:gd name="T0" fmla="*/ 237206965 w 21600"/>
                <a:gd name="T1" fmla="*/ 123351 h 21600"/>
                <a:gd name="T2" fmla="*/ 120869826 w 21600"/>
                <a:gd name="T3" fmla="*/ 246699 h 21600"/>
                <a:gd name="T4" fmla="*/ 4532588 w 21600"/>
                <a:gd name="T5" fmla="*/ 123351 h 21600"/>
                <a:gd name="T6" fmla="*/ 12086982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3575050" y="3748088"/>
            <a:ext cx="2305050" cy="776287"/>
            <a:chOff x="0" y="-1"/>
            <a:chExt cx="2304000" cy="776095"/>
          </a:xfrm>
        </p:grpSpPr>
        <p:grpSp>
          <p:nvGrpSpPr>
            <p:cNvPr id="17435" name="组合 18"/>
            <p:cNvGrpSpPr/>
            <p:nvPr/>
          </p:nvGrpSpPr>
          <p:grpSpPr bwMode="auto"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7437" name="组合 19"/>
              <p:cNvGrpSpPr/>
              <p:nvPr/>
            </p:nvGrpSpPr>
            <p:grpSpPr bwMode="auto"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17439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17440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23" name="Text Box 229"/>
              <p:cNvSpPr txBox="1"/>
              <p:nvPr/>
            </p:nvSpPr>
            <p:spPr>
              <a:xfrm>
                <a:off x="469686" y="230130"/>
                <a:ext cx="1447140" cy="27457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The Slant Hook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436" name="AutoShape 222"/>
            <p:cNvSpPr/>
            <p:nvPr/>
          </p:nvSpPr>
          <p:spPr bwMode="auto">
            <a:xfrm>
              <a:off x="71405" y="701501"/>
              <a:ext cx="2161190" cy="74593"/>
            </a:xfrm>
            <a:custGeom>
              <a:avLst/>
              <a:gdLst>
                <a:gd name="T0" fmla="*/ 237217832 w 21600"/>
                <a:gd name="T1" fmla="*/ 123351 h 21600"/>
                <a:gd name="T2" fmla="*/ 120875363 w 21600"/>
                <a:gd name="T3" fmla="*/ 246699 h 21600"/>
                <a:gd name="T4" fmla="*/ 4532796 w 21600"/>
                <a:gd name="T5" fmla="*/ 123351 h 21600"/>
                <a:gd name="T6" fmla="*/ 12087536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6343968" y="2439035"/>
            <a:ext cx="2305050" cy="776288"/>
            <a:chOff x="0" y="-1"/>
            <a:chExt cx="2304000" cy="776095"/>
          </a:xfrm>
        </p:grpSpPr>
        <p:grpSp>
          <p:nvGrpSpPr>
            <p:cNvPr id="17429" name="组合 25"/>
            <p:cNvGrpSpPr/>
            <p:nvPr/>
          </p:nvGrpSpPr>
          <p:grpSpPr bwMode="auto"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7431" name="组合 26"/>
              <p:cNvGrpSpPr/>
              <p:nvPr/>
            </p:nvGrpSpPr>
            <p:grpSpPr bwMode="auto"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17433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17434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30" name="Text Box 229"/>
              <p:cNvSpPr txBox="1"/>
              <p:nvPr/>
            </p:nvSpPr>
            <p:spPr>
              <a:xfrm>
                <a:off x="453818" y="242828"/>
                <a:ext cx="1510612" cy="27456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The Lying Hook</a:t>
                </a:r>
                <a:endParaRPr lang="ko-KR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7430" name="AutoShape 222"/>
            <p:cNvSpPr/>
            <p:nvPr/>
          </p:nvSpPr>
          <p:spPr bwMode="auto">
            <a:xfrm>
              <a:off x="71405" y="701501"/>
              <a:ext cx="2161190" cy="74593"/>
            </a:xfrm>
            <a:custGeom>
              <a:avLst/>
              <a:gdLst>
                <a:gd name="T0" fmla="*/ 237217832 w 21600"/>
                <a:gd name="T1" fmla="*/ 123351 h 21600"/>
                <a:gd name="T2" fmla="*/ 120875363 w 21600"/>
                <a:gd name="T3" fmla="*/ 246699 h 21600"/>
                <a:gd name="T4" fmla="*/ 4532796 w 21600"/>
                <a:gd name="T5" fmla="*/ 123351 h 21600"/>
                <a:gd name="T6" fmla="*/ 12087536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917893" y="2453958"/>
            <a:ext cx="2317750" cy="776287"/>
            <a:chOff x="-13338" y="1"/>
            <a:chExt cx="2317338" cy="776093"/>
          </a:xfrm>
        </p:grpSpPr>
        <p:grpSp>
          <p:nvGrpSpPr>
            <p:cNvPr id="17423" name="组合 9"/>
            <p:cNvGrpSpPr/>
            <p:nvPr/>
          </p:nvGrpSpPr>
          <p:grpSpPr bwMode="auto">
            <a:xfrm>
              <a:off x="-13338" y="1"/>
              <a:ext cx="2317338" cy="770004"/>
              <a:chOff x="-13338" y="2"/>
              <a:chExt cx="2317338" cy="770004"/>
            </a:xfrm>
          </p:grpSpPr>
          <p:grpSp>
            <p:nvGrpSpPr>
              <p:cNvPr id="17425" name="组合 31"/>
              <p:cNvGrpSpPr/>
              <p:nvPr/>
            </p:nvGrpSpPr>
            <p:grpSpPr bwMode="auto">
              <a:xfrm>
                <a:off x="-13338" y="2"/>
                <a:ext cx="2317338" cy="720546"/>
                <a:chOff x="-10422" y="1"/>
                <a:chExt cx="1810647" cy="468667"/>
              </a:xfrm>
            </p:grpSpPr>
            <p:sp>
              <p:nvSpPr>
                <p:cNvPr id="17427" name="AutoShape 3"/>
                <p:cNvSpPr>
                  <a:spLocks noChangeArrowheads="1"/>
                </p:cNvSpPr>
                <p:nvPr/>
              </p:nvSpPr>
              <p:spPr bwMode="auto">
                <a:xfrm>
                  <a:off x="-10422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17428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35" name="Text Box 229"/>
              <p:cNvSpPr txBox="1"/>
              <p:nvPr/>
            </p:nvSpPr>
            <p:spPr>
              <a:xfrm>
                <a:off x="173954" y="222197"/>
                <a:ext cx="1955452" cy="54755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The Horizontal Hook</a:t>
                </a:r>
                <a:endParaRPr lang="en-US" altLang="zh-CN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 </a:t>
                </a:r>
                <a:endParaRPr lang="ko-KR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7424" name="AutoShape 222"/>
            <p:cNvSpPr/>
            <p:nvPr/>
          </p:nvSpPr>
          <p:spPr bwMode="auto">
            <a:xfrm>
              <a:off x="71455" y="701501"/>
              <a:ext cx="2161091" cy="74593"/>
            </a:xfrm>
            <a:custGeom>
              <a:avLst/>
              <a:gdLst>
                <a:gd name="T0" fmla="*/ 237206965 w 21600"/>
                <a:gd name="T1" fmla="*/ 123351 h 21600"/>
                <a:gd name="T2" fmla="*/ 120869826 w 21600"/>
                <a:gd name="T3" fmla="*/ 246699 h 21600"/>
                <a:gd name="T4" fmla="*/ 4532588 w 21600"/>
                <a:gd name="T5" fmla="*/ 123351 h 21600"/>
                <a:gd name="T6" fmla="*/ 12086982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7" grpId="0"/>
      <p:bldP spid="8198" grpId="0"/>
      <p:bldP spid="8212" grpId="0"/>
      <p:bldP spid="82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6326011" cy="2555522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841625"/>
            <a:ext cx="5517620" cy="18466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+mn-ea"/>
                <a:sym typeface="+mn-ea"/>
              </a:rPr>
              <a:t>找一找  </a:t>
            </a:r>
            <a:r>
              <a:rPr lang="en-US" altLang="zh-CN" sz="2800" b="1" dirty="0" smtClean="0">
                <a:solidFill>
                  <a:srgbClr val="00B0F0"/>
                </a:solidFill>
                <a:latin typeface="+mn-ea"/>
                <a:ea typeface="+mn-ea"/>
                <a:sym typeface="+mn-ea"/>
              </a:rPr>
              <a:t>search</a:t>
            </a:r>
            <a:endParaRPr lang="en-US" altLang="zh-CN" sz="2800" b="1" dirty="0" smtClean="0">
              <a:solidFill>
                <a:srgbClr val="00B0F0"/>
              </a:solidFill>
              <a:latin typeface="+mn-ea"/>
              <a:ea typeface="+mn-ea"/>
              <a:sym typeface="+mn-ea"/>
            </a:endParaRPr>
          </a:p>
          <a:p>
            <a:pPr algn="just"/>
            <a:endParaRPr lang="en-US" altLang="zh-CN" sz="2800" dirty="0" smtClean="0">
              <a:solidFill>
                <a:srgbClr val="00B0F0"/>
              </a:solidFill>
              <a:latin typeface="+mn-ea"/>
              <a:ea typeface="+mn-ea"/>
              <a:sym typeface="+mn-ea"/>
            </a:endParaRPr>
          </a:p>
          <a:p>
            <a:pPr algn="just"/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妈      婆       认       众  </a:t>
            </a:r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从      学        仔          感</a:t>
            </a:r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 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齿       想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18439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18441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18442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18440" name="Rectangle 13"/>
            <p:cNvSpPr>
              <a:spLocks noChangeArrowheads="1"/>
            </p:cNvSpPr>
            <p:nvPr/>
          </p:nvSpPr>
          <p:spPr bwMode="auto">
            <a:xfrm>
              <a:off x="1022467" y="123318"/>
              <a:ext cx="2772592" cy="5232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Review--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微软雅黑" panose="020B0503020204020204" charset="-122"/>
                </a:rPr>
                <a:t>复  </a:t>
              </a:r>
              <a:r>
                <a:rPr lang="zh-CN" altLang="en-US" sz="2800" dirty="0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微软雅黑" panose="020B0503020204020204" charset="-122"/>
                </a:rPr>
                <a:t>习</a:t>
              </a:r>
              <a:endParaRPr lang="zh-CN" altLang="en-US" sz="28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2058352" y="3281891"/>
            <a:ext cx="5574066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才      比      们      弟       么</a:t>
            </a:r>
            <a:endParaRPr lang="zh-CN" altLang="en-US" sz="3600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18439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18441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18442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18440" name="Rectangle 13"/>
            <p:cNvSpPr>
              <a:spLocks noChangeArrowheads="1"/>
            </p:cNvSpPr>
            <p:nvPr/>
          </p:nvSpPr>
          <p:spPr bwMode="auto">
            <a:xfrm>
              <a:off x="1582353" y="75834"/>
              <a:ext cx="1289216" cy="5181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微软雅黑" panose="020B0503020204020204" charset="-122"/>
                </a:rPr>
                <a:t>Lead-in</a:t>
              </a:r>
              <a:endPara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7170"/>
          <p:cNvGrpSpPr/>
          <p:nvPr/>
        </p:nvGrpSpPr>
        <p:grpSpPr bwMode="auto">
          <a:xfrm>
            <a:off x="1457325" y="2967038"/>
            <a:ext cx="6229350" cy="719137"/>
            <a:chOff x="0" y="0"/>
            <a:chExt cx="6228000" cy="719137"/>
          </a:xfrm>
        </p:grpSpPr>
        <p:sp>
          <p:nvSpPr>
            <p:cNvPr id="20483" name="AutoShape 3"/>
            <p:cNvSpPr>
              <a:spLocks noChangeArrowheads="1"/>
            </p:cNvSpPr>
            <p:nvPr/>
          </p:nvSpPr>
          <p:spPr bwMode="auto">
            <a:xfrm>
              <a:off x="1588" y="0"/>
              <a:ext cx="6224826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20484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8000" cy="5413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3198813" y="3141663"/>
            <a:ext cx="2746375" cy="38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派生笔画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990850"/>
            <a:ext cx="5154612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n-US" altLang="zh-CN" sz="2000">
                <a:latin typeface="Times New Roman" panose="02020603050405020304" pitchFamily="18" charset="0"/>
                <a:sym typeface="+mn-ea"/>
              </a:rPr>
              <a:t>A vertical-rising is a vertical stroke with a short rising from the bottom to the right.</a:t>
            </a:r>
            <a:endParaRPr lang="zh-CN" altLang="en-US" sz="2000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21512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21514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21515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613171" y="158750"/>
              <a:ext cx="3536771" cy="45719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algn="just">
                <a:defRPr/>
              </a:pPr>
              <a:r>
                <a:rPr lang="en-US" sz="2400" b="1" dirty="0">
                  <a:solidFill>
                    <a:schemeClr val="bg2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</a:rPr>
                <a:t>1.</a:t>
              </a:r>
              <a:r>
                <a:rPr lang="zh-CN" altLang="en-US" sz="2400" b="1" dirty="0">
                  <a:solidFill>
                    <a:schemeClr val="bg2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</a:rPr>
                <a:t>竖提</a:t>
              </a:r>
              <a:r>
                <a:rPr lang="en-US" sz="2400" b="1" dirty="0">
                  <a:solidFill>
                    <a:schemeClr val="bg2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</a:rPr>
                <a:t>  </a:t>
              </a:r>
              <a:r>
                <a:rPr lang="en-US" sz="2400" b="1" dirty="0" err="1">
                  <a:solidFill>
                    <a:schemeClr val="bg2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</a:rPr>
                <a:t>sh</a:t>
              </a:r>
              <a:r>
                <a:rPr lang="zh-CN" altLang="en-US" sz="2400" b="1" dirty="0">
                  <a:solidFill>
                    <a:schemeClr val="bg2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</a:rPr>
                <a:t>ù</a:t>
              </a:r>
              <a:r>
                <a:rPr lang="en-US" sz="2400" b="1" dirty="0">
                  <a:solidFill>
                    <a:schemeClr val="bg2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</a:rPr>
                <a:t>t</a:t>
              </a:r>
              <a:r>
                <a:rPr lang="zh-CN" altLang="en-US" sz="2400" b="1" dirty="0">
                  <a:solidFill>
                    <a:schemeClr val="bg2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</a:rPr>
                <a:t>í</a:t>
              </a:r>
              <a:r>
                <a:rPr lang="en-US" altLang="zh-CN" sz="2000" b="1" dirty="0">
                  <a:solidFill>
                    <a:schemeClr val="bg2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</a:rPr>
                <a:t> </a:t>
              </a:r>
              <a:r>
                <a:rPr lang="en-US" altLang="zh-CN" sz="2000" dirty="0">
                  <a:solidFill>
                    <a:schemeClr val="bg2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+mn-ea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楷体_GB2312" panose="02010609030101010101" pitchFamily="49" charset="-122"/>
                  <a:cs typeface="+mn-ea"/>
                </a:rPr>
                <a:t> Vertical Rising</a:t>
              </a:r>
              <a:endParaRPr lang="en-US" sz="2000" dirty="0">
                <a:latin typeface="Times New Roman" panose="02020603050405020304" pitchFamily="18" charset="0"/>
                <a:ea typeface="楷体_GB2312" panose="02010609030101010101" pitchFamily="49" charset="-122"/>
                <a:cs typeface="+mn-ea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9120" y="4055745"/>
            <a:ext cx="595693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比    </a:t>
            </a:r>
            <a:r>
              <a:rPr lang="zh-CN" altLang="en-US" sz="4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民      以       </a:t>
            </a:r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很</a:t>
            </a:r>
            <a:endParaRPr lang="zh-CN" alt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2" grpId="0"/>
    </p:bldLst>
  </p:timing>
</p:sld>
</file>

<file path=ppt/theme/theme1.xml><?xml version="1.0" encoding="utf-8"?>
<a:theme xmlns:a="http://schemas.openxmlformats.org/drawingml/2006/main" name="2_Office 主题_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_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3120</Words>
  <Application>WPS 演示</Application>
  <PresentationFormat>全屏显示(4:3)</PresentationFormat>
  <Paragraphs>340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Times New Roman</vt:lpstr>
      <vt:lpstr>华文楷体</vt:lpstr>
      <vt:lpstr>微软雅黑</vt:lpstr>
      <vt:lpstr>楷体_GB2312</vt:lpstr>
      <vt:lpstr>华文楷体</vt:lpstr>
      <vt:lpstr>华文楷体</vt:lpstr>
      <vt:lpstr>新宋体</vt:lpstr>
      <vt:lpstr>2_Office 主题_2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lenovo</cp:lastModifiedBy>
  <cp:revision>81</cp:revision>
  <dcterms:created xsi:type="dcterms:W3CDTF">2009-07-10T06:22:00Z</dcterms:created>
  <dcterms:modified xsi:type="dcterms:W3CDTF">2016-12-29T02:07:53Z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