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2200274"/>
            <a:ext cx="6581775" cy="12239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523175"/>
            <a:ext cx="6581775" cy="84879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0050"/>
            <a:ext cx="10515600" cy="4248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14"/>
          <p:cNvCxnSpPr>
            <a:cxnSpLocks noChangeShapeType="1"/>
          </p:cNvCxnSpPr>
          <p:nvPr/>
        </p:nvCxnSpPr>
        <p:spPr bwMode="auto">
          <a:xfrm>
            <a:off x="838200" y="1641474"/>
            <a:ext cx="10515600" cy="0"/>
          </a:xfrm>
          <a:prstGeom prst="line">
            <a:avLst/>
          </a:prstGeom>
          <a:noFill/>
          <a:ln w="111125" cmpd="sng">
            <a:solidFill>
              <a:schemeClr val="accent1">
                <a:lumMod val="40000"/>
                <a:lumOff val="6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15"/>
          <p:cNvCxnSpPr>
            <a:cxnSpLocks noChangeShapeType="1"/>
          </p:cNvCxnSpPr>
          <p:nvPr/>
        </p:nvCxnSpPr>
        <p:spPr bwMode="auto">
          <a:xfrm>
            <a:off x="838200" y="5943600"/>
            <a:ext cx="10515600" cy="0"/>
          </a:xfrm>
          <a:prstGeom prst="line">
            <a:avLst/>
          </a:prstGeom>
          <a:noFill/>
          <a:ln w="6350" cmpd="sng">
            <a:solidFill>
              <a:schemeClr val="accent1">
                <a:lumMod val="40000"/>
                <a:lumOff val="6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1971675"/>
            <a:ext cx="9598025" cy="1647825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0175" y="3646489"/>
            <a:ext cx="4311650" cy="615113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5600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5600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14"/>
          <p:cNvCxnSpPr>
            <a:cxnSpLocks noChangeShapeType="1"/>
          </p:cNvCxnSpPr>
          <p:nvPr/>
        </p:nvCxnSpPr>
        <p:spPr bwMode="auto">
          <a:xfrm>
            <a:off x="838200" y="1554843"/>
            <a:ext cx="10515600" cy="0"/>
          </a:xfrm>
          <a:prstGeom prst="line">
            <a:avLst/>
          </a:prstGeom>
          <a:noFill/>
          <a:ln w="79375" cmpd="sng">
            <a:solidFill>
              <a:schemeClr val="accent1">
                <a:lumMod val="40000"/>
                <a:lumOff val="6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14"/>
          <p:cNvCxnSpPr>
            <a:cxnSpLocks noChangeShapeType="1"/>
          </p:cNvCxnSpPr>
          <p:nvPr/>
        </p:nvCxnSpPr>
        <p:spPr bwMode="auto">
          <a:xfrm>
            <a:off x="838200" y="6039982"/>
            <a:ext cx="10515600" cy="0"/>
          </a:xfrm>
          <a:prstGeom prst="line">
            <a:avLst/>
          </a:prstGeom>
          <a:noFill/>
          <a:ln w="79375" cmpd="sng">
            <a:solidFill>
              <a:schemeClr val="accent1">
                <a:lumMod val="40000"/>
                <a:lumOff val="6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25970">
            <a:off x="4903712" y="1914796"/>
            <a:ext cx="7224833" cy="1104738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12B9-7A20-4CD6-9358-12CDF3333A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217CC-110E-485B-BFFA-BD29D7D50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399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921192"/>
            <a:ext cx="4966493" cy="41683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 rot="325822">
            <a:off x="6529281" y="1999197"/>
            <a:ext cx="3992576" cy="408832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miter lim="800000"/>
          </a:ln>
        </p:spPr>
        <p:txBody>
          <a:bodyPr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ebdings" panose="05030102010509060703" pitchFamily="18" charset="2"/>
              <a:buChar char=""/>
              <a:defRPr sz="2400">
                <a:solidFill>
                  <a:srgbClr val="1985A7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7AD0EB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ebdings" panose="05030102010509060703" pitchFamily="18" charset="2"/>
              <a:buNone/>
            </a:pPr>
            <a:endParaRPr lang="zh-CN" altLang="zh-CN" sz="16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358329">
            <a:off x="6717870" y="2339818"/>
            <a:ext cx="3633633" cy="3485536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1260" y="365125"/>
            <a:ext cx="1272540" cy="5811838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440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85900"/>
            <a:ext cx="10515600" cy="478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ebdings" panose="05030102010509060703" pitchFamily="18" charset="2"/>
        <a:buChar char="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 sz="4400" dirty="0">
                <a:latin typeface="+mj-lt"/>
                <a:ea typeface="+mj-ea"/>
              </a:rPr>
              <a:t>shēngbìngle</a:t>
            </a:r>
            <a:br>
              <a:rPr lang="zh-CN" altLang="en-US" sz="4400" dirty="0">
                <a:latin typeface="+mj-lt"/>
                <a:ea typeface="+mj-ea"/>
              </a:rPr>
            </a:br>
            <a:r>
              <a:rPr lang="zh-CN" altLang="en-US" sz="4400" dirty="0">
                <a:latin typeface="+mj-lt"/>
                <a:ea typeface="+mj-ea"/>
              </a:rPr>
              <a:t>    生    病  了</a:t>
            </a:r>
            <a:endParaRPr lang="zh-CN" altLang="en-US" sz="4400" dirty="0">
              <a:latin typeface="+mj-lt"/>
              <a:ea typeface="+mj-ea"/>
            </a:endParaRPr>
          </a:p>
        </p:txBody>
      </p:sp>
      <p:sp>
        <p:nvSpPr>
          <p:cNvPr id="6" name="副标题 5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522980"/>
            <a:ext cx="4764405" cy="2912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/>
              <a:t>bùshūfu</a:t>
            </a:r>
            <a:br>
              <a:rPr lang="zh-CN" altLang="en-US"/>
            </a:br>
            <a:r>
              <a:rPr lang="zh-CN" altLang="en-US"/>
              <a:t>不 舒服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983865"/>
            <a:ext cx="2036445" cy="2036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510" y="3226435"/>
            <a:ext cx="2199005" cy="1856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884" t="1967" r="4194" b="3023"/>
          <a:stretch>
            <a:fillRect/>
          </a:stretch>
        </p:blipFill>
        <p:spPr>
          <a:xfrm>
            <a:off x="9349105" y="3103245"/>
            <a:ext cx="2004695" cy="2103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785" y="3103245"/>
            <a:ext cx="2604770" cy="1917065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694055" y="1885315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liú bíti</a:t>
            </a:r>
            <a:endParaRPr lang="en-US" altLang="zh-CN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流 鼻涕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8" name=" 186"/>
          <p:cNvSpPr/>
          <p:nvPr/>
        </p:nvSpPr>
        <p:spPr>
          <a:xfrm>
            <a:off x="3606800" y="1885315"/>
            <a:ext cx="260413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késou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咳嗽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9" name=" 186"/>
          <p:cNvSpPr/>
          <p:nvPr/>
        </p:nvSpPr>
        <p:spPr>
          <a:xfrm>
            <a:off x="6359525" y="1885315"/>
            <a:ext cx="260413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fāshāo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发烧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10" name=" 186"/>
          <p:cNvSpPr/>
          <p:nvPr/>
        </p:nvSpPr>
        <p:spPr>
          <a:xfrm>
            <a:off x="9112250" y="1885315"/>
            <a:ext cx="260413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tóuténg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头 疼</a:t>
            </a:r>
            <a:endParaRPr lang="zh-CN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téng</a:t>
            </a:r>
            <a:br>
              <a:rPr lang="zh-CN" altLang="en-US"/>
            </a:br>
            <a:r>
              <a:rPr lang="zh-CN" altLang="en-US"/>
              <a:t>疼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16050" y="2710815"/>
            <a:ext cx="1757045" cy="2475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545" y="2867025"/>
            <a:ext cx="2319655" cy="2319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255" y="3300730"/>
            <a:ext cx="2802890" cy="188595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026795" y="1762125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wèiténg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胃 疼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3" name=" 186"/>
          <p:cNvSpPr/>
          <p:nvPr/>
        </p:nvSpPr>
        <p:spPr>
          <a:xfrm>
            <a:off x="4614545" y="1762125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yáténg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牙疼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7" name=" 186"/>
          <p:cNvSpPr/>
          <p:nvPr/>
        </p:nvSpPr>
        <p:spPr>
          <a:xfrm>
            <a:off x="7924800" y="1762125"/>
            <a:ext cx="262953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yāoténg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腰 疼</a:t>
            </a:r>
            <a:endParaRPr lang="zh-CN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ldLvl="0" animBg="1"/>
      <p:bldP spid="3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/>
              <a:t>zěnmebàn</a:t>
            </a:r>
            <a:br>
              <a:rPr lang="zh-CN" altLang="en-US"/>
            </a:br>
            <a:r>
              <a:rPr lang="zh-CN" altLang="en-US"/>
              <a:t>怎 么 办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244850"/>
            <a:ext cx="3533140" cy="231648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266825" y="1954530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qùyī</a:t>
            </a: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yuàn</a:t>
            </a:r>
            <a:endParaRPr lang="zh-CN" altLang="en-US" sz="280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去医院</a:t>
            </a:r>
            <a:endParaRPr lang="zh-CN" altLang="en-US" sz="28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8654"/>
          <a:stretch>
            <a:fillRect/>
          </a:stretch>
        </p:blipFill>
        <p:spPr>
          <a:xfrm>
            <a:off x="4676775" y="3441065"/>
            <a:ext cx="3524250" cy="2120265"/>
          </a:xfrm>
          <a:prstGeom prst="rect">
            <a:avLst/>
          </a:prstGeom>
        </p:spPr>
      </p:pic>
      <p:sp>
        <p:nvSpPr>
          <p:cNvPr id="6" name=" 186"/>
          <p:cNvSpPr/>
          <p:nvPr/>
        </p:nvSpPr>
        <p:spPr>
          <a:xfrm>
            <a:off x="5015230" y="2045970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kànbìng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看 病</a:t>
            </a:r>
            <a:endParaRPr lang="zh-CN" altLang="en-US" sz="28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158"/>
          <a:stretch>
            <a:fillRect/>
          </a:stretch>
        </p:blipFill>
        <p:spPr>
          <a:xfrm>
            <a:off x="8329930" y="3675380"/>
            <a:ext cx="2927985" cy="1885950"/>
          </a:xfrm>
          <a:prstGeom prst="rect">
            <a:avLst/>
          </a:prstGeom>
        </p:spPr>
      </p:pic>
      <p:sp>
        <p:nvSpPr>
          <p:cNvPr id="8" name=" 186"/>
          <p:cNvSpPr/>
          <p:nvPr/>
        </p:nvSpPr>
        <p:spPr>
          <a:xfrm>
            <a:off x="8201025" y="2045970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chīy</a:t>
            </a: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  <a:sym typeface="+mn-ea"/>
              </a:rPr>
              <a:t>à</a:t>
            </a: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o</a:t>
            </a:r>
            <a:endParaRPr lang="zh-CN" altLang="en-US" sz="280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</a:rPr>
              <a:t>吃 药 </a:t>
            </a:r>
            <a:endParaRPr lang="zh-CN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2390" y="2882265"/>
            <a:ext cx="4081145" cy="2722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95" y="2882265"/>
            <a:ext cx="4670425" cy="2764155"/>
          </a:xfrm>
          <a:prstGeom prst="rect">
            <a:avLst/>
          </a:prstGeom>
        </p:spPr>
      </p:pic>
      <p:sp>
        <p:nvSpPr>
          <p:cNvPr id="8" name=" 186"/>
          <p:cNvSpPr/>
          <p:nvPr/>
        </p:nvSpPr>
        <p:spPr>
          <a:xfrm>
            <a:off x="621665" y="1781810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yīsheng</a:t>
            </a:r>
            <a:endParaRPr lang="zh-CN" altLang="en-US" sz="280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/>
              <a:t>医  生</a:t>
            </a:r>
            <a:r>
              <a:rPr lang="zh-CN" altLang="en-US" sz="2800">
                <a:solidFill>
                  <a:srgbClr val="FFFFFF"/>
                </a:solidFill>
              </a:rPr>
              <a:t> 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6" name=" 186"/>
          <p:cNvSpPr/>
          <p:nvPr/>
        </p:nvSpPr>
        <p:spPr>
          <a:xfrm>
            <a:off x="3351530" y="1781810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bìngrén</a:t>
            </a:r>
            <a:endParaRPr lang="zh-CN" altLang="en-US" sz="280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/>
              <a:t>病  人</a:t>
            </a:r>
            <a:r>
              <a:rPr lang="zh-CN" altLang="en-US" sz="2800">
                <a:solidFill>
                  <a:srgbClr val="FFFFFF"/>
                </a:solidFill>
              </a:rPr>
              <a:t> </a:t>
            </a:r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7" name=" 186"/>
          <p:cNvSpPr/>
          <p:nvPr/>
        </p:nvSpPr>
        <p:spPr>
          <a:xfrm>
            <a:off x="6081395" y="1781810"/>
            <a:ext cx="2618105" cy="948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FFFF"/>
                </a:solidFill>
                <a:latin typeface="+mj-ea"/>
                <a:ea typeface="+mj-ea"/>
              </a:rPr>
              <a:t>hùshi</a:t>
            </a:r>
            <a:endParaRPr lang="zh-CN" altLang="en-US" sz="280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/>
              <a:t>护士</a:t>
            </a:r>
            <a:r>
              <a:rPr lang="zh-CN" altLang="en-US" sz="2800">
                <a:solidFill>
                  <a:srgbClr val="FFFFFF"/>
                </a:solidFill>
              </a:rPr>
              <a:t> </a:t>
            </a:r>
            <a:endParaRPr lang="zh-CN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jiǎncháyíxià</a:t>
            </a:r>
            <a:br>
              <a:rPr lang="zh-CN" altLang="en-US"/>
            </a:br>
            <a:r>
              <a:rPr lang="zh-CN" altLang="en-US"/>
              <a:t>检  查 一下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885440"/>
            <a:ext cx="3054985" cy="2294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85" y="2885440"/>
            <a:ext cx="3439795" cy="2294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80" y="2914650"/>
            <a:ext cx="3236595" cy="2265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zuòshǒushù</a:t>
            </a:r>
            <a:br>
              <a:rPr lang="zh-CN" altLang="en-US"/>
            </a:br>
            <a:r>
              <a:rPr lang="zh-CN" altLang="en-US"/>
              <a:t> 做 手  术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69965" y="2194560"/>
            <a:ext cx="5037455" cy="3061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193925"/>
            <a:ext cx="4601845" cy="30619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2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2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24"/>
  <p:tag name="KSO_WM_UNIT_TYPE" val="a"/>
  <p:tag name="KSO_WM_UNIT_INDEX" val="1"/>
  <p:tag name="KSO_WM_UNIT_ID" val="custom160424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EMPLATE_THUMBS_INDEX" val="1、10、12、16、19、20、24、27、29"/>
  <p:tag name="KSO_WM_TEMPLATE_CATEGORY" val="custom"/>
  <p:tag name="KSO_WM_TEMPLATE_INDEX" val="160424"/>
  <p:tag name="KSO_WM_TAG_VERSION" val="1.0"/>
  <p:tag name="KSO_WM_SLIDE_ID" val="custom16042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1_A000120140530A99PPBG">
  <a:themeElements>
    <a:clrScheme name="13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3DBFD1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WPS 演示</Application>
  <PresentationFormat>宽屏</PresentationFormat>
  <Paragraphs>51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黑体</vt:lpstr>
      <vt:lpstr>Webdings</vt:lpstr>
      <vt:lpstr>幼圆</vt:lpstr>
      <vt:lpstr>微软雅黑</vt:lpstr>
      <vt:lpstr>Calibri</vt:lpstr>
      <vt:lpstr>1_A000120140530A99PPBG</vt:lpstr>
      <vt:lpstr>shēngbìngle     生    病  了</vt:lpstr>
      <vt:lpstr>bùshūfu 不 舒服</vt:lpstr>
      <vt:lpstr>téng 疼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2015-05-05T08:02:00Z</dcterms:created>
  <dcterms:modified xsi:type="dcterms:W3CDTF">2016-11-17T01:59:11Z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