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3"/>
    <p:sldId id="333" r:id="rId4"/>
    <p:sldId id="717" r:id="rId5"/>
    <p:sldId id="753" r:id="rId6"/>
    <p:sldId id="579" r:id="rId7"/>
    <p:sldId id="676" r:id="rId8"/>
    <p:sldId id="768" r:id="rId9"/>
    <p:sldId id="767" r:id="rId10"/>
    <p:sldId id="719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4" r:id="rId20"/>
    <p:sldId id="769" r:id="rId21"/>
    <p:sldId id="770" r:id="rId22"/>
    <p:sldId id="576" r:id="rId23"/>
    <p:sldId id="771" r:id="rId24"/>
    <p:sldId id="77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V0XhlwUq0TLRFfDfuu3Wg==" hashData="L32K24zdKsLoqhyQmh5TAXDwDE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0"/>
            <a:ext cx="1216533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50495"/>
            <a:ext cx="904240" cy="887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8080" y="213360"/>
            <a:ext cx="459232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College of International Education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Jinzhou Medical University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2820" y="6029960"/>
            <a:ext cx="20758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  </a:t>
            </a:r>
            <a:r>
              <a:rPr lang="en-US" altLang="zh-CN" sz="2400" b="1">
                <a:latin typeface="Times New Roman" panose="02020603050405020304" pitchFamily="18" charset="0"/>
              </a:rPr>
              <a:t>Annie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6560" y="2493010"/>
            <a:ext cx="5643880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汉  字  书  写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6243" y="2493010"/>
            <a:ext cx="6388735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汉  字  书  写 </a:t>
            </a:r>
            <a:r>
              <a:rPr lang="en-US" altLang="zh-CN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4905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咖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3330575" y="515620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827905" y="2654300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啡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10905" y="2654300"/>
            <a:ext cx="2379345" cy="2378710"/>
            <a:chOff x="11767" y="6437"/>
            <a:chExt cx="3747" cy="3746"/>
          </a:xfrm>
        </p:grpSpPr>
        <p:pic>
          <p:nvPicPr>
            <p:cNvPr id="16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喝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625" y="530923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k</a:t>
            </a:r>
            <a:r>
              <a:rPr lang="zh-CN" altLang="en-US" sz="3200" b="1">
                <a:latin typeface="Times New Roman" panose="02020603050405020304" pitchFamily="18" charset="0"/>
              </a:rPr>
              <a:t>ā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     f</a:t>
            </a:r>
            <a:r>
              <a:rPr lang="zh-CN" altLang="en-US" sz="3200" b="1">
                <a:latin typeface="Times New Roman" panose="02020603050405020304" pitchFamily="18" charset="0"/>
              </a:rPr>
              <a:t>ē</a:t>
            </a:r>
            <a:r>
              <a:rPr lang="en-US" altLang="zh-CN" sz="3200" b="1">
                <a:latin typeface="Times New Roman" panose="02020603050405020304" pitchFamily="18" charset="0"/>
              </a:rPr>
              <a:t>i                               h</a:t>
            </a:r>
            <a:r>
              <a:rPr lang="zh-CN" altLang="en-US" sz="3200" b="1">
                <a:latin typeface="Times New Roman" panose="02020603050405020304" pitchFamily="18" charset="0"/>
              </a:rPr>
              <a:t>ē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63000" y="515620"/>
          <a:ext cx="1593215" cy="1402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6515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65151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4905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号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3524250" y="457835"/>
          <a:ext cx="1537970" cy="1445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7970"/>
              </a:tblGrid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827905" y="2654300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告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10905" y="2654300"/>
            <a:ext cx="2379345" cy="2378710"/>
            <a:chOff x="11767" y="6437"/>
            <a:chExt cx="3747" cy="3746"/>
          </a:xfrm>
        </p:grpSpPr>
        <p:pic>
          <p:nvPicPr>
            <p:cNvPr id="16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唱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625" y="530923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h</a:t>
            </a:r>
            <a:r>
              <a:rPr lang="zh-CN" altLang="en-US" sz="3200" b="1">
                <a:latin typeface="Times New Roman" panose="02020603050405020304" pitchFamily="18" charset="0"/>
              </a:rPr>
              <a:t>à</a:t>
            </a:r>
            <a:r>
              <a:rPr lang="en-US" altLang="zh-CN" sz="3200" b="1">
                <a:latin typeface="Times New Roman" panose="02020603050405020304" pitchFamily="18" charset="0"/>
              </a:rPr>
              <a:t>o                                 g</a:t>
            </a:r>
            <a:r>
              <a:rPr lang="zh-CN" altLang="en-US" sz="3200" b="1">
                <a:latin typeface="Times New Roman" panose="02020603050405020304" pitchFamily="18" charset="0"/>
              </a:rPr>
              <a:t>à</a:t>
            </a:r>
            <a:r>
              <a:rPr lang="en-US" altLang="zh-CN" sz="3200" b="1">
                <a:latin typeface="Times New Roman" panose="02020603050405020304" pitchFamily="18" charset="0"/>
              </a:rPr>
              <a:t>o                            ch</a:t>
            </a:r>
            <a:r>
              <a:rPr lang="zh-CN" altLang="en-US" sz="3200" b="1">
                <a:latin typeface="Times New Roman" panose="02020603050405020304" pitchFamily="18" charset="0"/>
              </a:rPr>
              <a:t>à</a:t>
            </a:r>
            <a:r>
              <a:rPr lang="en-US" altLang="zh-CN" sz="3200" b="1">
                <a:latin typeface="Times New Roman" panose="02020603050405020304" pitchFamily="18" charset="0"/>
              </a:rPr>
              <a:t>ng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63000" y="515620"/>
          <a:ext cx="1593215" cy="1402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6515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65151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871220" y="1923415"/>
            <a:ext cx="10038715" cy="2193925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220" y="485140"/>
            <a:ext cx="426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pitchFamily="18" charset="0"/>
                <a:ea typeface="楷体" panose="02010609060101010101" charset="-122"/>
              </a:rPr>
              <a:t>2.The radical of “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</a:rPr>
              <a:t>日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endParaRPr lang="en-US" altLang="zh-CN" sz="36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1430" y="1923415"/>
            <a:ext cx="962977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</a:rPr>
              <a:t>日</a:t>
            </a:r>
            <a:r>
              <a:rPr lang="en-US" altLang="zh-CN" sz="2800">
                <a:latin typeface="Times New Roman" panose="02020603050405020304" pitchFamily="18" charset="0"/>
              </a:rPr>
              <a:t>”is generally relevant to the sun,time,rays or light.It appears on the left of a character,but sometimes may be on the top or bottom of a character. 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4905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早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7121525" y="515620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827905" y="2654300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晚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10905" y="2654300"/>
            <a:ext cx="2379345" cy="2378710"/>
            <a:chOff x="11767" y="6437"/>
            <a:chExt cx="3747" cy="3746"/>
          </a:xfrm>
        </p:grpSpPr>
        <p:pic>
          <p:nvPicPr>
            <p:cNvPr id="16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明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625" y="530923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z</a:t>
            </a:r>
            <a:r>
              <a:rPr lang="zh-CN" altLang="en-US" sz="3200" b="1">
                <a:latin typeface="Times New Roman" panose="02020603050405020304" pitchFamily="18" charset="0"/>
              </a:rPr>
              <a:t>ǎ</a:t>
            </a:r>
            <a:r>
              <a:rPr lang="en-US" altLang="zh-CN" sz="3200" b="1">
                <a:latin typeface="Times New Roman" panose="02020603050405020304" pitchFamily="18" charset="0"/>
              </a:rPr>
              <a:t>o                                    w</a:t>
            </a:r>
            <a:r>
              <a:rPr lang="zh-CN" altLang="en-US" sz="3200" b="1">
                <a:latin typeface="Times New Roman" panose="02020603050405020304" pitchFamily="18" charset="0"/>
              </a:rPr>
              <a:t>ǎ</a:t>
            </a:r>
            <a:r>
              <a:rPr lang="en-US" altLang="zh-CN" sz="3200" b="1">
                <a:latin typeface="Times New Roman" panose="02020603050405020304" pitchFamily="18" charset="0"/>
              </a:rPr>
              <a:t>n                             m</a:t>
            </a:r>
            <a:r>
              <a:rPr lang="zh-CN" altLang="en-US" sz="3200" b="1">
                <a:latin typeface="Times New Roman" panose="02020603050405020304" pitchFamily="18" charset="0"/>
              </a:rPr>
              <a:t>í</a:t>
            </a:r>
            <a:r>
              <a:rPr lang="en-US" altLang="zh-CN" sz="3200" b="1">
                <a:latin typeface="Times New Roman" panose="02020603050405020304" pitchFamily="18" charset="0"/>
              </a:rPr>
              <a:t>ng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99870" y="444500"/>
          <a:ext cx="1537970" cy="1445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7970"/>
              </a:tblGrid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54200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昨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2153920" y="657860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7694930" y="2562225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星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80640" y="5436870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zu</a:t>
            </a:r>
            <a:r>
              <a:rPr lang="zh-CN" altLang="en-US" sz="3200" b="1">
                <a:latin typeface="Times New Roman" panose="02020603050405020304" pitchFamily="18" charset="0"/>
              </a:rPr>
              <a:t>ó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                      x</a:t>
            </a:r>
            <a:r>
              <a:rPr lang="zh-CN" altLang="en-US" sz="3200" b="1">
                <a:latin typeface="Times New Roman" panose="02020603050405020304" pitchFamily="18" charset="0"/>
              </a:rPr>
              <a:t>ī</a:t>
            </a:r>
            <a:r>
              <a:rPr lang="en-US" altLang="zh-CN" sz="3200" b="1">
                <a:latin typeface="Times New Roman" panose="02020603050405020304" pitchFamily="18" charset="0"/>
              </a:rPr>
              <a:t>ng          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974330" y="515620"/>
          <a:ext cx="1537970" cy="1445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7970"/>
              </a:tblGrid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871220" y="1923415"/>
            <a:ext cx="9641205" cy="2193925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220" y="485140"/>
            <a:ext cx="426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pitchFamily="18" charset="0"/>
                <a:ea typeface="楷体" panose="02010609060101010101" charset="-122"/>
              </a:rPr>
              <a:t>3.The radical of “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</a:rPr>
              <a:t>目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endParaRPr lang="en-US" altLang="zh-CN" sz="36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7975" y="1923415"/>
            <a:ext cx="89344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</a:rPr>
              <a:t>目</a:t>
            </a:r>
            <a:r>
              <a:rPr lang="en-US" altLang="zh-CN" sz="2800">
                <a:latin typeface="Times New Roman" panose="02020603050405020304" pitchFamily="18" charset="0"/>
              </a:rPr>
              <a:t>”is related to eyes or vision.It may be used as a left component of a character,but occasionally as a lower component of it.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12925" y="2370455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眼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4192270" y="387985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31915" y="2370455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睛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01545" y="515302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yan                                              jing          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12925" y="2370455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看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6824980" y="558165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31915" y="2370455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睡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01545" y="515302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kan                                          shui          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8340" y="596900"/>
            <a:ext cx="1631950" cy="12630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endCxn id="5" idx="3"/>
          </p:cNvCxnSpPr>
          <p:nvPr/>
        </p:nvCxnSpPr>
        <p:spPr>
          <a:xfrm flipV="1">
            <a:off x="2752725" y="1228725"/>
            <a:ext cx="837565" cy="698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5" idx="2"/>
          </p:cNvCxnSpPr>
          <p:nvPr/>
        </p:nvCxnSpPr>
        <p:spPr>
          <a:xfrm>
            <a:off x="2767330" y="1235710"/>
            <a:ext cx="6985" cy="624205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19375" y="652145"/>
            <a:ext cx="766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endParaRPr lang="en-US" altLang="zh-CN" sz="3200"/>
          </a:p>
        </p:txBody>
      </p:sp>
      <p:sp>
        <p:nvSpPr>
          <p:cNvPr id="16" name="文本框 15"/>
          <p:cNvSpPr txBox="1"/>
          <p:nvPr/>
        </p:nvSpPr>
        <p:spPr>
          <a:xfrm>
            <a:off x="2939415" y="1228725"/>
            <a:ext cx="766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871220" y="1923415"/>
            <a:ext cx="9641205" cy="2193925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220" y="485140"/>
            <a:ext cx="426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pitchFamily="18" charset="0"/>
                <a:ea typeface="楷体" panose="02010609060101010101" charset="-122"/>
              </a:rPr>
              <a:t>4.The radical of “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</a:rPr>
              <a:t>木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endParaRPr lang="en-US" altLang="zh-CN" sz="36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7975" y="1923415"/>
            <a:ext cx="89344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</a:rPr>
              <a:t>目</a:t>
            </a:r>
            <a:r>
              <a:rPr lang="en-US" altLang="zh-CN" sz="2800">
                <a:latin typeface="Times New Roman" panose="02020603050405020304" pitchFamily="18" charset="0"/>
              </a:rPr>
              <a:t>”is related to eyes or vision.It may be used as a left component of a character,but occasionally as a lower component of it.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12065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12925" y="2370455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椅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2360930" y="629285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581650" y="2370455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树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01545" y="515302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y</a:t>
            </a:r>
            <a:r>
              <a:rPr lang="zh-CN" altLang="en-US" sz="3200" b="1">
                <a:latin typeface="Times New Roman" panose="02020603050405020304" pitchFamily="18" charset="0"/>
              </a:rPr>
              <a:t>ǐ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      sh</a:t>
            </a:r>
            <a:r>
              <a:rPr lang="zh-CN" altLang="en-US" sz="3200" b="1">
                <a:latin typeface="Times New Roman" panose="02020603050405020304" pitchFamily="18" charset="0"/>
              </a:rPr>
              <a:t>ù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zhu</a:t>
            </a:r>
            <a:r>
              <a:rPr lang="zh-CN" altLang="en-US" sz="3200" b="1">
                <a:latin typeface="Times New Roman" panose="02020603050405020304" pitchFamily="18" charset="0"/>
              </a:rPr>
              <a:t>ō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12275" y="2370455"/>
            <a:ext cx="2379345" cy="2378710"/>
            <a:chOff x="11767" y="6437"/>
            <a:chExt cx="3747" cy="3746"/>
          </a:xfrm>
        </p:grpSpPr>
        <p:pic>
          <p:nvPicPr>
            <p:cNvPr id="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516110" y="246253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桌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9667240" y="387985"/>
          <a:ext cx="1537970" cy="1445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7970"/>
              </a:tblGrid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5" name="表格 14"/>
          <p:cNvGraphicFramePr/>
          <p:nvPr/>
        </p:nvGraphicFramePr>
        <p:xfrm>
          <a:off x="5785485" y="629285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549275"/>
                <a:gridCol w="549275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8890"/>
            <a:ext cx="12148185" cy="6877685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3832225" y="1582420"/>
            <a:ext cx="493903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3832225" y="2932430"/>
            <a:ext cx="493903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832225" y="4391025"/>
            <a:ext cx="4939030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5420" y="175641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复习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5102225" y="3108325"/>
            <a:ext cx="4171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形声字</a:t>
            </a:r>
            <a:endParaRPr lang="zh-CN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5052060" y="4567555"/>
            <a:ext cx="3293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汉字的书写</a:t>
            </a:r>
            <a:endParaRPr lang="zh-CN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2956560" y="3110230"/>
            <a:ext cx="66897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atin typeface="Times New Roman" panose="02020603050405020304" pitchFamily="18" charset="0"/>
                <a:sym typeface="+mn-ea"/>
              </a:rPr>
              <a:t> Pictophonetic Characters </a:t>
            </a:r>
            <a:endParaRPr lang="en-US" sz="36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7440" y="4567555"/>
            <a:ext cx="56769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The writing of new characters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2060" y="1761490"/>
            <a:ext cx="4272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Review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12925" y="2370455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集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9705340" y="697865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581650" y="2370455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楼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01545" y="515302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j</a:t>
            </a:r>
            <a:r>
              <a:rPr lang="zh-CN" altLang="en-US" sz="3200" b="1">
                <a:latin typeface="Times New Roman" panose="02020603050405020304" pitchFamily="18" charset="0"/>
              </a:rPr>
              <a:t>í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      l</a:t>
            </a:r>
            <a:r>
              <a:rPr lang="zh-CN" altLang="en-US" sz="3200" b="1">
                <a:latin typeface="Times New Roman" panose="02020603050405020304" pitchFamily="18" charset="0"/>
              </a:rPr>
              <a:t>ó</a:t>
            </a:r>
            <a:r>
              <a:rPr lang="en-US" altLang="zh-CN" sz="3200" b="1">
                <a:latin typeface="Times New Roman" panose="02020603050405020304" pitchFamily="18" charset="0"/>
              </a:rPr>
              <a:t>u                              j</a:t>
            </a:r>
            <a:r>
              <a:rPr lang="zh-CN" altLang="en-US" sz="3200" b="1">
                <a:latin typeface="Times New Roman" panose="02020603050405020304" pitchFamily="18" charset="0"/>
              </a:rPr>
              <a:t>ú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12275" y="2370455"/>
            <a:ext cx="2379345" cy="2378710"/>
            <a:chOff x="11767" y="6437"/>
            <a:chExt cx="3747" cy="3746"/>
          </a:xfrm>
        </p:grpSpPr>
        <p:pic>
          <p:nvPicPr>
            <p:cNvPr id="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516110" y="246253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桔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2201545" y="626745"/>
          <a:ext cx="1537970" cy="1445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68985"/>
                <a:gridCol w="768985"/>
              </a:tblGrid>
              <a:tr h="722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72263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/>
        </p:nvGraphicFramePr>
        <p:xfrm>
          <a:off x="6113145" y="626745"/>
          <a:ext cx="1593215" cy="1402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6607"/>
                <a:gridCol w="796608"/>
              </a:tblGrid>
              <a:tr h="6515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65151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3140" y="566420"/>
            <a:ext cx="63017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Read the Following Sentences.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3555" y="1563370"/>
            <a:ext cx="7281545" cy="4770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1.A: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你叫什么名字？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B: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我叫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2.A: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你喝咖啡吗？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B: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谢谢，我喝茶。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3.A: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今天星期几？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B: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今天星期五。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教室里有桌子和椅子。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6015" y="1080770"/>
            <a:ext cx="992060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作业 </a:t>
            </a:r>
            <a:r>
              <a:rPr lang="en-US" altLang="zh-CN" sz="4800" b="1">
                <a:latin typeface="Times New Roman" panose="02020603050405020304" pitchFamily="18" charset="0"/>
                <a:ea typeface="楷体" panose="02010609060101010101" charset="-122"/>
              </a:rPr>
              <a:t>homework</a:t>
            </a:r>
            <a:endParaRPr lang="zh-CN" altLang="en-US" sz="4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3070" y="2484120"/>
            <a:ext cx="519493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复习汉字的笔画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5865" y="1804035"/>
            <a:ext cx="9920605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下课，再见！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0955" y="1870075"/>
            <a:ext cx="9864090" cy="346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sym typeface="+mn-ea"/>
              </a:rPr>
              <a:t>开、方、中、本、卖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sym typeface="+mn-ea"/>
              </a:rPr>
              <a:t>太、片、入、人、买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54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2063750"/>
            <a:ext cx="11036300" cy="1456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和字的意思有关的偏旁叫做形旁，和字的发音有关的偏旁叫做声旁。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由声旁和形旁组成的字，就是形声字。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5460" y="214630"/>
            <a:ext cx="6621145" cy="1626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形声字</a:t>
            </a:r>
            <a:endParaRPr lang="zh-CN" altLang="en-US" sz="3600" b="1">
              <a:latin typeface="Times New Roman" panose="02020603050405020304" pitchFamily="18" charset="0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sz="3600" b="1">
                <a:latin typeface="Times New Roman" panose="02020603050405020304" pitchFamily="18" charset="0"/>
                <a:sym typeface="+mn-ea"/>
              </a:rPr>
              <a:t>Pictophonetic Characters </a:t>
            </a:r>
            <a:endParaRPr lang="en-US" altLang="en-US" sz="36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652145" y="3910330"/>
            <a:ext cx="10534015" cy="2420620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8700" y="3910330"/>
            <a:ext cx="10157460" cy="230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</a:rPr>
              <a:t>  A type most of the Chinese characters belong to,are compound characters with two components:the idea component,indicative of general meaning,and the sound component,indicative of the general sound.</a:t>
            </a:r>
            <a:endParaRPr 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1951355"/>
            <a:ext cx="11036300" cy="1754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古代称合体字的左边为偏，右边为旁。现在，合体字的上下、左右、内外统称为偏旁。例如：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星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字的偏旁是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日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生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的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字的偏旁是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白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勺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。多数偏旁本身就是独立成字的，例如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日、口、目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等。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5155" y="429895"/>
            <a:ext cx="6621145" cy="1456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汉字的偏旁</a:t>
            </a:r>
            <a:endParaRPr lang="zh-CN" altLang="en-US" sz="3200" b="1">
              <a:latin typeface="Times New Roman" panose="02020603050405020304" pitchFamily="18" charset="0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The Radicals of Chinese Characters</a:t>
            </a:r>
            <a:endParaRPr lang="zh-CN" altLang="en-US" sz="32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652145" y="3910330"/>
            <a:ext cx="10930255" cy="2548255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8700" y="3966210"/>
            <a:ext cx="10325100" cy="230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In terms of the traditional Chinese phiology the left side of a character is knowns as </a:t>
            </a:r>
            <a:r>
              <a:rPr lang="zh-CN" altLang="en-US" sz="2800">
                <a:latin typeface="Times New Roman" panose="02020603050405020304" pitchFamily="18" charset="0"/>
              </a:rPr>
              <a:t>偏，</a:t>
            </a:r>
            <a:r>
              <a:rPr lang="en-US" altLang="zh-CN" sz="2800">
                <a:latin typeface="Times New Roman" panose="02020603050405020304" pitchFamily="18" charset="0"/>
              </a:rPr>
              <a:t>and the right side of a character is known as </a:t>
            </a:r>
            <a:r>
              <a:rPr lang="zh-CN" altLang="en-US" sz="2800">
                <a:latin typeface="Times New Roman" panose="02020603050405020304" pitchFamily="18" charset="0"/>
              </a:rPr>
              <a:t>旁</a:t>
            </a:r>
            <a:r>
              <a:rPr lang="en-US" altLang="zh-CN" sz="2800">
                <a:latin typeface="Times New Roman" panose="02020603050405020304" pitchFamily="18" charset="0"/>
              </a:rPr>
              <a:t>.Now we use </a:t>
            </a:r>
            <a:r>
              <a:rPr lang="zh-CN" altLang="en-US" sz="2800">
                <a:latin typeface="Times New Roman" panose="02020603050405020304" pitchFamily="18" charset="0"/>
              </a:rPr>
              <a:t>偏旁（</a:t>
            </a:r>
            <a:r>
              <a:rPr lang="en-US" altLang="zh-CN" sz="2800">
                <a:latin typeface="Times New Roman" panose="02020603050405020304" pitchFamily="18" charset="0"/>
              </a:rPr>
              <a:t>radical) to mean the side components (left,right,upper,lower,inside and outside) of all characters.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4905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155" y="6727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左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08855" y="2689225"/>
            <a:ext cx="2379345" cy="2378710"/>
            <a:chOff x="17337" y="6292"/>
            <a:chExt cx="3747" cy="3746"/>
          </a:xfrm>
        </p:grpSpPr>
        <p:pic>
          <p:nvPicPr>
            <p:cNvPr id="5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37" y="629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7746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中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26730" y="2689225"/>
            <a:ext cx="2379345" cy="2378710"/>
            <a:chOff x="22362" y="6092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62" y="609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22905" y="6327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右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91285" y="1691005"/>
            <a:ext cx="958024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   zu</a:t>
            </a:r>
            <a:r>
              <a:rPr lang="zh-CN" altLang="en-US" sz="3200" b="1">
                <a:latin typeface="Times New Roman" panose="02020603050405020304" pitchFamily="18" charset="0"/>
              </a:rPr>
              <a:t>ǒ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             zh</a:t>
            </a:r>
            <a:r>
              <a:rPr lang="zh-CN" altLang="en-US" sz="3200" b="1">
                <a:latin typeface="Times New Roman" panose="02020603050405020304" pitchFamily="18" charset="0"/>
              </a:rPr>
              <a:t>ō</a:t>
            </a:r>
            <a:r>
              <a:rPr lang="en-US" altLang="zh-CN" sz="3200" b="1">
                <a:latin typeface="Times New Roman" panose="02020603050405020304" pitchFamily="18" charset="0"/>
              </a:rPr>
              <a:t>ng                       </a:t>
            </a: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ò</a:t>
            </a: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u</a:t>
            </a:r>
            <a:endParaRPr lang="en-US" altLang="zh-CN" sz="3200" b="1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800">
                <a:latin typeface="Times New Roman" panose="02020603050405020304" pitchFamily="18" charset="0"/>
              </a:rPr>
              <a:t>                 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51405" y="263271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155" y="6727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上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76135" y="2540635"/>
            <a:ext cx="2379345" cy="2378710"/>
            <a:chOff x="22362" y="6092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62" y="6092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22726" y="63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下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92530" y="1534795"/>
            <a:ext cx="95802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                 </a:t>
            </a:r>
            <a:r>
              <a:rPr lang="en-US" sz="3600" b="1">
                <a:latin typeface="Times New Roman" panose="02020603050405020304" pitchFamily="18" charset="0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ng</a:t>
            </a:r>
            <a:r>
              <a:rPr lang="en-US" altLang="zh-CN" sz="3600" b="1">
                <a:latin typeface="Times New Roman" panose="02020603050405020304" pitchFamily="18" charset="0"/>
              </a:rPr>
              <a:t>                                  </a:t>
            </a:r>
            <a:r>
              <a:rPr lang="en-US" sz="3600" b="1">
                <a:latin typeface="Times New Roman" panose="02020603050405020304" pitchFamily="18" charset="0"/>
              </a:rPr>
              <a:t>xi</a:t>
            </a:r>
            <a:r>
              <a:rPr lang="zh-CN" altLang="en-US" sz="3600" b="1">
                <a:latin typeface="Times New Roman" panose="02020603050405020304" pitchFamily="18" charset="0"/>
              </a:rPr>
              <a:t>à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871220" y="1923415"/>
            <a:ext cx="10038715" cy="2193925"/>
          </a:xfrm>
          <a:prstGeom prst="flowChartTerminator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220" y="485140"/>
            <a:ext cx="426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pitchFamily="18" charset="0"/>
                <a:ea typeface="楷体" panose="02010609060101010101" charset="-122"/>
              </a:rPr>
              <a:t>1.The radical of “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</a:rPr>
              <a:t>口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endParaRPr lang="en-US" altLang="zh-CN" sz="36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1430" y="1923415"/>
            <a:ext cx="962977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</a:rPr>
              <a:t>口</a:t>
            </a:r>
            <a:r>
              <a:rPr lang="en-US" altLang="zh-CN" sz="2800">
                <a:latin typeface="Times New Roman" panose="02020603050405020304" pitchFamily="18" charset="0"/>
              </a:rPr>
              <a:t>”is relevant to a mouth or its function.It often appears as the left side of a character,but may also be upper or lower component of a character.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4905" y="2654300"/>
            <a:ext cx="2379345" cy="2378710"/>
            <a:chOff x="11767" y="6437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2239" y="6727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吗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aphicFrame>
        <p:nvGraphicFramePr>
          <p:cNvPr id="8" name="表格 7"/>
          <p:cNvGraphicFramePr/>
          <p:nvPr/>
        </p:nvGraphicFramePr>
        <p:xfrm>
          <a:off x="5459095" y="515620"/>
          <a:ext cx="1593215" cy="13030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4665"/>
                <a:gridCol w="1098550"/>
              </a:tblGrid>
              <a:tr h="1303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4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827905" y="2654300"/>
            <a:ext cx="2379345" cy="2378710"/>
            <a:chOff x="11767" y="6437"/>
            <a:chExt cx="3747" cy="3746"/>
          </a:xfrm>
        </p:grpSpPr>
        <p:pic>
          <p:nvPicPr>
            <p:cNvPr id="1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吧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10905" y="2654300"/>
            <a:ext cx="2379345" cy="2378710"/>
            <a:chOff x="11767" y="6437"/>
            <a:chExt cx="3747" cy="3746"/>
          </a:xfrm>
        </p:grpSpPr>
        <p:pic>
          <p:nvPicPr>
            <p:cNvPr id="16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67" y="6437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088" y="6582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呢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625" y="5309235"/>
            <a:ext cx="9793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ma                                    ba                                 ne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2607</Words>
  <Application>WPS 演示</Application>
  <PresentationFormat>宽屏</PresentationFormat>
  <Paragraphs>285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微软雅黑</vt:lpstr>
      <vt:lpstr>楷体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51</cp:revision>
  <dcterms:created xsi:type="dcterms:W3CDTF">2015-05-05T08:02:00Z</dcterms:created>
  <dcterms:modified xsi:type="dcterms:W3CDTF">2017-01-04T08:14:31Z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