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0" r:id="rId4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71184" y="1795391"/>
            <a:ext cx="2372900" cy="2273373"/>
          </a:xfrm>
        </p:spPr>
        <p:txBody>
          <a:bodyPr wrap="square">
            <a:normAutofit/>
          </a:bodyPr>
          <a:lstStyle>
            <a:lvl1pPr>
              <a:defRPr sz="49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41206" y="4098223"/>
            <a:ext cx="4632856" cy="396875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96D0B8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 smtClean="0">
                <a:sym typeface="Arial" panose="020B0604020202020204" pitchFamily="34" charset="0"/>
              </a:rPr>
              <a:t>添加副标题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2" name="Line 4" descr="#wm#_41_01_*Z"/>
          <p:cNvSpPr>
            <a:spLocks noChangeShapeType="1"/>
          </p:cNvSpPr>
          <p:nvPr/>
        </p:nvSpPr>
        <p:spPr bwMode="auto">
          <a:xfrm>
            <a:off x="4020973" y="4090988"/>
            <a:ext cx="4673323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3" name="Line 5" descr="#wm#_41_01_*Z"/>
          <p:cNvSpPr>
            <a:spLocks noChangeShapeType="1"/>
          </p:cNvSpPr>
          <p:nvPr/>
        </p:nvSpPr>
        <p:spPr bwMode="auto">
          <a:xfrm>
            <a:off x="4020973" y="4486275"/>
            <a:ext cx="4673323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4" name="Line 6" descr="#wm#_41_01_*Z"/>
          <p:cNvSpPr>
            <a:spLocks noChangeShapeType="1"/>
          </p:cNvSpPr>
          <p:nvPr/>
        </p:nvSpPr>
        <p:spPr bwMode="auto">
          <a:xfrm>
            <a:off x="4092801" y="1793805"/>
            <a:ext cx="4529667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1080655"/>
            <a:ext cx="10515599" cy="49073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68189" y="484394"/>
            <a:ext cx="6648990" cy="518400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189" y="1026042"/>
            <a:ext cx="6648990" cy="51804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4875" y="2786538"/>
            <a:ext cx="7112575" cy="1419703"/>
          </a:xfrm>
        </p:spPr>
        <p:txBody>
          <a:bodyPr anchor="ctr" anchorCtr="0">
            <a:normAutofit/>
          </a:bodyPr>
          <a:lstStyle>
            <a:lvl1pPr algn="l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Group 3" descr="#wm#_41_07_*Z"/>
          <p:cNvGrpSpPr/>
          <p:nvPr>
            <p:custDataLst>
              <p:tags r:id="rId2"/>
            </p:custDataLst>
          </p:nvPr>
        </p:nvGrpSpPr>
        <p:grpSpPr bwMode="auto">
          <a:xfrm>
            <a:off x="2050895" y="2677897"/>
            <a:ext cx="1865866" cy="1339850"/>
            <a:chOff x="0" y="0"/>
            <a:chExt cx="1880" cy="1352"/>
          </a:xfrm>
        </p:grpSpPr>
        <p:sp>
          <p:nvSpPr>
            <p:cNvPr id="10" name="AutoShape 4" descr="#wm#_41_07_*Z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900000">
              <a:off x="172" y="0"/>
              <a:ext cx="1709" cy="135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1" name="AutoShape 5" descr="#wm#_41_07_*Z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9800000">
              <a:off x="0" y="0"/>
              <a:ext cx="1709" cy="1353"/>
            </a:xfrm>
            <a:prstGeom prst="triangle">
              <a:avLst>
                <a:gd name="adj" fmla="val 50000"/>
              </a:avLst>
            </a:prstGeom>
            <a:solidFill>
              <a:srgbClr val="96D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5749"/>
            <a:ext cx="10515600" cy="10393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977785"/>
            <a:ext cx="10515600" cy="102161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2038000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861912"/>
            <a:ext cx="5158316" cy="30593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2038000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61912"/>
            <a:ext cx="5183717" cy="30593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80000" y="2332039"/>
            <a:ext cx="4032000" cy="1736725"/>
          </a:xfrm>
        </p:spPr>
        <p:txBody>
          <a:bodyPr wrap="square">
            <a:normAutofit/>
          </a:bodyPr>
          <a:lstStyle>
            <a:lvl1pPr>
              <a:defRPr sz="54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5" name="Line 4" descr="#wm#_41_01_*Z"/>
          <p:cNvSpPr>
            <a:spLocks noChangeShapeType="1"/>
          </p:cNvSpPr>
          <p:nvPr/>
        </p:nvSpPr>
        <p:spPr bwMode="auto">
          <a:xfrm>
            <a:off x="4080933" y="4090988"/>
            <a:ext cx="4032251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6" name="Line 5" descr="#wm#_41_01_*Z"/>
          <p:cNvSpPr>
            <a:spLocks noChangeShapeType="1"/>
          </p:cNvSpPr>
          <p:nvPr/>
        </p:nvSpPr>
        <p:spPr bwMode="auto">
          <a:xfrm>
            <a:off x="4080933" y="4486275"/>
            <a:ext cx="4032251" cy="1588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7" name="Line 6" descr="#wm#_41_01_*Z"/>
          <p:cNvSpPr>
            <a:spLocks noChangeShapeType="1"/>
          </p:cNvSpPr>
          <p:nvPr/>
        </p:nvSpPr>
        <p:spPr bwMode="auto">
          <a:xfrm>
            <a:off x="4080933" y="2303464"/>
            <a:ext cx="4032251" cy="1587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92" y="1069975"/>
            <a:ext cx="5433600" cy="54360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20467" y="1069976"/>
            <a:ext cx="4133851" cy="4164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26892" y="1761894"/>
            <a:ext cx="5433600" cy="420400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00" y="1479665"/>
            <a:ext cx="1828800" cy="4646499"/>
          </a:xfrm>
        </p:spPr>
        <p:txBody>
          <a:bodyPr vert="eaVert"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479665"/>
            <a:ext cx="8455428" cy="4646499"/>
          </a:xfrm>
        </p:spPr>
        <p:txBody>
          <a:bodyPr vert="eaVer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" y="4079368"/>
            <a:ext cx="2815389" cy="28153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4316" y="1"/>
            <a:ext cx="2995862" cy="299586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6225" y="986169"/>
            <a:ext cx="9781309" cy="10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6225" y="2208040"/>
            <a:ext cx="9781309" cy="36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6D0B8"/>
          </a:solidFill>
          <a:latin typeface="Arial" panose="020B0604020202020204" pitchFamily="34" charset="0"/>
          <a:ea typeface="黑体" panose="02010609060101010101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7.xml"/><Relationship Id="rId3" Type="http://schemas.openxmlformats.org/officeDocument/2006/relationships/image" Target="../media/image31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8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35.png"/><Relationship Id="rId7" Type="http://schemas.openxmlformats.org/officeDocument/2006/relationships/image" Target="../media/image25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0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34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35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39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0.xml"/><Relationship Id="rId10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0.xml"/><Relationship Id="rId7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0.xml"/><Relationship Id="rId7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9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2.xml"/><Relationship Id="rId3" Type="http://schemas.openxmlformats.org/officeDocument/2006/relationships/image" Target="../media/image30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041140" y="1889760"/>
            <a:ext cx="4229100" cy="2273300"/>
          </a:xfrm>
        </p:spPr>
        <p:txBody>
          <a:bodyPr>
            <a:noAutofit/>
          </a:bodyPr>
          <a:p>
            <a:pPr algn="l"/>
            <a:r>
              <a:rPr lang="zh-CN" altLang="zh-CN" sz="6000" b="1" smtClean="0">
                <a:latin typeface="+mj-lt"/>
                <a:ea typeface="+mj-ea"/>
              </a:rPr>
              <a:t>新目标汉语</a:t>
            </a:r>
            <a:br>
              <a:rPr lang="zh-CN" altLang="zh-CN" sz="6000" b="1" smtClean="0">
                <a:latin typeface="+mj-lt"/>
                <a:ea typeface="+mj-ea"/>
              </a:rPr>
            </a:br>
            <a:r>
              <a:rPr lang="zh-CN" altLang="zh-CN" sz="4400" b="1" smtClean="0">
                <a:latin typeface="宋体" panose="02010600030101010101" pitchFamily="2" charset="-122"/>
                <a:ea typeface="宋体" panose="02010600030101010101" pitchFamily="2" charset="-122"/>
              </a:rPr>
              <a:t>口语课本</a:t>
            </a:r>
            <a:endParaRPr lang="zh-CN" altLang="zh-CN" sz="4400" b="1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New Target Chinese Spoken Language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4325" y="670560"/>
            <a:ext cx="1393825" cy="31242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19900" b="1">
                <a:ln w="0" cmpd="sng">
                  <a:solidFill>
                    <a:schemeClr val="bg1"/>
                  </a:solidFill>
                  <a:prstDash val="solid"/>
                </a:ln>
                <a:blipFill>
                  <a:blip r:embed="rId3">
                    <a:alphaModFix amt="80000"/>
                  </a:blip>
                  <a:tile tx="69850" ty="0" sx="39000" sy="18000" flip="none" algn="b"/>
                </a:blipFill>
                <a:effectLst>
                  <a:glow rad="50800">
                    <a:srgbClr val="376C83">
                      <a:alpha val="23000"/>
                    </a:srgbClr>
                  </a:glow>
                  <a:innerShdw blurRad="63500" dist="25400" dir="5400000">
                    <a:prstClr val="black">
                      <a:alpha val="25000"/>
                    </a:prstClr>
                  </a:innerShdw>
                </a:effectLst>
              </a:rPr>
              <a:t>1</a:t>
            </a:r>
            <a:endParaRPr lang="en-US" altLang="zh-CN" sz="19900" b="1">
              <a:ln w="0" cmpd="sng">
                <a:solidFill>
                  <a:schemeClr val="bg1"/>
                </a:solidFill>
                <a:prstDash val="solid"/>
              </a:ln>
              <a:blipFill>
                <a:blip r:embed="rId3">
                  <a:alphaModFix amt="80000"/>
                </a:blip>
                <a:tile tx="69850" ty="0" sx="39000" sy="18000" flip="none" algn="b"/>
              </a:blipFill>
              <a:effectLst>
                <a:glow rad="50800">
                  <a:srgbClr val="376C83">
                    <a:alpha val="23000"/>
                  </a:srgbClr>
                </a:glow>
                <a:innerShdw blurRad="63500" dist="25400" dir="5400000">
                  <a:prstClr val="black">
                    <a:alpha val="25000"/>
                  </a:prstClr>
                </a:inn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90040" y="4420870"/>
            <a:ext cx="2242185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/>
              <a:t>第一单元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2800"/>
              <a:t>打招呼</a:t>
            </a:r>
            <a:endParaRPr lang="zh-CN" altLang="en-US" sz="2800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2"/>
                </a:solidFill>
              </a:rPr>
              <a:t>请在此输入您的标题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087620" y="1688465"/>
            <a:ext cx="5582285" cy="4352290"/>
          </a:xfrm>
          <a:prstGeom prst="rect">
            <a:avLst/>
          </a:prstGeom>
        </p:spPr>
        <p:txBody>
          <a:bodyPr>
            <a:normAutofit fontScale="70000"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</a:rPr>
              <a:t>大龙很</a:t>
            </a:r>
            <a:r>
              <a:rPr lang="zh-CN" altLang="en-US" u="sng" dirty="0">
                <a:latin typeface="+mn-lt"/>
                <a:ea typeface="+mn-ea"/>
              </a:rPr>
              <a:t>             </a:t>
            </a:r>
            <a:r>
              <a:rPr lang="zh-CN" altLang="en-US" dirty="0">
                <a:latin typeface="+mn-lt"/>
                <a:ea typeface="+mn-ea"/>
              </a:rPr>
              <a:t>。</a:t>
            </a:r>
            <a:endParaRPr lang="zh-CN" altLang="en-US" dirty="0">
              <a:latin typeface="+mn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</a:rPr>
              <a:t>小丽很</a:t>
            </a:r>
            <a:r>
              <a:rPr lang="zh-CN" altLang="en-US" u="sng" dirty="0">
                <a:latin typeface="+mn-lt"/>
                <a:ea typeface="+mn-ea"/>
              </a:rPr>
              <a:t>             </a:t>
            </a:r>
            <a:r>
              <a:rPr lang="zh-CN" altLang="en-US" dirty="0">
                <a:latin typeface="+mn-lt"/>
                <a:ea typeface="+mn-ea"/>
              </a:rPr>
              <a:t>。</a:t>
            </a:r>
            <a:endParaRPr lang="zh-CN" altLang="en-US" dirty="0">
              <a:latin typeface="+mn-lt"/>
              <a:ea typeface="+mn-ea"/>
            </a:endParaRPr>
          </a:p>
          <a:p>
            <a:pPr>
              <a:buClr>
                <a:srgbClr val="FE8238"/>
              </a:buClr>
              <a:buFont typeface="Wingdings" panose="05000000000000000000" charset="0"/>
              <a:buChar char="ü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a.漂亮   piàoliang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Wingdings" panose="05000000000000000000" charset="0"/>
              <a:buChar char="ü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b.帅     shuài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Wingdings" panose="05000000000000000000" charset="0"/>
              <a:buChar char="ü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c.聪明   cōngmíng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Wingdings" panose="05000000000000000000" charset="0"/>
              <a:buChar char="ü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d.矮     ǎi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Wingdings" panose="05000000000000000000" charset="0"/>
              <a:buChar char="ü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e.可爱   kěài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Wingdings" panose="05000000000000000000" charset="0"/>
              <a:buChar char="ü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f.高     gāo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Wingdings" panose="05000000000000000000" charset="0"/>
              <a:buChar char="ü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g.胖    pàng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Wingdings" panose="05000000000000000000" charset="0"/>
              <a:buChar char="ü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h.瘦    shòu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993755" y="1282065"/>
            <a:ext cx="1221105" cy="10388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话题三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简单描述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一个人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" name="图片 1" descr="SZ(DN9}D}%B[]7)}[(2TAHD"/>
          <p:cNvPicPr>
            <a:picLocks noChangeAspect="1"/>
          </p:cNvPicPr>
          <p:nvPr/>
        </p:nvPicPr>
        <p:blipFill>
          <a:blip r:embed="rId3"/>
          <a:srcRect l="1290"/>
          <a:stretch>
            <a:fillRect/>
          </a:stretch>
        </p:blipFill>
        <p:spPr>
          <a:xfrm>
            <a:off x="775970" y="2052955"/>
            <a:ext cx="3740785" cy="3131185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5654675" y="3280410"/>
            <a:ext cx="656590" cy="351790"/>
          </a:xfrm>
          <a:custGeom>
            <a:avLst/>
            <a:gdLst>
              <a:gd name="connisteX0" fmla="*/ 195580 w 656743"/>
              <a:gd name="connsiteY0" fmla="*/ 6782 h 351940"/>
              <a:gd name="connisteX1" fmla="*/ 122555 w 656743"/>
              <a:gd name="connsiteY1" fmla="*/ 6782 h 351940"/>
              <a:gd name="connisteX2" fmla="*/ 48895 w 656743"/>
              <a:gd name="connsiteY2" fmla="*/ 80442 h 351940"/>
              <a:gd name="connisteX3" fmla="*/ 0 w 656743"/>
              <a:gd name="connsiteY3" fmla="*/ 166167 h 351940"/>
              <a:gd name="connisteX4" fmla="*/ 48895 w 656743"/>
              <a:gd name="connsiteY4" fmla="*/ 251892 h 351940"/>
              <a:gd name="connisteX5" fmla="*/ 171450 w 656743"/>
              <a:gd name="connsiteY5" fmla="*/ 300787 h 351940"/>
              <a:gd name="connisteX6" fmla="*/ 257175 w 656743"/>
              <a:gd name="connsiteY6" fmla="*/ 324917 h 351940"/>
              <a:gd name="connisteX7" fmla="*/ 330200 w 656743"/>
              <a:gd name="connsiteY7" fmla="*/ 349682 h 351940"/>
              <a:gd name="connisteX8" fmla="*/ 403860 w 656743"/>
              <a:gd name="connsiteY8" fmla="*/ 349682 h 351940"/>
              <a:gd name="connisteX9" fmla="*/ 489585 w 656743"/>
              <a:gd name="connsiteY9" fmla="*/ 349682 h 351940"/>
              <a:gd name="connisteX10" fmla="*/ 563245 w 656743"/>
              <a:gd name="connsiteY10" fmla="*/ 337617 h 351940"/>
              <a:gd name="connisteX11" fmla="*/ 624205 w 656743"/>
              <a:gd name="connsiteY11" fmla="*/ 263957 h 351940"/>
              <a:gd name="connisteX12" fmla="*/ 648970 w 656743"/>
              <a:gd name="connsiteY12" fmla="*/ 190297 h 351940"/>
              <a:gd name="connisteX13" fmla="*/ 648970 w 656743"/>
              <a:gd name="connsiteY13" fmla="*/ 117272 h 351940"/>
              <a:gd name="connisteX14" fmla="*/ 575310 w 656743"/>
              <a:gd name="connsiteY14" fmla="*/ 68377 h 351940"/>
              <a:gd name="connisteX15" fmla="*/ 501650 w 656743"/>
              <a:gd name="connsiteY15" fmla="*/ 43612 h 351940"/>
              <a:gd name="connisteX16" fmla="*/ 415925 w 656743"/>
              <a:gd name="connsiteY16" fmla="*/ 43612 h 351940"/>
              <a:gd name="connisteX17" fmla="*/ 342900 w 656743"/>
              <a:gd name="connsiteY17" fmla="*/ 18847 h 351940"/>
              <a:gd name="connisteX18" fmla="*/ 269240 w 656743"/>
              <a:gd name="connsiteY18" fmla="*/ 6782 h 3519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656743" h="351940">
                <a:moveTo>
                  <a:pt x="195580" y="6783"/>
                </a:moveTo>
                <a:cubicBezTo>
                  <a:pt x="182245" y="5513"/>
                  <a:pt x="151765" y="-7822"/>
                  <a:pt x="122555" y="6783"/>
                </a:cubicBezTo>
                <a:cubicBezTo>
                  <a:pt x="93345" y="21388"/>
                  <a:pt x="73660" y="48693"/>
                  <a:pt x="48895" y="80443"/>
                </a:cubicBezTo>
                <a:cubicBezTo>
                  <a:pt x="24130" y="112193"/>
                  <a:pt x="0" y="131878"/>
                  <a:pt x="0" y="166168"/>
                </a:cubicBezTo>
                <a:cubicBezTo>
                  <a:pt x="0" y="200458"/>
                  <a:pt x="14605" y="225223"/>
                  <a:pt x="48895" y="251893"/>
                </a:cubicBezTo>
                <a:cubicBezTo>
                  <a:pt x="83185" y="278563"/>
                  <a:pt x="129540" y="286183"/>
                  <a:pt x="171450" y="300788"/>
                </a:cubicBezTo>
                <a:cubicBezTo>
                  <a:pt x="213360" y="315393"/>
                  <a:pt x="225425" y="315393"/>
                  <a:pt x="257175" y="324918"/>
                </a:cubicBezTo>
                <a:cubicBezTo>
                  <a:pt x="288925" y="334443"/>
                  <a:pt x="300990" y="344603"/>
                  <a:pt x="330200" y="349683"/>
                </a:cubicBezTo>
                <a:cubicBezTo>
                  <a:pt x="359410" y="354763"/>
                  <a:pt x="372110" y="349683"/>
                  <a:pt x="403860" y="349683"/>
                </a:cubicBezTo>
                <a:cubicBezTo>
                  <a:pt x="435610" y="349683"/>
                  <a:pt x="457835" y="352223"/>
                  <a:pt x="489585" y="349683"/>
                </a:cubicBezTo>
                <a:cubicBezTo>
                  <a:pt x="521335" y="347143"/>
                  <a:pt x="536575" y="354763"/>
                  <a:pt x="563245" y="337618"/>
                </a:cubicBezTo>
                <a:cubicBezTo>
                  <a:pt x="589915" y="320473"/>
                  <a:pt x="607060" y="293168"/>
                  <a:pt x="624205" y="263958"/>
                </a:cubicBezTo>
                <a:cubicBezTo>
                  <a:pt x="641350" y="234748"/>
                  <a:pt x="643890" y="219508"/>
                  <a:pt x="648970" y="190298"/>
                </a:cubicBezTo>
                <a:cubicBezTo>
                  <a:pt x="654050" y="161088"/>
                  <a:pt x="663575" y="141403"/>
                  <a:pt x="648970" y="117273"/>
                </a:cubicBezTo>
                <a:cubicBezTo>
                  <a:pt x="634365" y="93143"/>
                  <a:pt x="604520" y="82983"/>
                  <a:pt x="575310" y="68378"/>
                </a:cubicBezTo>
                <a:cubicBezTo>
                  <a:pt x="546100" y="53773"/>
                  <a:pt x="533400" y="48693"/>
                  <a:pt x="501650" y="43613"/>
                </a:cubicBezTo>
                <a:cubicBezTo>
                  <a:pt x="469900" y="38533"/>
                  <a:pt x="447675" y="48693"/>
                  <a:pt x="415925" y="43613"/>
                </a:cubicBezTo>
                <a:cubicBezTo>
                  <a:pt x="384175" y="38533"/>
                  <a:pt x="372110" y="26468"/>
                  <a:pt x="342900" y="18848"/>
                </a:cubicBezTo>
                <a:cubicBezTo>
                  <a:pt x="313690" y="11228"/>
                  <a:pt x="282575" y="8688"/>
                  <a:pt x="269240" y="6783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561330" y="4832350"/>
            <a:ext cx="656590" cy="351790"/>
          </a:xfrm>
          <a:custGeom>
            <a:avLst/>
            <a:gdLst>
              <a:gd name="connisteX0" fmla="*/ 195580 w 656743"/>
              <a:gd name="connsiteY0" fmla="*/ 6782 h 351940"/>
              <a:gd name="connisteX1" fmla="*/ 122555 w 656743"/>
              <a:gd name="connsiteY1" fmla="*/ 6782 h 351940"/>
              <a:gd name="connisteX2" fmla="*/ 48895 w 656743"/>
              <a:gd name="connsiteY2" fmla="*/ 80442 h 351940"/>
              <a:gd name="connisteX3" fmla="*/ 0 w 656743"/>
              <a:gd name="connsiteY3" fmla="*/ 166167 h 351940"/>
              <a:gd name="connisteX4" fmla="*/ 48895 w 656743"/>
              <a:gd name="connsiteY4" fmla="*/ 251892 h 351940"/>
              <a:gd name="connisteX5" fmla="*/ 171450 w 656743"/>
              <a:gd name="connsiteY5" fmla="*/ 300787 h 351940"/>
              <a:gd name="connisteX6" fmla="*/ 257175 w 656743"/>
              <a:gd name="connsiteY6" fmla="*/ 324917 h 351940"/>
              <a:gd name="connisteX7" fmla="*/ 330200 w 656743"/>
              <a:gd name="connsiteY7" fmla="*/ 349682 h 351940"/>
              <a:gd name="connisteX8" fmla="*/ 403860 w 656743"/>
              <a:gd name="connsiteY8" fmla="*/ 349682 h 351940"/>
              <a:gd name="connisteX9" fmla="*/ 489585 w 656743"/>
              <a:gd name="connsiteY9" fmla="*/ 349682 h 351940"/>
              <a:gd name="connisteX10" fmla="*/ 563245 w 656743"/>
              <a:gd name="connsiteY10" fmla="*/ 337617 h 351940"/>
              <a:gd name="connisteX11" fmla="*/ 624205 w 656743"/>
              <a:gd name="connsiteY11" fmla="*/ 263957 h 351940"/>
              <a:gd name="connisteX12" fmla="*/ 648970 w 656743"/>
              <a:gd name="connsiteY12" fmla="*/ 190297 h 351940"/>
              <a:gd name="connisteX13" fmla="*/ 648970 w 656743"/>
              <a:gd name="connsiteY13" fmla="*/ 117272 h 351940"/>
              <a:gd name="connisteX14" fmla="*/ 575310 w 656743"/>
              <a:gd name="connsiteY14" fmla="*/ 68377 h 351940"/>
              <a:gd name="connisteX15" fmla="*/ 501650 w 656743"/>
              <a:gd name="connsiteY15" fmla="*/ 43612 h 351940"/>
              <a:gd name="connisteX16" fmla="*/ 415925 w 656743"/>
              <a:gd name="connsiteY16" fmla="*/ 43612 h 351940"/>
              <a:gd name="connisteX17" fmla="*/ 342900 w 656743"/>
              <a:gd name="connsiteY17" fmla="*/ 18847 h 351940"/>
              <a:gd name="connisteX18" fmla="*/ 269240 w 656743"/>
              <a:gd name="connsiteY18" fmla="*/ 6782 h 3519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656743" h="351940">
                <a:moveTo>
                  <a:pt x="195580" y="6783"/>
                </a:moveTo>
                <a:cubicBezTo>
                  <a:pt x="182245" y="5513"/>
                  <a:pt x="151765" y="-7822"/>
                  <a:pt x="122555" y="6783"/>
                </a:cubicBezTo>
                <a:cubicBezTo>
                  <a:pt x="93345" y="21388"/>
                  <a:pt x="73660" y="48693"/>
                  <a:pt x="48895" y="80443"/>
                </a:cubicBezTo>
                <a:cubicBezTo>
                  <a:pt x="24130" y="112193"/>
                  <a:pt x="0" y="131878"/>
                  <a:pt x="0" y="166168"/>
                </a:cubicBezTo>
                <a:cubicBezTo>
                  <a:pt x="0" y="200458"/>
                  <a:pt x="14605" y="225223"/>
                  <a:pt x="48895" y="251893"/>
                </a:cubicBezTo>
                <a:cubicBezTo>
                  <a:pt x="83185" y="278563"/>
                  <a:pt x="129540" y="286183"/>
                  <a:pt x="171450" y="300788"/>
                </a:cubicBezTo>
                <a:cubicBezTo>
                  <a:pt x="213360" y="315393"/>
                  <a:pt x="225425" y="315393"/>
                  <a:pt x="257175" y="324918"/>
                </a:cubicBezTo>
                <a:cubicBezTo>
                  <a:pt x="288925" y="334443"/>
                  <a:pt x="300990" y="344603"/>
                  <a:pt x="330200" y="349683"/>
                </a:cubicBezTo>
                <a:cubicBezTo>
                  <a:pt x="359410" y="354763"/>
                  <a:pt x="372110" y="349683"/>
                  <a:pt x="403860" y="349683"/>
                </a:cubicBezTo>
                <a:cubicBezTo>
                  <a:pt x="435610" y="349683"/>
                  <a:pt x="457835" y="352223"/>
                  <a:pt x="489585" y="349683"/>
                </a:cubicBezTo>
                <a:cubicBezTo>
                  <a:pt x="521335" y="347143"/>
                  <a:pt x="536575" y="354763"/>
                  <a:pt x="563245" y="337618"/>
                </a:cubicBezTo>
                <a:cubicBezTo>
                  <a:pt x="589915" y="320473"/>
                  <a:pt x="607060" y="293168"/>
                  <a:pt x="624205" y="263958"/>
                </a:cubicBezTo>
                <a:cubicBezTo>
                  <a:pt x="641350" y="234748"/>
                  <a:pt x="643890" y="219508"/>
                  <a:pt x="648970" y="190298"/>
                </a:cubicBezTo>
                <a:cubicBezTo>
                  <a:pt x="654050" y="161088"/>
                  <a:pt x="663575" y="141403"/>
                  <a:pt x="648970" y="117273"/>
                </a:cubicBezTo>
                <a:cubicBezTo>
                  <a:pt x="634365" y="93143"/>
                  <a:pt x="604520" y="82983"/>
                  <a:pt x="575310" y="68378"/>
                </a:cubicBezTo>
                <a:cubicBezTo>
                  <a:pt x="546100" y="53773"/>
                  <a:pt x="533400" y="48693"/>
                  <a:pt x="501650" y="43613"/>
                </a:cubicBezTo>
                <a:cubicBezTo>
                  <a:pt x="469900" y="38533"/>
                  <a:pt x="447675" y="48693"/>
                  <a:pt x="415925" y="43613"/>
                </a:cubicBezTo>
                <a:cubicBezTo>
                  <a:pt x="384175" y="38533"/>
                  <a:pt x="372110" y="26468"/>
                  <a:pt x="342900" y="18848"/>
                </a:cubicBezTo>
                <a:cubicBezTo>
                  <a:pt x="313690" y="11228"/>
                  <a:pt x="282575" y="8688"/>
                  <a:pt x="269240" y="6783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654675" y="2832100"/>
            <a:ext cx="656590" cy="351790"/>
          </a:xfrm>
          <a:custGeom>
            <a:avLst/>
            <a:gdLst>
              <a:gd name="connisteX0" fmla="*/ 195580 w 656743"/>
              <a:gd name="connsiteY0" fmla="*/ 6782 h 351940"/>
              <a:gd name="connisteX1" fmla="*/ 122555 w 656743"/>
              <a:gd name="connsiteY1" fmla="*/ 6782 h 351940"/>
              <a:gd name="connisteX2" fmla="*/ 48895 w 656743"/>
              <a:gd name="connsiteY2" fmla="*/ 80442 h 351940"/>
              <a:gd name="connisteX3" fmla="*/ 0 w 656743"/>
              <a:gd name="connsiteY3" fmla="*/ 166167 h 351940"/>
              <a:gd name="connisteX4" fmla="*/ 48895 w 656743"/>
              <a:gd name="connsiteY4" fmla="*/ 251892 h 351940"/>
              <a:gd name="connisteX5" fmla="*/ 171450 w 656743"/>
              <a:gd name="connsiteY5" fmla="*/ 300787 h 351940"/>
              <a:gd name="connisteX6" fmla="*/ 257175 w 656743"/>
              <a:gd name="connsiteY6" fmla="*/ 324917 h 351940"/>
              <a:gd name="connisteX7" fmla="*/ 330200 w 656743"/>
              <a:gd name="connsiteY7" fmla="*/ 349682 h 351940"/>
              <a:gd name="connisteX8" fmla="*/ 403860 w 656743"/>
              <a:gd name="connsiteY8" fmla="*/ 349682 h 351940"/>
              <a:gd name="connisteX9" fmla="*/ 489585 w 656743"/>
              <a:gd name="connsiteY9" fmla="*/ 349682 h 351940"/>
              <a:gd name="connisteX10" fmla="*/ 563245 w 656743"/>
              <a:gd name="connsiteY10" fmla="*/ 337617 h 351940"/>
              <a:gd name="connisteX11" fmla="*/ 624205 w 656743"/>
              <a:gd name="connsiteY11" fmla="*/ 263957 h 351940"/>
              <a:gd name="connisteX12" fmla="*/ 648970 w 656743"/>
              <a:gd name="connsiteY12" fmla="*/ 190297 h 351940"/>
              <a:gd name="connisteX13" fmla="*/ 648970 w 656743"/>
              <a:gd name="connsiteY13" fmla="*/ 117272 h 351940"/>
              <a:gd name="connisteX14" fmla="*/ 575310 w 656743"/>
              <a:gd name="connsiteY14" fmla="*/ 68377 h 351940"/>
              <a:gd name="connisteX15" fmla="*/ 501650 w 656743"/>
              <a:gd name="connsiteY15" fmla="*/ 43612 h 351940"/>
              <a:gd name="connisteX16" fmla="*/ 415925 w 656743"/>
              <a:gd name="connsiteY16" fmla="*/ 43612 h 351940"/>
              <a:gd name="connisteX17" fmla="*/ 342900 w 656743"/>
              <a:gd name="connsiteY17" fmla="*/ 18847 h 351940"/>
              <a:gd name="connisteX18" fmla="*/ 269240 w 656743"/>
              <a:gd name="connsiteY18" fmla="*/ 6782 h 3519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656743" h="351940">
                <a:moveTo>
                  <a:pt x="195580" y="6783"/>
                </a:moveTo>
                <a:cubicBezTo>
                  <a:pt x="182245" y="5513"/>
                  <a:pt x="151765" y="-7822"/>
                  <a:pt x="122555" y="6783"/>
                </a:cubicBezTo>
                <a:cubicBezTo>
                  <a:pt x="93345" y="21388"/>
                  <a:pt x="73660" y="48693"/>
                  <a:pt x="48895" y="80443"/>
                </a:cubicBezTo>
                <a:cubicBezTo>
                  <a:pt x="24130" y="112193"/>
                  <a:pt x="0" y="131878"/>
                  <a:pt x="0" y="166168"/>
                </a:cubicBezTo>
                <a:cubicBezTo>
                  <a:pt x="0" y="200458"/>
                  <a:pt x="14605" y="225223"/>
                  <a:pt x="48895" y="251893"/>
                </a:cubicBezTo>
                <a:cubicBezTo>
                  <a:pt x="83185" y="278563"/>
                  <a:pt x="129540" y="286183"/>
                  <a:pt x="171450" y="300788"/>
                </a:cubicBezTo>
                <a:cubicBezTo>
                  <a:pt x="213360" y="315393"/>
                  <a:pt x="225425" y="315393"/>
                  <a:pt x="257175" y="324918"/>
                </a:cubicBezTo>
                <a:cubicBezTo>
                  <a:pt x="288925" y="334443"/>
                  <a:pt x="300990" y="344603"/>
                  <a:pt x="330200" y="349683"/>
                </a:cubicBezTo>
                <a:cubicBezTo>
                  <a:pt x="359410" y="354763"/>
                  <a:pt x="372110" y="349683"/>
                  <a:pt x="403860" y="349683"/>
                </a:cubicBezTo>
                <a:cubicBezTo>
                  <a:pt x="435610" y="349683"/>
                  <a:pt x="457835" y="352223"/>
                  <a:pt x="489585" y="349683"/>
                </a:cubicBezTo>
                <a:cubicBezTo>
                  <a:pt x="521335" y="347143"/>
                  <a:pt x="536575" y="354763"/>
                  <a:pt x="563245" y="337618"/>
                </a:cubicBezTo>
                <a:cubicBezTo>
                  <a:pt x="589915" y="320473"/>
                  <a:pt x="607060" y="293168"/>
                  <a:pt x="624205" y="263958"/>
                </a:cubicBezTo>
                <a:cubicBezTo>
                  <a:pt x="641350" y="234748"/>
                  <a:pt x="643890" y="219508"/>
                  <a:pt x="648970" y="190298"/>
                </a:cubicBezTo>
                <a:cubicBezTo>
                  <a:pt x="654050" y="161088"/>
                  <a:pt x="663575" y="141403"/>
                  <a:pt x="648970" y="117273"/>
                </a:cubicBezTo>
                <a:cubicBezTo>
                  <a:pt x="634365" y="93143"/>
                  <a:pt x="604520" y="82983"/>
                  <a:pt x="575310" y="68378"/>
                </a:cubicBezTo>
                <a:cubicBezTo>
                  <a:pt x="546100" y="53773"/>
                  <a:pt x="533400" y="48693"/>
                  <a:pt x="501650" y="43613"/>
                </a:cubicBezTo>
                <a:cubicBezTo>
                  <a:pt x="469900" y="38533"/>
                  <a:pt x="447675" y="48693"/>
                  <a:pt x="415925" y="43613"/>
                </a:cubicBezTo>
                <a:cubicBezTo>
                  <a:pt x="384175" y="38533"/>
                  <a:pt x="372110" y="26468"/>
                  <a:pt x="342900" y="18848"/>
                </a:cubicBezTo>
                <a:cubicBezTo>
                  <a:pt x="313690" y="11228"/>
                  <a:pt x="282575" y="8688"/>
                  <a:pt x="269240" y="6783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561330" y="5688965"/>
            <a:ext cx="656590" cy="351790"/>
          </a:xfrm>
          <a:custGeom>
            <a:avLst/>
            <a:gdLst>
              <a:gd name="connisteX0" fmla="*/ 195580 w 656743"/>
              <a:gd name="connsiteY0" fmla="*/ 6782 h 351940"/>
              <a:gd name="connisteX1" fmla="*/ 122555 w 656743"/>
              <a:gd name="connsiteY1" fmla="*/ 6782 h 351940"/>
              <a:gd name="connisteX2" fmla="*/ 48895 w 656743"/>
              <a:gd name="connsiteY2" fmla="*/ 80442 h 351940"/>
              <a:gd name="connisteX3" fmla="*/ 0 w 656743"/>
              <a:gd name="connsiteY3" fmla="*/ 166167 h 351940"/>
              <a:gd name="connisteX4" fmla="*/ 48895 w 656743"/>
              <a:gd name="connsiteY4" fmla="*/ 251892 h 351940"/>
              <a:gd name="connisteX5" fmla="*/ 171450 w 656743"/>
              <a:gd name="connsiteY5" fmla="*/ 300787 h 351940"/>
              <a:gd name="connisteX6" fmla="*/ 257175 w 656743"/>
              <a:gd name="connsiteY6" fmla="*/ 324917 h 351940"/>
              <a:gd name="connisteX7" fmla="*/ 330200 w 656743"/>
              <a:gd name="connsiteY7" fmla="*/ 349682 h 351940"/>
              <a:gd name="connisteX8" fmla="*/ 403860 w 656743"/>
              <a:gd name="connsiteY8" fmla="*/ 349682 h 351940"/>
              <a:gd name="connisteX9" fmla="*/ 489585 w 656743"/>
              <a:gd name="connsiteY9" fmla="*/ 349682 h 351940"/>
              <a:gd name="connisteX10" fmla="*/ 563245 w 656743"/>
              <a:gd name="connsiteY10" fmla="*/ 337617 h 351940"/>
              <a:gd name="connisteX11" fmla="*/ 624205 w 656743"/>
              <a:gd name="connsiteY11" fmla="*/ 263957 h 351940"/>
              <a:gd name="connisteX12" fmla="*/ 648970 w 656743"/>
              <a:gd name="connsiteY12" fmla="*/ 190297 h 351940"/>
              <a:gd name="connisteX13" fmla="*/ 648970 w 656743"/>
              <a:gd name="connsiteY13" fmla="*/ 117272 h 351940"/>
              <a:gd name="connisteX14" fmla="*/ 575310 w 656743"/>
              <a:gd name="connsiteY14" fmla="*/ 68377 h 351940"/>
              <a:gd name="connisteX15" fmla="*/ 501650 w 656743"/>
              <a:gd name="connsiteY15" fmla="*/ 43612 h 351940"/>
              <a:gd name="connisteX16" fmla="*/ 415925 w 656743"/>
              <a:gd name="connsiteY16" fmla="*/ 43612 h 351940"/>
              <a:gd name="connisteX17" fmla="*/ 342900 w 656743"/>
              <a:gd name="connsiteY17" fmla="*/ 18847 h 351940"/>
              <a:gd name="connisteX18" fmla="*/ 269240 w 656743"/>
              <a:gd name="connsiteY18" fmla="*/ 6782 h 3519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656743" h="351940">
                <a:moveTo>
                  <a:pt x="195580" y="6783"/>
                </a:moveTo>
                <a:cubicBezTo>
                  <a:pt x="182245" y="5513"/>
                  <a:pt x="151765" y="-7822"/>
                  <a:pt x="122555" y="6783"/>
                </a:cubicBezTo>
                <a:cubicBezTo>
                  <a:pt x="93345" y="21388"/>
                  <a:pt x="73660" y="48693"/>
                  <a:pt x="48895" y="80443"/>
                </a:cubicBezTo>
                <a:cubicBezTo>
                  <a:pt x="24130" y="112193"/>
                  <a:pt x="0" y="131878"/>
                  <a:pt x="0" y="166168"/>
                </a:cubicBezTo>
                <a:cubicBezTo>
                  <a:pt x="0" y="200458"/>
                  <a:pt x="14605" y="225223"/>
                  <a:pt x="48895" y="251893"/>
                </a:cubicBezTo>
                <a:cubicBezTo>
                  <a:pt x="83185" y="278563"/>
                  <a:pt x="129540" y="286183"/>
                  <a:pt x="171450" y="300788"/>
                </a:cubicBezTo>
                <a:cubicBezTo>
                  <a:pt x="213360" y="315393"/>
                  <a:pt x="225425" y="315393"/>
                  <a:pt x="257175" y="324918"/>
                </a:cubicBezTo>
                <a:cubicBezTo>
                  <a:pt x="288925" y="334443"/>
                  <a:pt x="300990" y="344603"/>
                  <a:pt x="330200" y="349683"/>
                </a:cubicBezTo>
                <a:cubicBezTo>
                  <a:pt x="359410" y="354763"/>
                  <a:pt x="372110" y="349683"/>
                  <a:pt x="403860" y="349683"/>
                </a:cubicBezTo>
                <a:cubicBezTo>
                  <a:pt x="435610" y="349683"/>
                  <a:pt x="457835" y="352223"/>
                  <a:pt x="489585" y="349683"/>
                </a:cubicBezTo>
                <a:cubicBezTo>
                  <a:pt x="521335" y="347143"/>
                  <a:pt x="536575" y="354763"/>
                  <a:pt x="563245" y="337618"/>
                </a:cubicBezTo>
                <a:cubicBezTo>
                  <a:pt x="589915" y="320473"/>
                  <a:pt x="607060" y="293168"/>
                  <a:pt x="624205" y="263958"/>
                </a:cubicBezTo>
                <a:cubicBezTo>
                  <a:pt x="641350" y="234748"/>
                  <a:pt x="643890" y="219508"/>
                  <a:pt x="648970" y="190298"/>
                </a:cubicBezTo>
                <a:cubicBezTo>
                  <a:pt x="654050" y="161088"/>
                  <a:pt x="663575" y="141403"/>
                  <a:pt x="648970" y="117273"/>
                </a:cubicBezTo>
                <a:cubicBezTo>
                  <a:pt x="634365" y="93143"/>
                  <a:pt x="604520" y="82983"/>
                  <a:pt x="575310" y="68378"/>
                </a:cubicBezTo>
                <a:cubicBezTo>
                  <a:pt x="546100" y="53773"/>
                  <a:pt x="533400" y="48693"/>
                  <a:pt x="501650" y="43613"/>
                </a:cubicBezTo>
                <a:cubicBezTo>
                  <a:pt x="469900" y="38533"/>
                  <a:pt x="447675" y="48693"/>
                  <a:pt x="415925" y="43613"/>
                </a:cubicBezTo>
                <a:cubicBezTo>
                  <a:pt x="384175" y="38533"/>
                  <a:pt x="372110" y="26468"/>
                  <a:pt x="342900" y="18848"/>
                </a:cubicBezTo>
                <a:cubicBezTo>
                  <a:pt x="313690" y="11228"/>
                  <a:pt x="282575" y="8688"/>
                  <a:pt x="269240" y="6783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5561330" y="4832350"/>
            <a:ext cx="656590" cy="351790"/>
          </a:xfrm>
          <a:custGeom>
            <a:avLst/>
            <a:gdLst>
              <a:gd name="connisteX0" fmla="*/ 195580 w 656743"/>
              <a:gd name="connsiteY0" fmla="*/ 6782 h 351940"/>
              <a:gd name="connisteX1" fmla="*/ 122555 w 656743"/>
              <a:gd name="connsiteY1" fmla="*/ 6782 h 351940"/>
              <a:gd name="connisteX2" fmla="*/ 48895 w 656743"/>
              <a:gd name="connsiteY2" fmla="*/ 80442 h 351940"/>
              <a:gd name="connisteX3" fmla="*/ 0 w 656743"/>
              <a:gd name="connsiteY3" fmla="*/ 166167 h 351940"/>
              <a:gd name="connisteX4" fmla="*/ 48895 w 656743"/>
              <a:gd name="connsiteY4" fmla="*/ 251892 h 351940"/>
              <a:gd name="connisteX5" fmla="*/ 171450 w 656743"/>
              <a:gd name="connsiteY5" fmla="*/ 300787 h 351940"/>
              <a:gd name="connisteX6" fmla="*/ 257175 w 656743"/>
              <a:gd name="connsiteY6" fmla="*/ 324917 h 351940"/>
              <a:gd name="connisteX7" fmla="*/ 330200 w 656743"/>
              <a:gd name="connsiteY7" fmla="*/ 349682 h 351940"/>
              <a:gd name="connisteX8" fmla="*/ 403860 w 656743"/>
              <a:gd name="connsiteY8" fmla="*/ 349682 h 351940"/>
              <a:gd name="connisteX9" fmla="*/ 489585 w 656743"/>
              <a:gd name="connsiteY9" fmla="*/ 349682 h 351940"/>
              <a:gd name="connisteX10" fmla="*/ 563245 w 656743"/>
              <a:gd name="connsiteY10" fmla="*/ 337617 h 351940"/>
              <a:gd name="connisteX11" fmla="*/ 624205 w 656743"/>
              <a:gd name="connsiteY11" fmla="*/ 263957 h 351940"/>
              <a:gd name="connisteX12" fmla="*/ 648970 w 656743"/>
              <a:gd name="connsiteY12" fmla="*/ 190297 h 351940"/>
              <a:gd name="connisteX13" fmla="*/ 648970 w 656743"/>
              <a:gd name="connsiteY13" fmla="*/ 117272 h 351940"/>
              <a:gd name="connisteX14" fmla="*/ 575310 w 656743"/>
              <a:gd name="connsiteY14" fmla="*/ 68377 h 351940"/>
              <a:gd name="connisteX15" fmla="*/ 501650 w 656743"/>
              <a:gd name="connsiteY15" fmla="*/ 43612 h 351940"/>
              <a:gd name="connisteX16" fmla="*/ 415925 w 656743"/>
              <a:gd name="connsiteY16" fmla="*/ 43612 h 351940"/>
              <a:gd name="connisteX17" fmla="*/ 342900 w 656743"/>
              <a:gd name="connsiteY17" fmla="*/ 18847 h 351940"/>
              <a:gd name="connisteX18" fmla="*/ 269240 w 656743"/>
              <a:gd name="connsiteY18" fmla="*/ 6782 h 3519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656743" h="351940">
                <a:moveTo>
                  <a:pt x="195580" y="6783"/>
                </a:moveTo>
                <a:cubicBezTo>
                  <a:pt x="182245" y="5513"/>
                  <a:pt x="151765" y="-7822"/>
                  <a:pt x="122555" y="6783"/>
                </a:cubicBezTo>
                <a:cubicBezTo>
                  <a:pt x="93345" y="21388"/>
                  <a:pt x="73660" y="48693"/>
                  <a:pt x="48895" y="80443"/>
                </a:cubicBezTo>
                <a:cubicBezTo>
                  <a:pt x="24130" y="112193"/>
                  <a:pt x="0" y="131878"/>
                  <a:pt x="0" y="166168"/>
                </a:cubicBezTo>
                <a:cubicBezTo>
                  <a:pt x="0" y="200458"/>
                  <a:pt x="14605" y="225223"/>
                  <a:pt x="48895" y="251893"/>
                </a:cubicBezTo>
                <a:cubicBezTo>
                  <a:pt x="83185" y="278563"/>
                  <a:pt x="129540" y="286183"/>
                  <a:pt x="171450" y="300788"/>
                </a:cubicBezTo>
                <a:cubicBezTo>
                  <a:pt x="213360" y="315393"/>
                  <a:pt x="225425" y="315393"/>
                  <a:pt x="257175" y="324918"/>
                </a:cubicBezTo>
                <a:cubicBezTo>
                  <a:pt x="288925" y="334443"/>
                  <a:pt x="300990" y="344603"/>
                  <a:pt x="330200" y="349683"/>
                </a:cubicBezTo>
                <a:cubicBezTo>
                  <a:pt x="359410" y="354763"/>
                  <a:pt x="372110" y="349683"/>
                  <a:pt x="403860" y="349683"/>
                </a:cubicBezTo>
                <a:cubicBezTo>
                  <a:pt x="435610" y="349683"/>
                  <a:pt x="457835" y="352223"/>
                  <a:pt x="489585" y="349683"/>
                </a:cubicBezTo>
                <a:cubicBezTo>
                  <a:pt x="521335" y="347143"/>
                  <a:pt x="536575" y="354763"/>
                  <a:pt x="563245" y="337618"/>
                </a:cubicBezTo>
                <a:cubicBezTo>
                  <a:pt x="589915" y="320473"/>
                  <a:pt x="607060" y="293168"/>
                  <a:pt x="624205" y="263958"/>
                </a:cubicBezTo>
                <a:cubicBezTo>
                  <a:pt x="641350" y="234748"/>
                  <a:pt x="643890" y="219508"/>
                  <a:pt x="648970" y="190298"/>
                </a:cubicBezTo>
                <a:cubicBezTo>
                  <a:pt x="654050" y="161088"/>
                  <a:pt x="663575" y="141403"/>
                  <a:pt x="648970" y="117273"/>
                </a:cubicBezTo>
                <a:cubicBezTo>
                  <a:pt x="634365" y="93143"/>
                  <a:pt x="604520" y="82983"/>
                  <a:pt x="575310" y="68378"/>
                </a:cubicBezTo>
                <a:cubicBezTo>
                  <a:pt x="546100" y="53773"/>
                  <a:pt x="533400" y="48693"/>
                  <a:pt x="501650" y="43613"/>
                </a:cubicBezTo>
                <a:cubicBezTo>
                  <a:pt x="469900" y="38533"/>
                  <a:pt x="447675" y="48693"/>
                  <a:pt x="415925" y="43613"/>
                </a:cubicBezTo>
                <a:cubicBezTo>
                  <a:pt x="384175" y="38533"/>
                  <a:pt x="372110" y="26468"/>
                  <a:pt x="342900" y="18848"/>
                </a:cubicBezTo>
                <a:cubicBezTo>
                  <a:pt x="313690" y="11228"/>
                  <a:pt x="282575" y="8688"/>
                  <a:pt x="269240" y="6783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993755" y="1282065"/>
            <a:ext cx="1221105" cy="10388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话题三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简单描述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一个人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" name="图片 1" descr="BZRUB@1)@F{L{HU1FH2GWM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055" y="271145"/>
            <a:ext cx="8990965" cy="1453515"/>
          </a:xfrm>
          <a:prstGeom prst="rect">
            <a:avLst/>
          </a:prstGeom>
        </p:spPr>
      </p:pic>
      <p:pic>
        <p:nvPicPr>
          <p:cNvPr id="4" name="图片 3" descr="EG_78[0R`W%[80KZ}7{OWV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45" y="1724660"/>
            <a:ext cx="7230745" cy="2513330"/>
          </a:xfrm>
          <a:prstGeom prst="rect">
            <a:avLst/>
          </a:prstGeom>
        </p:spPr>
      </p:pic>
      <p:pic>
        <p:nvPicPr>
          <p:cNvPr id="7" name="图片 6" descr="_$@C(68QDF}`3@E%`]7E)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155" y="4237990"/>
            <a:ext cx="6990080" cy="24961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10515600" cy="8966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</a:rPr>
              <a:t>我猜我猜  </a:t>
            </a:r>
            <a:r>
              <a:rPr lang="en-US" altLang="zh-CN" sz="3200" dirty="0">
                <a:solidFill>
                  <a:schemeClr val="tx1"/>
                </a:solidFill>
              </a:rPr>
              <a:t>Guess work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993755" y="1282065"/>
            <a:ext cx="1221105" cy="10388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话题三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简单描述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一个人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7" name="图片 6" descr="PLF~GWW7GKT~$~L{MFBZJI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55" y="1260475"/>
            <a:ext cx="1820545" cy="1774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l="30360"/>
          <a:stretch>
            <a:fillRect/>
          </a:stretch>
        </p:blipFill>
        <p:spPr>
          <a:xfrm>
            <a:off x="6978015" y="3696335"/>
            <a:ext cx="2075815" cy="2022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22280" r="8990"/>
          <a:stretch>
            <a:fillRect/>
          </a:stretch>
        </p:blipFill>
        <p:spPr>
          <a:xfrm>
            <a:off x="6122670" y="1221105"/>
            <a:ext cx="1910715" cy="1854200"/>
          </a:xfrm>
          <a:prstGeom prst="rect">
            <a:avLst/>
          </a:prstGeom>
        </p:spPr>
      </p:pic>
      <p:pic>
        <p:nvPicPr>
          <p:cNvPr id="3" name="图片 2" descr="NL0[81`YRAHTSQN9)PD%4$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485" y="1115060"/>
            <a:ext cx="1673225" cy="1912620"/>
          </a:xfrm>
          <a:prstGeom prst="rect">
            <a:avLst/>
          </a:prstGeom>
        </p:spPr>
      </p:pic>
      <p:pic>
        <p:nvPicPr>
          <p:cNvPr id="4" name="图片 3" descr="GVE84$%[UN`BQAMU[G65`W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720" y="1221105"/>
            <a:ext cx="1609090" cy="1986280"/>
          </a:xfrm>
          <a:prstGeom prst="rect">
            <a:avLst/>
          </a:prstGeom>
        </p:spPr>
      </p:pic>
      <p:pic>
        <p:nvPicPr>
          <p:cNvPr id="8" name="图片 7" descr="G8B[AY12[FJ$(SQ9A`AR5F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585" y="3617595"/>
            <a:ext cx="1614170" cy="21012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0110" y="3696335"/>
            <a:ext cx="1962150" cy="19621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5635" y="3027680"/>
            <a:ext cx="4335780" cy="28346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：他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很高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：是小丽吗？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：他也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很帅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：是大龙吗？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：对，他姓白，叫白大龙。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800" y="388365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</a:rPr>
              <a:t>找相同点  </a:t>
            </a:r>
            <a:r>
              <a:rPr lang="en-US" altLang="zh-CN" sz="3200" dirty="0">
                <a:solidFill>
                  <a:schemeClr val="tx1"/>
                </a:solidFill>
              </a:rPr>
              <a:t>Find out their similarities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993755" y="1282065"/>
            <a:ext cx="1221105" cy="10388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话题三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简单描述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一个人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" name="图片 1" descr="2F4PT`FUD)II2GHA1JU1B(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445" y="1388745"/>
            <a:ext cx="5072380" cy="3049905"/>
          </a:xfrm>
          <a:prstGeom prst="rect">
            <a:avLst/>
          </a:prstGeom>
        </p:spPr>
      </p:pic>
      <p:pic>
        <p:nvPicPr>
          <p:cNvPr id="3" name="图片 2" descr="73OK[KSLP]P3SXR%N@~52H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85" y="1388745"/>
            <a:ext cx="3117850" cy="3868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935" y="4527550"/>
            <a:ext cx="2785745" cy="21850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91680" y="5123815"/>
            <a:ext cx="48964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他是大龙，他很高，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也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很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她是小丽，她很高，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也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很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77875" y="1607185"/>
            <a:ext cx="6525895" cy="445008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大龙：你好！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张丽：你好！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大龙：我叫白大龙，你是张丽吗？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张丽：我是张丽。认识你很高兴。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大龙：认识你我也很高兴！你很漂亮！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张丽：嗯，谢谢！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0275" y="1457960"/>
            <a:ext cx="7840980" cy="44805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大龙  ：你好 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dàlóng：nǐhǎo！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张   丽：你好 ！</a:t>
            </a:r>
            <a:endParaRPr lang="zh-CN" altLang="en-US" sz="24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zhānglì：nǐhǎo！</a:t>
            </a:r>
            <a:endParaRPr lang="zh-CN" altLang="en-US" sz="24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大龙  ：我叫  白 大龙  ，你是 张   丽吗？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dàlóng：wǒjiàobáidàlóng，nǐshìzhānglìma？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张   丽：我是 张   丽。认 识 你很 高 兴  。</a:t>
            </a:r>
            <a:endParaRPr lang="zh-CN" altLang="en-US" sz="24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zhānglì：wǒshìzhānglì。rènshínǐhěngāoxìng。</a:t>
            </a:r>
            <a:endParaRPr lang="zh-CN" altLang="en-US" sz="24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大龙  ：认 识 你我也很 高 兴  ！你很 漂  亮   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dàlóng：rènshínǐwǒyěhěngāoxìng！nǐhěnpiàoliang！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张   丽：嗯</a:t>
            </a:r>
            <a:r>
              <a:rPr lang="en-US" altLang="zh-CN" sz="24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，谢 谢 ！</a:t>
            </a:r>
            <a:endParaRPr lang="zh-CN" altLang="en-US" sz="24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zhānglì：èn</a:t>
            </a:r>
            <a:r>
              <a:rPr lang="en-US" altLang="zh-CN" sz="24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，xièxiè！</a:t>
            </a:r>
            <a:endParaRPr lang="zh-CN" altLang="en-US" sz="24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RAWS5L9SK`JDJBJZMC%7LT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950" y="1607185"/>
            <a:ext cx="4243705" cy="2586355"/>
          </a:xfrm>
          <a:prstGeom prst="rect">
            <a:avLst/>
          </a:prstGeom>
        </p:spPr>
      </p:pic>
      <p:pic>
        <p:nvPicPr>
          <p:cNvPr id="4" name="图片 3" descr="B~TYCGBN]LTBZ74}9K@6N]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5" y="278130"/>
            <a:ext cx="5341620" cy="117983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9745345" y="8255"/>
            <a:ext cx="1355090" cy="6102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任务示范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9745345" y="8255"/>
            <a:ext cx="1355090" cy="5372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小结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" name="图片 2" descr="`KZ73D9DB9KGB5P5{Z$%OL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" y="398145"/>
            <a:ext cx="5144770" cy="1163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1040" y="1854835"/>
            <a:ext cx="6888480" cy="39319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lnSpc>
                <a:spcPct val="150000"/>
              </a:lnSpc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Class activity:find your team members.</a:t>
            </a:r>
            <a:endParaRPr lang="en-US" altLang="zh-CN" sz="24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</a:rPr>
              <a:t>：你好，我是</a:t>
            </a:r>
            <a:r>
              <a:rPr lang="zh-CN" altLang="en-US" sz="2400" u="sng">
                <a:latin typeface="Times New Roman" panose="02020603050405020304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</a:rPr>
              <a:t>，你是</a:t>
            </a:r>
            <a:r>
              <a:rPr lang="zh-CN" altLang="en-US" sz="2400" u="sng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</a:rPr>
              <a:t>吗？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B1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</a:rPr>
              <a:t>：我是</a:t>
            </a:r>
            <a:r>
              <a:rPr lang="zh-CN" altLang="en-US" sz="2400" u="sng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</a:rPr>
              <a:t>，很高兴认识你。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</a:rPr>
              <a:t>B2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</a:rPr>
              <a:t>：对不起，我不是</a:t>
            </a:r>
            <a:r>
              <a:rPr lang="zh-CN" altLang="en-US" sz="2400" u="sng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</a:rPr>
              <a:t>Report:</a:t>
            </a:r>
            <a:endParaRPr lang="en-US" altLang="zh-CN" sz="2400">
              <a:solidFill>
                <a:srgbClr val="0070C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</a:rPr>
              <a:t>你们好！我是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</a:rPr>
              <a:t>……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，他是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</a:rPr>
              <a:t>……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，她是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</a:rPr>
              <a:t>……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</a:rPr>
              <a:t>……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altLang="en-US" sz="2400">
              <a:solidFill>
                <a:srgbClr val="0070C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</a:rPr>
              <a:t>很高兴认识你们！</a:t>
            </a:r>
            <a:endParaRPr lang="zh-CN" altLang="en-US" sz="2400">
              <a:solidFill>
                <a:srgbClr val="0070C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6" name="图片 5" descr="R}IRGW5K)(D`04)BUAN1X)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445" y="2279015"/>
            <a:ext cx="3519170" cy="22999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38835" y="1824990"/>
            <a:ext cx="5398770" cy="435229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  <a:buClr>
                <a:srgbClr val="FE8238"/>
              </a:buClr>
            </a:pP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</a:rPr>
              <a:t>：你好，我是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</a:rPr>
              <a:t>……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</a:rPr>
              <a:t>，您贵姓？</a:t>
            </a:r>
            <a:endParaRPr lang="zh-CN" altLang="en-US" sz="24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FE8238"/>
              </a:buClr>
            </a:pP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</a:rPr>
              <a:t>B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</a:rPr>
              <a:t>：我姓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</a:rPr>
              <a:t>……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</a:rPr>
              <a:t>，叫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</a:rPr>
              <a:t>……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FE8238"/>
              </a:buClr>
            </a:pP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</a:rPr>
              <a:t>：幸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会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</a:rPr>
              <a:t>(xìnghuì)！</a:t>
            </a:r>
            <a:endParaRPr lang="zh-CN" altLang="en-US" sz="24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FE8238"/>
              </a:buClr>
            </a:pP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</a:rPr>
              <a:t>B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</a:rPr>
              <a:t>：幸会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(xìnghuì)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</a:rPr>
              <a:t>！</a:t>
            </a:r>
            <a:endParaRPr lang="zh-CN" altLang="en-US" sz="24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~(IAND$1I$CTM~0769RM$9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135" y="3381375"/>
            <a:ext cx="2364105" cy="2943225"/>
          </a:xfrm>
          <a:prstGeom prst="rect">
            <a:avLst/>
          </a:prstGeom>
        </p:spPr>
      </p:pic>
      <p:pic>
        <p:nvPicPr>
          <p:cNvPr id="3" name="图片 2" descr="GPCZ1({%PGR78_{M@H_3$%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574040"/>
            <a:ext cx="3481070" cy="125095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9745345" y="8255"/>
            <a:ext cx="1355090" cy="5372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综合任务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237605" y="1706880"/>
            <a:ext cx="5398770" cy="435229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  <a:buClr>
                <a:srgbClr val="FE8238"/>
              </a:buClr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：你好，我们认识一下，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我姓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，叫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。我很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，也很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FE8238"/>
              </a:buClr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：你好，我是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buClr>
                <a:srgbClr val="FE8238"/>
              </a:buClr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：认识你很高兴！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buClr>
                <a:srgbClr val="FE8238"/>
              </a:buClr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：认识你我也很高兴！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993755" y="1282065"/>
            <a:ext cx="1221105" cy="758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话题四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客气话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" name="图片 1" descr="[NNIV4$YY2LEWXGV$QZI]C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" y="541655"/>
            <a:ext cx="7166610" cy="1059180"/>
          </a:xfrm>
          <a:prstGeom prst="rect">
            <a:avLst/>
          </a:prstGeom>
        </p:spPr>
      </p:pic>
      <p:pic>
        <p:nvPicPr>
          <p:cNvPr id="3" name="图片 2" descr="F}P2}V{KG@T3Z0Q4CT$J{~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1773555"/>
            <a:ext cx="8046720" cy="2483485"/>
          </a:xfrm>
          <a:prstGeom prst="rect">
            <a:avLst/>
          </a:prstGeom>
        </p:spPr>
      </p:pic>
      <p:pic>
        <p:nvPicPr>
          <p:cNvPr id="4" name="图片 3" descr="WY@YV~7_M](K]37B_97AHU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630" y="4504690"/>
            <a:ext cx="1828800" cy="13754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1550" y="4406900"/>
            <a:ext cx="1859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A</a:t>
            </a:r>
            <a:r>
              <a:rPr lang="zh-CN" altLang="en-US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：谢谢你！</a:t>
            </a:r>
            <a:endParaRPr lang="zh-CN" altLang="en-US" sz="22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en-US" altLang="zh-CN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B</a:t>
            </a:r>
            <a:r>
              <a:rPr lang="zh-CN" altLang="en-US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：不客气！</a:t>
            </a:r>
            <a:endParaRPr lang="zh-CN" altLang="en-US" sz="22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10430" y="4406900"/>
            <a:ext cx="1859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A</a:t>
            </a:r>
            <a:r>
              <a:rPr lang="zh-CN" altLang="en-US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：对不起。</a:t>
            </a:r>
            <a:endParaRPr lang="zh-CN" altLang="en-US" sz="22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en-US" altLang="zh-CN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B</a:t>
            </a:r>
            <a:r>
              <a:rPr lang="zh-CN" altLang="en-US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：没关系。</a:t>
            </a:r>
            <a:endParaRPr lang="zh-CN" altLang="en-US" sz="22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37375" y="4406900"/>
            <a:ext cx="1859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A</a:t>
            </a:r>
            <a:r>
              <a:rPr lang="zh-CN" altLang="en-US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：再见！</a:t>
            </a:r>
            <a:endParaRPr lang="zh-CN" altLang="en-US" sz="22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en-US" altLang="zh-CN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B</a:t>
            </a:r>
            <a:r>
              <a:rPr lang="zh-CN" altLang="en-US" sz="22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：再见！</a:t>
            </a:r>
            <a:endParaRPr lang="zh-CN" altLang="en-US" sz="22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165" y="399795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solidFill>
                  <a:schemeClr val="tx1"/>
                </a:solidFill>
                <a:latin typeface="Times New Roman" panose="02020603050405020304" charset="0"/>
              </a:rPr>
              <a:t>Introduce your Chinese friends</a:t>
            </a:r>
            <a:endParaRPr lang="en-US" altLang="zh-CN" sz="40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741045" y="3022600"/>
          <a:ext cx="10709275" cy="216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815"/>
                <a:gridCol w="2077720"/>
                <a:gridCol w="2692400"/>
                <a:gridCol w="4752340"/>
              </a:tblGrid>
              <a:tr h="68389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buNone/>
                      </a:pPr>
                      <a:r>
                        <a:rPr lang="zh-CN" altLang="en-US" sz="2400"/>
                        <a:t>姓 </a:t>
                      </a:r>
                      <a:r>
                        <a:rPr lang="en-US" altLang="zh-CN" sz="2400"/>
                        <a:t>Surname</a:t>
                      </a: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buNone/>
                      </a:pPr>
                      <a:r>
                        <a:rPr lang="zh-CN" altLang="en-US" sz="2400"/>
                        <a:t>名字</a:t>
                      </a:r>
                      <a:r>
                        <a:rPr lang="en-US" altLang="zh-CN" sz="2400"/>
                        <a:t>Given name </a:t>
                      </a: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buNone/>
                      </a:pPr>
                      <a:r>
                        <a:rPr lang="zh-CN" altLang="en-US" sz="2400"/>
                        <a:t>外貌特点 </a:t>
                      </a:r>
                      <a:r>
                        <a:rPr lang="en-US" altLang="zh-CN" sz="2400"/>
                        <a:t>Appearance</a:t>
                      </a: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</a:t>
                      </a: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</a:t>
                      </a: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圆角矩形 8"/>
          <p:cNvSpPr/>
          <p:nvPr/>
        </p:nvSpPr>
        <p:spPr>
          <a:xfrm>
            <a:off x="10871835" y="1257300"/>
            <a:ext cx="1355090" cy="8064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作业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黑体" panose="02010609060101010101" charset="-122"/>
              </a:rPr>
              <a:t>Homework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1830705"/>
            <a:ext cx="749109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</a:rPr>
              <a:t>Please interview 2 or 3 Chinese and fill in the following form. Make a presentation to the class.</a:t>
            </a:r>
            <a:endParaRPr lang="en-US" altLang="zh-CN" sz="2000">
              <a:latin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200" y="-20955"/>
            <a:ext cx="10515600" cy="103695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</a:rPr>
              <a:t>打招呼  </a:t>
            </a:r>
            <a:r>
              <a:rPr lang="en-US" altLang="zh-CN" sz="3600" dirty="0">
                <a:solidFill>
                  <a:schemeClr val="tx1"/>
                </a:solidFill>
              </a:rPr>
              <a:t>Greetings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733550" y="931545"/>
          <a:ext cx="9109075" cy="50901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20570"/>
                <a:gridCol w="7088505"/>
              </a:tblGrid>
              <a:tr h="659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+mn-ea"/>
                        </a:rPr>
                        <a:t>话题</a:t>
                      </a:r>
                      <a:endParaRPr lang="zh-CN" altLang="en-US" sz="24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Topic</a:t>
                      </a:r>
                      <a:endParaRPr lang="en-US" altLang="zh-CN" sz="18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rgbClr val="7030A0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 anchorCtr="0">
                    <a:lnL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打招呼</a:t>
                      </a:r>
                      <a:endParaRPr lang="zh-CN" altLang="en-US" b="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b="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Greeting</a:t>
                      </a:r>
                      <a:endParaRPr lang="en-US" altLang="zh-CN" b="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>
                    <a:lnL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任务目标</a:t>
                      </a:r>
                      <a:endParaRPr lang="zh-CN" altLang="en-US" sz="24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+mn-ea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Instructional Objectives</a:t>
                      </a:r>
                      <a:endParaRPr lang="en-US" altLang="zh-CN" sz="18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rgbClr val="7030A0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 anchorCtr="0">
                    <a:lnL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能在常见情境中使用合适的打招呼用语，能简单介绍自己的姓名。</a:t>
                      </a:r>
                      <a:endParaRPr lang="zh-CN" altLang="en-US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Students can use appropriate expressions to greet people in common situation and can tell their own names.</a:t>
                      </a:r>
                      <a:endParaRPr lang="en-US" altLang="zh-CN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>
                    <a:lnL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994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+mn-ea"/>
                        </a:rPr>
                        <a:t>重点词语</a:t>
                      </a:r>
                      <a:endParaRPr lang="zh-CN" altLang="en-US">
                        <a:ln w="28575" cmpd="sng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</a:ln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Key Words</a:t>
                      </a:r>
                      <a:endParaRPr lang="en-US" altLang="zh-CN" sz="18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rgbClr val="7030A0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 anchorCtr="0">
                    <a:lnL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你好nǐhǎo、我wǒ、他tā、你们 nǐmen、我们 wǒmen、他们tāmen、</a:t>
                      </a:r>
                      <a:endParaRPr lang="zh-CN" altLang="en-US" sz="180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漂亮piàoliang、高兴gāoxìng、叫jiào、名字míngzi</a:t>
                      </a:r>
                      <a:endParaRPr lang="zh-CN" altLang="en-US">
                        <a:ln w="28575" cmpd="sng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</a:ln>
                      </a:endParaRPr>
                    </a:p>
                  </a:txBody>
                  <a:tcPr anchor="ctr" anchorCtr="0">
                    <a:lnL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7354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+mn-ea"/>
                        </a:rPr>
                        <a:t>重点语句</a:t>
                      </a:r>
                      <a:endParaRPr lang="zh-CN" altLang="en-US">
                        <a:ln w="28575" cmpd="sng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</a:ln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Key Sentences</a:t>
                      </a:r>
                      <a:endParaRPr lang="en-US" altLang="zh-CN" sz="18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rgbClr val="7030A0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 anchorCtr="0">
                    <a:lnL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1.你好！nǐhǎo！</a:t>
                      </a:r>
                      <a:endParaRPr lang="zh-CN" altLang="en-US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2.你叫什么名字？nǐjiàoshénmemíngzi？</a:t>
                      </a:r>
                      <a:endParaRPr lang="zh-CN" altLang="en-US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3.你是张丽吗？nǐshìzhānglìma？</a:t>
                      </a:r>
                      <a:endParaRPr lang="zh-CN" altLang="en-US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4.认识你很高兴！rènshínǐhěngāoxìng！</a:t>
                      </a:r>
                      <a:endParaRPr lang="zh-CN" altLang="en-US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5.我也很高兴！wǒyěhěngāoxìng！</a:t>
                      </a:r>
                      <a:endParaRPr lang="zh-CN" altLang="en-US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6.你很漂亮！nǐhěnpiàoliang！</a:t>
                      </a:r>
                      <a:endParaRPr lang="en-US" altLang="zh-CN">
                        <a:ln w="28575" cmpd="sng">
                          <a:noFill/>
                          <a:prstDash val="solid"/>
                          <a:round/>
                        </a:ln>
                      </a:endParaRPr>
                    </a:p>
                  </a:txBody>
                  <a:tcPr anchor="ctr" anchorCtr="0">
                    <a:lnL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7505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+mn-ea"/>
                        </a:rPr>
                        <a:t>语法点</a:t>
                      </a:r>
                      <a:endParaRPr lang="zh-CN" altLang="en-US">
                        <a:ln w="28575" cmpd="sng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</a:ln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Grammar Points</a:t>
                      </a:r>
                      <a:endParaRPr lang="en-US" altLang="zh-CN" sz="18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rgbClr val="7030A0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 anchorCtr="0">
                    <a:lnL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1.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你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”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和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您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”   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你 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and 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您</a:t>
                      </a:r>
                      <a:endParaRPr lang="zh-CN" altLang="en-US" sz="180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2.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询问姓名的方式：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姓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”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和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叫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”</a:t>
                      </a:r>
                      <a:endParaRPr lang="en-US" altLang="zh-CN" sz="180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  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姓 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and 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叫 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are used to ask somebody's name</a:t>
                      </a:r>
                      <a:endParaRPr lang="en-US" altLang="zh-CN" sz="180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3.“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是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”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字句  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The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是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-sentence</a:t>
                      </a:r>
                      <a:endParaRPr lang="en-US" altLang="zh-CN" sz="180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4.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形容词谓语句 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The sentence with an adjectival predicate</a:t>
                      </a:r>
                      <a:endParaRPr lang="en-US" altLang="zh-CN" sz="180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>
                    <a:lnL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dirty="0">
                <a:sym typeface="+mn-ea"/>
              </a:rPr>
              <a:t>打招呼</a:t>
            </a:r>
            <a:r>
              <a:rPr lang="zh-CN" altLang="en-US" dirty="0">
                <a:sym typeface="+mn-ea"/>
              </a:rPr>
              <a:t> </a:t>
            </a:r>
            <a:r>
              <a:rPr lang="zh-CN" altLang="en-US" sz="4000" dirty="0">
                <a:sym typeface="+mn-ea"/>
              </a:rPr>
              <a:t>dǎzhāohu</a:t>
            </a:r>
            <a:r>
              <a:rPr lang="zh-CN" altLang="en-US" dirty="0">
                <a:sym typeface="+mn-ea"/>
              </a:rPr>
              <a:t>  </a:t>
            </a:r>
            <a:r>
              <a:rPr lang="en-US" altLang="zh-CN" sz="4000" dirty="0">
                <a:sym typeface="+mn-ea"/>
              </a:rPr>
              <a:t>Greetings</a:t>
            </a:r>
            <a:endParaRPr lang="en-US" altLang="zh-CN" sz="4000" dirty="0">
              <a:solidFill>
                <a:schemeClr val="tx2"/>
              </a:solidFill>
              <a:sym typeface="+mn-ea"/>
            </a:endParaRPr>
          </a:p>
        </p:txBody>
      </p:sp>
      <p:pic>
        <p:nvPicPr>
          <p:cNvPr id="2" name="图片 1" descr="8KP%HF{NYPI4]YZSD79){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88465"/>
            <a:ext cx="1577975" cy="2099310"/>
          </a:xfrm>
          <a:prstGeom prst="rect">
            <a:avLst/>
          </a:prstGeom>
        </p:spPr>
      </p:pic>
      <p:pic>
        <p:nvPicPr>
          <p:cNvPr id="3" name="图片 2" descr="XK[[_65I~C8~LZ8B)%KCWL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835" y="1852295"/>
            <a:ext cx="2055495" cy="1935480"/>
          </a:xfrm>
          <a:prstGeom prst="rect">
            <a:avLst/>
          </a:prstGeom>
        </p:spPr>
      </p:pic>
      <p:pic>
        <p:nvPicPr>
          <p:cNvPr id="4" name="图片 3" descr="AF`L5S8I%IY9ILTVIP9I88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290" y="1852295"/>
            <a:ext cx="2021840" cy="1936115"/>
          </a:xfrm>
          <a:prstGeom prst="rect">
            <a:avLst/>
          </a:prstGeom>
        </p:spPr>
      </p:pic>
      <p:pic>
        <p:nvPicPr>
          <p:cNvPr id="7" name="图片 6" descr="[W[3LR[0QDM$2(EWP$V~_$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5445" y="1852295"/>
            <a:ext cx="1564005" cy="1970405"/>
          </a:xfrm>
          <a:prstGeom prst="rect">
            <a:avLst/>
          </a:prstGeom>
        </p:spPr>
      </p:pic>
      <p:pic>
        <p:nvPicPr>
          <p:cNvPr id="8" name="图片 7" descr="GG}4XS$8Q9UWY__Z[VM08M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4267200"/>
            <a:ext cx="1682115" cy="1409700"/>
          </a:xfrm>
          <a:prstGeom prst="rect">
            <a:avLst/>
          </a:prstGeom>
        </p:spPr>
      </p:pic>
      <p:pic>
        <p:nvPicPr>
          <p:cNvPr id="9" name="图片 8" descr="ZMB}O$9D1T6(U{K)DC9USA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0835" y="4267200"/>
            <a:ext cx="2087880" cy="1409065"/>
          </a:xfrm>
          <a:prstGeom prst="rect">
            <a:avLst/>
          </a:prstGeom>
        </p:spPr>
      </p:pic>
      <p:pic>
        <p:nvPicPr>
          <p:cNvPr id="10" name="图片 9" descr="_`U8EPKDF0~RN[YBD06ECY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5315" y="4266565"/>
            <a:ext cx="1563370" cy="1409700"/>
          </a:xfrm>
          <a:prstGeom prst="rect">
            <a:avLst/>
          </a:prstGeom>
        </p:spPr>
      </p:pic>
      <p:pic>
        <p:nvPicPr>
          <p:cNvPr id="11" name="图片 10" descr="4B`[5JFX}QM3BMQ3SWGG(]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3690" y="4266565"/>
            <a:ext cx="1965960" cy="165544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0005695" y="1087120"/>
            <a:ext cx="2234565" cy="6013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头 脑 风 暴</a:t>
            </a:r>
            <a:endParaRPr kumimoji="0" lang="zh-CN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</a:rPr>
              <a:t>他tā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ea typeface="+mn-ea"/>
              </a:rPr>
              <a:t>/她tā/</a:t>
            </a:r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</a:rPr>
              <a:t>他们tāmen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ea typeface="+mn-ea"/>
              </a:rPr>
              <a:t>+是shì</a:t>
            </a:r>
            <a:endParaRPr lang="en-US" altLang="zh-CN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2" name="图片 1" descr="GBZS7T{_PHB`S[4%M{JRP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0" y="1888490"/>
            <a:ext cx="1743075" cy="1685925"/>
          </a:xfrm>
          <a:prstGeom prst="rect">
            <a:avLst/>
          </a:prstGeom>
        </p:spPr>
      </p:pic>
      <p:pic>
        <p:nvPicPr>
          <p:cNvPr id="3" name="图片 2" descr="(3CH5JQD~[L`~QK5WSX)6D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25" y="1855470"/>
            <a:ext cx="1647825" cy="1704975"/>
          </a:xfrm>
          <a:prstGeom prst="rect">
            <a:avLst/>
          </a:prstGeom>
        </p:spPr>
      </p:pic>
      <p:pic>
        <p:nvPicPr>
          <p:cNvPr id="4" name="图片 3" descr="1}Y5LX3KDF4KH5VB3VZ$CO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080" y="1840865"/>
            <a:ext cx="1885950" cy="1733550"/>
          </a:xfrm>
          <a:prstGeom prst="rect">
            <a:avLst/>
          </a:prstGeom>
        </p:spPr>
      </p:pic>
      <p:pic>
        <p:nvPicPr>
          <p:cNvPr id="7" name="图片 6" descr="E8]J8E75}%FOE@{GWQ`(4C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30" y="4464685"/>
            <a:ext cx="1752600" cy="1676400"/>
          </a:xfrm>
          <a:prstGeom prst="rect">
            <a:avLst/>
          </a:prstGeom>
        </p:spPr>
      </p:pic>
      <p:pic>
        <p:nvPicPr>
          <p:cNvPr id="8" name="图片 7" descr="8N62]`AA$LNX0PU)65)PXR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710" y="4464685"/>
            <a:ext cx="1590675" cy="16764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0761345" y="1355725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话题一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他是谁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71065" y="3867150"/>
            <a:ext cx="109855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dàlóng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5072380" y="3867150"/>
            <a:ext cx="116586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zhānglì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8359775" y="3867150"/>
            <a:ext cx="77660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lǐwěi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4267200" y="6141085"/>
            <a:ext cx="291147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zhāngbà、zhāngmā</a:t>
            </a:r>
            <a:endParaRPr lang="zh-CN" altLang="en-US" sz="2400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955665" y="1729105"/>
            <a:ext cx="4893945" cy="435229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latin typeface="+mn-lt"/>
                <a:ea typeface="+mn-ea"/>
              </a:rPr>
              <a:t>他是成龙（chénglóng）。</a:t>
            </a:r>
            <a:endParaRPr lang="zh-CN" altLang="en-US" dirty="0">
              <a:latin typeface="+mn-lt"/>
              <a:ea typeface="+mn-ea"/>
            </a:endParaRPr>
          </a:p>
          <a:p>
            <a:r>
              <a:rPr lang="zh-CN" altLang="en-US" dirty="0">
                <a:latin typeface="+mn-lt"/>
                <a:ea typeface="+mn-ea"/>
              </a:rPr>
              <a:t>她是邓丽君（dènglìjūn）。</a:t>
            </a:r>
            <a:endParaRPr lang="zh-CN" altLang="en-US" dirty="0">
              <a:latin typeface="+mn-lt"/>
              <a:ea typeface="+mn-ea"/>
            </a:endParaRPr>
          </a:p>
          <a:p>
            <a:r>
              <a:rPr lang="zh-CN" altLang="en-US" dirty="0">
                <a:latin typeface="+mn-lt"/>
                <a:ea typeface="+mn-ea"/>
              </a:rPr>
              <a:t>她们是</a:t>
            </a:r>
            <a:r>
              <a:rPr lang="en-US" altLang="zh-CN" dirty="0">
                <a:latin typeface="+mn-lt"/>
                <a:ea typeface="+mn-ea"/>
              </a:rPr>
              <a:t>S.H.E</a:t>
            </a:r>
            <a:r>
              <a:rPr lang="zh-CN" altLang="en-US" dirty="0">
                <a:latin typeface="+mn-lt"/>
                <a:ea typeface="+mn-ea"/>
              </a:rPr>
              <a:t>。</a:t>
            </a:r>
            <a:endParaRPr lang="zh-CN" altLang="en-US" dirty="0">
              <a:latin typeface="+mn-lt"/>
              <a:ea typeface="+mn-ea"/>
            </a:endParaRPr>
          </a:p>
          <a:p>
            <a:r>
              <a:rPr lang="zh-CN" altLang="en-US" dirty="0">
                <a:latin typeface="+mn-lt"/>
                <a:ea typeface="+mn-ea"/>
              </a:rPr>
              <a:t>他们是大龙和小丽。</a:t>
            </a:r>
            <a:endParaRPr lang="zh-CN" altLang="en-US" dirty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38800" y="28613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</a:rPr>
              <a:t>他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</a:rPr>
              <a:t>他们是谁（sh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ea typeface="+mn-ea"/>
                <a:cs typeface="黑体" panose="02010609060101010101" charset="-122"/>
              </a:rPr>
              <a:t>éi</a:t>
            </a:r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</a:rPr>
              <a:t>）？</a:t>
            </a:r>
            <a:endParaRPr lang="zh-CN" altLang="en-US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</a:rPr>
              <a:t>他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</a:rPr>
              <a:t>他们是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ea typeface="+mn-ea"/>
              </a:rPr>
              <a:t>……</a:t>
            </a:r>
            <a:endParaRPr lang="en-US" altLang="zh-CN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9602" r="21653"/>
          <a:stretch>
            <a:fillRect/>
          </a:stretch>
        </p:blipFill>
        <p:spPr>
          <a:xfrm>
            <a:off x="1677670" y="1635125"/>
            <a:ext cx="2797810" cy="3587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5" y="1728470"/>
            <a:ext cx="3129280" cy="3358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15" y="1866900"/>
            <a:ext cx="4109720" cy="3082290"/>
          </a:xfrm>
          <a:prstGeom prst="rect">
            <a:avLst/>
          </a:prstGeom>
        </p:spPr>
      </p:pic>
      <p:pic>
        <p:nvPicPr>
          <p:cNvPr id="8" name="图片 7" descr="6$X6J]O66NT){G7K`~H6ZW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350" y="1871345"/>
            <a:ext cx="4109085" cy="311594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0761345" y="1355725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话题一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他是谁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 </a:t>
            </a:r>
            <a:r>
              <a:rPr lang="zh-CN" altLang="en-US" sz="2800" dirty="0">
                <a:solidFill>
                  <a:schemeClr val="tx1"/>
                </a:solidFill>
              </a:rPr>
              <a:t>nǐ rènsh</a:t>
            </a:r>
            <a:r>
              <a:rPr lang="en-US" altLang="zh-CN" sz="2800" dirty="0">
                <a:solidFill>
                  <a:schemeClr val="tx1"/>
                </a:solidFill>
              </a:rPr>
              <a:t>i </a:t>
            </a:r>
            <a:r>
              <a:rPr lang="zh-CN" altLang="en-US" sz="2800" dirty="0">
                <a:solidFill>
                  <a:schemeClr val="tx1"/>
                </a:solidFill>
              </a:rPr>
              <a:t>tāmen ma？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3600" dirty="0">
                <a:solidFill>
                  <a:schemeClr val="tx1"/>
                </a:solidFill>
              </a:rPr>
              <a:t>你认 识 他们 吗？ </a:t>
            </a:r>
            <a:r>
              <a:rPr lang="en-US" altLang="zh-CN" sz="3600" dirty="0">
                <a:solidFill>
                  <a:schemeClr val="tx1"/>
                </a:solidFill>
              </a:rPr>
              <a:t>Do you know them?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761345" y="1355725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话题一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他是谁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" name="图片 1" descr="JJFEGPX9I86MXNT@{9X9Q`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40" y="1843405"/>
            <a:ext cx="1927860" cy="1965960"/>
          </a:xfrm>
          <a:prstGeom prst="rect">
            <a:avLst/>
          </a:prstGeom>
        </p:spPr>
      </p:pic>
      <p:pic>
        <p:nvPicPr>
          <p:cNvPr id="3" name="图片 2" descr="CW4KLV~OY0%NUS4JKID6V2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50" y="1843405"/>
            <a:ext cx="1508760" cy="1965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095" y="1843405"/>
            <a:ext cx="1462405" cy="1971040"/>
          </a:xfrm>
          <a:prstGeom prst="rect">
            <a:avLst/>
          </a:prstGeom>
        </p:spPr>
      </p:pic>
      <p:pic>
        <p:nvPicPr>
          <p:cNvPr id="7" name="图片 6" descr="PLF~GWW7GKT~$~L{MFBZJI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820" y="1843405"/>
            <a:ext cx="2021205" cy="1970405"/>
          </a:xfrm>
          <a:prstGeom prst="rect">
            <a:avLst/>
          </a:prstGeom>
        </p:spPr>
      </p:pic>
      <p:pic>
        <p:nvPicPr>
          <p:cNvPr id="8" name="图片 7" descr="G8B[AY12[FJ$(SQ9A`AR5F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250" y="4339590"/>
            <a:ext cx="1554480" cy="20231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 l="22280" r="8990"/>
          <a:stretch>
            <a:fillRect/>
          </a:stretch>
        </p:blipFill>
        <p:spPr>
          <a:xfrm>
            <a:off x="7954645" y="4337050"/>
            <a:ext cx="2087245" cy="20250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rcRect l="30360"/>
          <a:stretch>
            <a:fillRect/>
          </a:stretch>
        </p:blipFill>
        <p:spPr>
          <a:xfrm>
            <a:off x="5057775" y="4339590"/>
            <a:ext cx="2075815" cy="202247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tā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shì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shéi</a:t>
            </a:r>
            <a:r>
              <a:rPr lang="zh-CN" altLang="en-US" sz="2800" dirty="0">
                <a:solidFill>
                  <a:schemeClr val="tx1"/>
                </a:solidFill>
              </a:rPr>
              <a:t>？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3600" dirty="0">
                <a:solidFill>
                  <a:schemeClr val="tx1"/>
                </a:solidFill>
              </a:rPr>
              <a:t>他是 谁  ？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761345" y="1355725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话题二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姓名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" name="图片 1" descr="NL0[81`YRAHTSQN9)PD%4$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10" y="1688465"/>
            <a:ext cx="2015490" cy="2303145"/>
          </a:xfrm>
          <a:prstGeom prst="rect">
            <a:avLst/>
          </a:prstGeom>
        </p:spPr>
      </p:pic>
      <p:pic>
        <p:nvPicPr>
          <p:cNvPr id="3" name="图片 2" descr="GVE84$%[UN`BQAMU[G65`W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60" y="1688465"/>
            <a:ext cx="1896745" cy="2340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51835" y="4029075"/>
            <a:ext cx="3963670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400"/>
              <a:t>白     大龙   </a:t>
            </a:r>
            <a:r>
              <a:rPr lang="en-US" altLang="zh-CN" sz="2400">
                <a:sym typeface="+mn-ea"/>
              </a:rPr>
              <a:t>B</a:t>
            </a:r>
            <a:r>
              <a:rPr lang="zh-CN" altLang="en-US" sz="2800">
                <a:sym typeface="+mn-ea"/>
              </a:rPr>
              <a:t>ái  dàlóng</a:t>
            </a:r>
            <a:endParaRPr lang="zh-CN" altLang="en-US" sz="3200">
              <a:sym typeface="+mn-ea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400"/>
              <a:t>张     丽      </a:t>
            </a:r>
            <a:r>
              <a:rPr lang="en-US" altLang="zh-CN" sz="2400">
                <a:sym typeface="+mn-ea"/>
              </a:rPr>
              <a:t>Z</a:t>
            </a:r>
            <a:r>
              <a:rPr lang="zh-CN" altLang="en-US" sz="2400">
                <a:sym typeface="+mn-ea"/>
              </a:rPr>
              <a:t>hāng  lì</a:t>
            </a:r>
            <a:endParaRPr lang="zh-CN" altLang="en-US" sz="2400">
              <a:sym typeface="+mn-ea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3671570" y="5309235"/>
            <a:ext cx="159385" cy="46482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4472305" y="5309235"/>
            <a:ext cx="159385" cy="46482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5500" y="5847715"/>
            <a:ext cx="723265" cy="64833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姓 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xìng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66235" y="5847715"/>
            <a:ext cx="918845" cy="64833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名  字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míngzi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36130" y="4941570"/>
            <a:ext cx="405701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 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xìngshénme？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sb.+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姓  什 么？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jiàoshénmemíngzi？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sb.+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叫 什 么 名 字？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58975" y="1756410"/>
            <a:ext cx="4213225" cy="435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大卫    dàwèi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玛丽    mǎlì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艾米    àimǐ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安娜    ānnà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朱丽    zhūlì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乔丹    qiáodān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麦克    màikè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约翰    yuēhàn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珍妮   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zhēnnī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592570" y="1757045"/>
            <a:ext cx="374904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srgbClr val="FE8238"/>
              </a:buClr>
            </a:pPr>
            <a:r>
              <a:rPr lang="en-US" altLang="zh-CN" dirty="0">
                <a:latin typeface="Times New Roman" panose="02020603050405020304" charset="0"/>
                <a:ea typeface="+mn-ea"/>
              </a:rPr>
              <a:t>Jenny</a:t>
            </a:r>
            <a:endParaRPr lang="en-US" altLang="zh-CN" dirty="0">
              <a:latin typeface="Times New Roman" panose="02020603050405020304" charset="0"/>
              <a:ea typeface="+mn-ea"/>
            </a:endParaRPr>
          </a:p>
          <a:p>
            <a:pPr>
              <a:buClr>
                <a:srgbClr val="FE8238"/>
              </a:buClr>
            </a:pPr>
            <a:r>
              <a:rPr lang="en-US" altLang="zh-CN" dirty="0">
                <a:latin typeface="Times New Roman" panose="02020603050405020304" charset="0"/>
                <a:ea typeface="+mn-ea"/>
              </a:rPr>
              <a:t>David</a:t>
            </a:r>
            <a:endParaRPr lang="en-US" altLang="zh-CN" dirty="0">
              <a:latin typeface="Times New Roman" panose="02020603050405020304" charset="0"/>
              <a:ea typeface="+mn-ea"/>
            </a:endParaRPr>
          </a:p>
          <a:p>
            <a:pPr>
              <a:buClr>
                <a:srgbClr val="FE8238"/>
              </a:buClr>
            </a:pPr>
            <a:r>
              <a:rPr lang="en-US" altLang="zh-CN" dirty="0">
                <a:latin typeface="Times New Roman" panose="02020603050405020304" charset="0"/>
                <a:ea typeface="+mn-ea"/>
              </a:rPr>
              <a:t>John</a:t>
            </a:r>
            <a:endParaRPr lang="en-US" altLang="zh-CN" dirty="0">
              <a:latin typeface="Times New Roman" panose="02020603050405020304" charset="0"/>
              <a:ea typeface="+mn-ea"/>
            </a:endParaRPr>
          </a:p>
          <a:p>
            <a:pPr>
              <a:buClr>
                <a:srgbClr val="FE8238"/>
              </a:buClr>
            </a:pPr>
            <a:r>
              <a:rPr lang="en-US" altLang="zh-CN" dirty="0">
                <a:latin typeface="Times New Roman" panose="02020603050405020304" charset="0"/>
                <a:ea typeface="+mn-ea"/>
              </a:rPr>
              <a:t>Jolie</a:t>
            </a:r>
            <a:endParaRPr lang="en-US" altLang="zh-CN" dirty="0">
              <a:latin typeface="Times New Roman" panose="02020603050405020304" charset="0"/>
              <a:ea typeface="+mn-ea"/>
            </a:endParaRPr>
          </a:p>
          <a:p>
            <a:pPr>
              <a:buClr>
                <a:srgbClr val="FE8238"/>
              </a:buClr>
            </a:pPr>
            <a:r>
              <a:rPr lang="en-US" altLang="zh-CN" dirty="0">
                <a:latin typeface="Times New Roman" panose="02020603050405020304" charset="0"/>
                <a:ea typeface="+mn-ea"/>
              </a:rPr>
              <a:t>Jordan</a:t>
            </a:r>
            <a:endParaRPr lang="en-US" altLang="zh-CN" dirty="0">
              <a:latin typeface="Times New Roman" panose="02020603050405020304" charset="0"/>
              <a:ea typeface="+mn-ea"/>
            </a:endParaRPr>
          </a:p>
          <a:p>
            <a:pPr>
              <a:buClr>
                <a:srgbClr val="FE8238"/>
              </a:buClr>
            </a:pPr>
            <a:r>
              <a:rPr lang="en-US" altLang="zh-CN" dirty="0">
                <a:latin typeface="Times New Roman" panose="02020603050405020304" charset="0"/>
                <a:ea typeface="+mn-ea"/>
              </a:rPr>
              <a:t>Mike</a:t>
            </a:r>
            <a:endParaRPr lang="en-US" altLang="zh-CN" dirty="0">
              <a:latin typeface="Times New Roman" panose="02020603050405020304" charset="0"/>
              <a:ea typeface="+mn-ea"/>
            </a:endParaRPr>
          </a:p>
          <a:p>
            <a:pPr>
              <a:buClr>
                <a:srgbClr val="FE8238"/>
              </a:buClr>
            </a:pPr>
            <a:r>
              <a:rPr lang="en-US" altLang="zh-CN" dirty="0">
                <a:latin typeface="Times New Roman" panose="02020603050405020304" charset="0"/>
                <a:ea typeface="+mn-ea"/>
              </a:rPr>
              <a:t>Anna</a:t>
            </a:r>
            <a:endParaRPr lang="en-US" altLang="zh-CN" dirty="0">
              <a:latin typeface="Times New Roman" panose="02020603050405020304" charset="0"/>
              <a:ea typeface="+mn-ea"/>
            </a:endParaRPr>
          </a:p>
          <a:p>
            <a:pPr>
              <a:buClr>
                <a:srgbClr val="FE8238"/>
              </a:buClr>
            </a:pPr>
            <a:r>
              <a:rPr lang="en-US" altLang="zh-CN" dirty="0">
                <a:latin typeface="Times New Roman" panose="02020603050405020304" charset="0"/>
                <a:ea typeface="+mn-ea"/>
              </a:rPr>
              <a:t>Amy</a:t>
            </a:r>
            <a:endParaRPr lang="en-US" altLang="zh-CN" dirty="0">
              <a:latin typeface="Times New Roman" panose="02020603050405020304" charset="0"/>
              <a:ea typeface="+mn-ea"/>
            </a:endParaRPr>
          </a:p>
          <a:p>
            <a:pPr>
              <a:buClr>
                <a:srgbClr val="FE8238"/>
              </a:buClr>
            </a:pPr>
            <a:r>
              <a:rPr lang="en-US" altLang="zh-CN" dirty="0">
                <a:latin typeface="Times New Roman" panose="02020603050405020304" charset="0"/>
                <a:ea typeface="+mn-ea"/>
              </a:rPr>
              <a:t>Mary</a:t>
            </a:r>
            <a:endParaRPr lang="en-US" altLang="zh-CN" dirty="0">
              <a:latin typeface="Times New Roman" panose="02020603050405020304" charset="0"/>
              <a:ea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761345" y="1355725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话题二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姓名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4357370" y="1957705"/>
            <a:ext cx="2313305" cy="428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>
            <a:off x="4357370" y="2386330"/>
            <a:ext cx="2252345" cy="31826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>
            <a:off x="4357370" y="2880360"/>
            <a:ext cx="2215515" cy="22479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>
            <a:off x="4357370" y="3321050"/>
            <a:ext cx="2313305" cy="13423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 flipV="1">
            <a:off x="4357370" y="3365500"/>
            <a:ext cx="2325370" cy="4248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 flipV="1">
            <a:off x="4618990" y="3818255"/>
            <a:ext cx="2026920" cy="416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 flipV="1">
            <a:off x="4476115" y="4307840"/>
            <a:ext cx="2157730" cy="355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 flipV="1">
            <a:off x="4476115" y="2875915"/>
            <a:ext cx="2169795" cy="22523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 flipV="1">
            <a:off x="4476115" y="1945640"/>
            <a:ext cx="2182495" cy="37344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图片 14" descr="3S[$_VOQF%Q5$URCCI$~NQ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75" y="704850"/>
            <a:ext cx="8290560" cy="7366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2"/>
                </a:solidFill>
              </a:rPr>
              <a:t>请在此输入您的标题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761345" y="1355725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话题二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姓名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948055" y="1431290"/>
          <a:ext cx="9702800" cy="33305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05305"/>
                <a:gridCol w="2075815"/>
                <a:gridCol w="1708150"/>
                <a:gridCol w="2173605"/>
                <a:gridCol w="1939925"/>
              </a:tblGrid>
              <a:tr h="634365"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中国常见的姓名  </a:t>
                      </a:r>
                      <a:r>
                        <a:rPr lang="en-US" altLang="zh-CN" sz="2800"/>
                        <a:t>Common Chinese Names</a:t>
                      </a:r>
                      <a:endParaRPr lang="en-US" altLang="zh-CN" sz="28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67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姓 </a:t>
                      </a:r>
                      <a:r>
                        <a:rPr lang="en-US" altLang="zh-CN" sz="2000"/>
                        <a:t>Surnames</a:t>
                      </a:r>
                      <a:endParaRPr lang="en-US" altLang="zh-CN" sz="2000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男生名字 </a:t>
                      </a:r>
                      <a:r>
                        <a:rPr lang="en-US" altLang="zh-CN" sz="2000"/>
                        <a:t>Male students' names</a:t>
                      </a:r>
                      <a:endParaRPr lang="en-US" altLang="zh-CN" sz="2000"/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女生名字 </a:t>
                      </a:r>
                      <a:r>
                        <a:rPr lang="en-US" altLang="zh-CN" sz="2000"/>
                        <a:t>Female students' names</a:t>
                      </a:r>
                      <a:endParaRPr lang="en-US" altLang="zh-CN" sz="2000"/>
                    </a:p>
                  </a:txBody>
                  <a:tcPr/>
                </a:tc>
                <a:tc hMerge="1">
                  <a:tcPr/>
                </a:tc>
              </a:tr>
              <a:tr h="426085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  lǐ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力   </a:t>
                      </a: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lì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</a:rPr>
                        <a:t>strength</a:t>
                      </a:r>
                      <a:endParaRPr lang="en-US" altLang="zh-CN" sz="2000">
                        <a:latin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丽  lì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</a:rPr>
                        <a:t>beauty</a:t>
                      </a:r>
                      <a:endParaRPr lang="en-US" altLang="zh-CN" sz="2000">
                        <a:latin typeface="Times New Roman" panose="02020603050405020304" charset="0"/>
                      </a:endParaRPr>
                    </a:p>
                  </a:txBody>
                  <a:tcPr/>
                </a:tc>
              </a:tr>
              <a:tr h="42545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张  zhāng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山   shān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</a:rPr>
                        <a:t>mountain</a:t>
                      </a:r>
                      <a:endParaRPr lang="en-US" altLang="zh-CN" sz="2000">
                        <a:latin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云  yún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</a:rPr>
                        <a:t>cloud</a:t>
                      </a:r>
                      <a:endParaRPr lang="en-US" altLang="zh-CN" sz="2000">
                        <a:latin typeface="Times New Roman" panose="02020603050405020304" charset="0"/>
                      </a:endParaRPr>
                    </a:p>
                  </a:txBody>
                  <a:tcPr/>
                </a:tc>
              </a:tr>
              <a:tr h="426085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王  wáng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龙   lóng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</a:rPr>
                        <a:t>dragon</a:t>
                      </a:r>
                      <a:endParaRPr lang="en-US" altLang="zh-CN" sz="2000">
                        <a:latin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凤  fèng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</a:rPr>
                        <a:t>phoenix</a:t>
                      </a:r>
                      <a:endParaRPr lang="en-US" altLang="zh-CN" sz="2000">
                        <a:latin typeface="Times New Roman" panose="02020603050405020304" charset="0"/>
                      </a:endParaRPr>
                    </a:p>
                  </a:txBody>
                  <a:tcPr/>
                </a:tc>
              </a:tr>
              <a:tr h="424815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高  gāo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伟   wěi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</a:rPr>
                        <a:t>great</a:t>
                      </a:r>
                      <a:endParaRPr lang="en-US" altLang="zh-CN" sz="2000">
                        <a:latin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红  hóng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</a:rPr>
                        <a:t>red</a:t>
                      </a:r>
                      <a:endParaRPr lang="en-US" altLang="zh-CN" sz="2000">
                        <a:latin typeface="Times New Roman" panose="02020603050405020304" charset="0"/>
                      </a:endParaRPr>
                    </a:p>
                  </a:txBody>
                  <a:tcPr/>
                </a:tc>
              </a:tr>
              <a:tr h="426085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白  bái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刚   gāng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</a:rPr>
                        <a:t>strong</a:t>
                      </a:r>
                      <a:endParaRPr lang="en-US" altLang="zh-CN" sz="2000">
                        <a:latin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燕  yàn</a:t>
                      </a:r>
                      <a:endParaRPr lang="zh-CN" altLang="en-US" sz="20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>
                          <a:latin typeface="Times New Roman" panose="02020603050405020304" charset="0"/>
                        </a:rPr>
                        <a:t>swallow</a:t>
                      </a:r>
                      <a:endParaRPr lang="en-US" altLang="zh-CN" sz="2000">
                        <a:latin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TYPE" val="i"/>
  <p:tag name="KSO_WM_UNIT_ID" val="257*i*2"/>
</p:tagLst>
</file>

<file path=ppt/tags/tag1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2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f"/>
  <p:tag name="KSO_WM_UNIT_INDEX" val="1"/>
  <p:tag name="KSO_WM_UNIT_ID" val="custom160041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6"/>
  <p:tag name="KSO_WM_UNIT_PRESET_TEXT_LEN" val="5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5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7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.xml><?xml version="1.0" encoding="utf-8"?>
<p:tagLst xmlns:p="http://schemas.openxmlformats.org/presentationml/2006/main">
  <p:tag name="KSO_WM_BEAUTIFY_FLAG" val="#wm#"/>
  <p:tag name="KSO_WM_UNIT_TYPE" val="i"/>
  <p:tag name="KSO_WM_UNIT_ID" val="257*i*5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f"/>
  <p:tag name="KSO_WM_UNIT_INDEX" val="1"/>
  <p:tag name="KSO_WM_UNIT_ID" val="custom160041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6"/>
  <p:tag name="KSO_WM_UNIT_PRESET_TEXT_LEN" val="5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f"/>
  <p:tag name="KSO_WM_UNIT_INDEX" val="2"/>
  <p:tag name="KSO_WM_UNIT_ID" val="custom160041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6"/>
  <p:tag name="KSO_WM_UNIT_PRESET_TEXT_LEN" val="50"/>
</p:tagLst>
</file>

<file path=ppt/tags/tag22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58*138"/>
  <p:tag name="KSO_WM_SLIDE_SIZE" val="836*34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f"/>
  <p:tag name="KSO_WM_UNIT_INDEX" val="1"/>
  <p:tag name="KSO_WM_UNIT_ID" val="custom160041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6"/>
  <p:tag name="KSO_WM_UNIT_PRESET_TEXT_LEN" val="50"/>
</p:tagLst>
</file>

<file path=ppt/tags/tag27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8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.xml><?xml version="1.0" encoding="utf-8"?>
<p:tagLst xmlns:p="http://schemas.openxmlformats.org/presentationml/2006/main">
  <p:tag name="KSO_WM_BEAUTIFY_FLAG" val="#wm#"/>
  <p:tag name="KSO_WM_UNIT_TYPE" val="i"/>
  <p:tag name="KSO_WM_UNIT_ID" val="257*i*6"/>
</p:tagLst>
</file>

<file path=ppt/tags/tag3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2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f"/>
  <p:tag name="KSO_WM_UNIT_INDEX" val="1"/>
  <p:tag name="KSO_WM_UNIT_ID" val="custom160041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6"/>
  <p:tag name="KSO_WM_UNIT_PRESET_TEXT_LEN" val="50"/>
</p:tagLst>
</file>

<file path=ppt/tags/tag3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5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f"/>
  <p:tag name="KSO_WM_UNIT_INDEX" val="1"/>
  <p:tag name="KSO_WM_UNIT_ID" val="custom160041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6"/>
  <p:tag name="KSO_WM_UNIT_PRESET_TEXT_LEN" val="50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f"/>
  <p:tag name="KSO_WM_UNIT_INDEX" val="1"/>
  <p:tag name="KSO_WM_UNIT_ID" val="custom160041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6"/>
  <p:tag name="KSO_WM_UNIT_PRESET_TEXT_LEN" val="50"/>
</p:tagLst>
</file>

<file path=ppt/tags/tag38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1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家有萌宠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1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b"/>
  <p:tag name="KSO_WM_UNIT_INDEX" val="1"/>
  <p:tag name="KSO_WM_UNIT_ID" val="custom160041_1*b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6.xml><?xml version="1.0" encoding="utf-8"?>
<p:tagLst xmlns:p="http://schemas.openxmlformats.org/presentationml/2006/main">
  <p:tag name="KSO_WM_TEMPLATE_THUMBS_INDEX" val="1、7、11、16、17、21、24、28、33、34"/>
  <p:tag name="KSO_WM_TEMPLATE_CATEGORY" val="custom"/>
  <p:tag name="KSO_WM_TEMPLATE_INDEX" val="160041"/>
  <p:tag name="KSO_WM_TAG_VERSION" val="1.0"/>
  <p:tag name="KSO_WM_SLIDE_ID" val="custom16004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8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heme/theme1.xml><?xml version="1.0" encoding="utf-8"?>
<a:theme xmlns:a="http://schemas.openxmlformats.org/drawingml/2006/main" name="1_默认设计模板">
  <a:themeElements>
    <a:clrScheme name="自定义 2">
      <a:dk1>
        <a:srgbClr val="000000"/>
      </a:dk1>
      <a:lt1>
        <a:srgbClr val="FFFFFF"/>
      </a:lt1>
      <a:dk2>
        <a:srgbClr val="96D0B8"/>
      </a:dk2>
      <a:lt2>
        <a:srgbClr val="FE8238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2761</Words>
  <Application>WPS 演示</Application>
  <PresentationFormat>宽屏</PresentationFormat>
  <Paragraphs>319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黑体</vt:lpstr>
      <vt:lpstr>Times New Roman</vt:lpstr>
      <vt:lpstr>Wingdings</vt:lpstr>
      <vt:lpstr>微软雅黑</vt:lpstr>
      <vt:lpstr>Calibri</vt:lpstr>
      <vt:lpstr>楷体</vt:lpstr>
      <vt:lpstr>1_默认设计模板</vt:lpstr>
      <vt:lpstr>新目标汉语 口语课本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8</cp:revision>
  <dcterms:created xsi:type="dcterms:W3CDTF">2015-05-05T08:02:00Z</dcterms:created>
  <dcterms:modified xsi:type="dcterms:W3CDTF">2017-03-07T06:01:00Z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