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60" r:id="rId4"/>
    <p:sldId id="262" r:id="rId6"/>
    <p:sldId id="263" r:id="rId7"/>
    <p:sldId id="264" r:id="rId8"/>
    <p:sldId id="265" r:id="rId9"/>
    <p:sldId id="266" r:id="rId10"/>
    <p:sldId id="280" r:id="rId11"/>
    <p:sldId id="268" r:id="rId12"/>
    <p:sldId id="269" r:id="rId13"/>
    <p:sldId id="292" r:id="rId14"/>
    <p:sldId id="270" r:id="rId15"/>
    <p:sldId id="271" r:id="rId16"/>
    <p:sldId id="293" r:id="rId17"/>
    <p:sldId id="272" r:id="rId18"/>
    <p:sldId id="273" r:id="rId19"/>
    <p:sldId id="303" r:id="rId20"/>
    <p:sldId id="274" r:id="rId21"/>
    <p:sldId id="275" r:id="rId22"/>
    <p:sldId id="308" r:id="rId23"/>
    <p:sldId id="276" r:id="rId24"/>
    <p:sldId id="30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5C71-4830-4FD1-A1AF-6B06D26AD57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171184" y="1795391"/>
            <a:ext cx="2372900" cy="2273373"/>
          </a:xfrm>
        </p:spPr>
        <p:txBody>
          <a:bodyPr wrap="square">
            <a:normAutofit/>
          </a:bodyPr>
          <a:lstStyle>
            <a:lvl1pPr>
              <a:defRPr sz="4900"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 smtClean="0">
                <a:sym typeface="Arial" panose="020B0604020202020204" pitchFamily="34" charset="0"/>
              </a:rPr>
              <a:t>编辑标题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041206" y="4098223"/>
            <a:ext cx="4632856" cy="396875"/>
          </a:xfrm>
        </p:spPr>
        <p:txBody>
          <a:bodyPr wrap="square">
            <a:normAutofit/>
          </a:bodyPr>
          <a:lstStyle>
            <a:lvl1pPr marL="0" indent="0" algn="ctr">
              <a:buFontTx/>
              <a:buNone/>
              <a:defRPr sz="2000">
                <a:solidFill>
                  <a:srgbClr val="96D0B8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 smtClean="0">
                <a:sym typeface="Arial" panose="020B0604020202020204" pitchFamily="34" charset="0"/>
              </a:rPr>
              <a:t>添加副标题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2052" name="Line 4" descr="#wm#_41_01_*Z"/>
          <p:cNvSpPr>
            <a:spLocks noChangeShapeType="1"/>
          </p:cNvSpPr>
          <p:nvPr/>
        </p:nvSpPr>
        <p:spPr bwMode="auto">
          <a:xfrm>
            <a:off x="4020973" y="4090988"/>
            <a:ext cx="4673323" cy="0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3" name="Line 5" descr="#wm#_41_01_*Z"/>
          <p:cNvSpPr>
            <a:spLocks noChangeShapeType="1"/>
          </p:cNvSpPr>
          <p:nvPr/>
        </p:nvSpPr>
        <p:spPr bwMode="auto">
          <a:xfrm>
            <a:off x="4020973" y="4486275"/>
            <a:ext cx="4673323" cy="0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4" name="Line 6" descr="#wm#_41_01_*Z"/>
          <p:cNvSpPr>
            <a:spLocks noChangeShapeType="1"/>
          </p:cNvSpPr>
          <p:nvPr/>
        </p:nvSpPr>
        <p:spPr bwMode="auto">
          <a:xfrm>
            <a:off x="4092801" y="1793805"/>
            <a:ext cx="4529667" cy="0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080655"/>
            <a:ext cx="10515599" cy="49073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68189" y="484394"/>
            <a:ext cx="6648990" cy="518400"/>
          </a:xfrm>
        </p:spPr>
        <p:txBody>
          <a:bodyPr anchor="t" anchorCtr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68189" y="1026042"/>
            <a:ext cx="6648990" cy="51804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4875" y="2786538"/>
            <a:ext cx="7112575" cy="1419703"/>
          </a:xfrm>
        </p:spPr>
        <p:txBody>
          <a:bodyPr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Group 3" descr="#wm#_41_07_*Z"/>
          <p:cNvGrpSpPr/>
          <p:nvPr>
            <p:custDataLst>
              <p:tags r:id="rId2"/>
            </p:custDataLst>
          </p:nvPr>
        </p:nvGrpSpPr>
        <p:grpSpPr bwMode="auto">
          <a:xfrm>
            <a:off x="2050895" y="2677897"/>
            <a:ext cx="1865866" cy="1339850"/>
            <a:chOff x="0" y="0"/>
            <a:chExt cx="1880" cy="1352"/>
          </a:xfrm>
        </p:grpSpPr>
        <p:sp>
          <p:nvSpPr>
            <p:cNvPr id="10" name="AutoShape 4" descr="#wm#_41_07_*Z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rot="900000">
              <a:off x="172" y="0"/>
              <a:ext cx="1709" cy="1353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1800"/>
            </a:p>
          </p:txBody>
        </p:sp>
        <p:sp>
          <p:nvSpPr>
            <p:cNvPr id="11" name="AutoShape 5" descr="#wm#_41_07_*Z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19800000">
              <a:off x="0" y="0"/>
              <a:ext cx="1709" cy="1353"/>
            </a:xfrm>
            <a:prstGeom prst="triangle">
              <a:avLst>
                <a:gd name="adj" fmla="val 50000"/>
              </a:avLst>
            </a:prstGeom>
            <a:solidFill>
              <a:srgbClr val="96D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95749"/>
            <a:ext cx="10515600" cy="103930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714500" indent="-342900">
              <a:buFont typeface="Arial" panose="020B0604020202020204" pitchFamily="34" charset="0"/>
              <a:buChar char="•"/>
              <a:defRPr sz="1800"/>
            </a:lvl4pPr>
            <a:lvl5pPr marL="2171700" indent="-3429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714500" indent="-342900">
              <a:buFont typeface="Arial" panose="020B0604020202020204" pitchFamily="34" charset="0"/>
              <a:buChar char="•"/>
              <a:defRPr sz="1800"/>
            </a:lvl4pPr>
            <a:lvl5pPr marL="2171700" indent="-3429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977785"/>
            <a:ext cx="10515600" cy="10216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2038000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861912"/>
            <a:ext cx="5158316" cy="30593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038000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861912"/>
            <a:ext cx="5183717" cy="30593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80000" y="2332039"/>
            <a:ext cx="4032000" cy="1736725"/>
          </a:xfrm>
        </p:spPr>
        <p:txBody>
          <a:bodyPr wrap="square">
            <a:normAutofit/>
          </a:bodyPr>
          <a:lstStyle>
            <a:lvl1pPr>
              <a:defRPr sz="5400"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 smtClean="0">
                <a:sym typeface="Arial" panose="020B0604020202020204" pitchFamily="34" charset="0"/>
              </a:rPr>
              <a:t>编辑标题</a:t>
            </a:r>
            <a:endParaRPr lang="zh-CN" altLang="zh-CN" noProof="0" dirty="0" smtClean="0">
              <a:sym typeface="Arial" panose="020B0604020202020204" pitchFamily="34" charset="0"/>
            </a:endParaRPr>
          </a:p>
        </p:txBody>
      </p:sp>
      <p:sp>
        <p:nvSpPr>
          <p:cNvPr id="5" name="Line 4" descr="#wm#_41_01_*Z"/>
          <p:cNvSpPr>
            <a:spLocks noChangeShapeType="1"/>
          </p:cNvSpPr>
          <p:nvPr/>
        </p:nvSpPr>
        <p:spPr bwMode="auto">
          <a:xfrm>
            <a:off x="4080933" y="4090988"/>
            <a:ext cx="4032251" cy="0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6" name="Line 5" descr="#wm#_41_01_*Z"/>
          <p:cNvSpPr>
            <a:spLocks noChangeShapeType="1"/>
          </p:cNvSpPr>
          <p:nvPr/>
        </p:nvSpPr>
        <p:spPr bwMode="auto">
          <a:xfrm>
            <a:off x="4080933" y="4486275"/>
            <a:ext cx="4032251" cy="1588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7" name="Line 6" descr="#wm#_41_01_*Z"/>
          <p:cNvSpPr>
            <a:spLocks noChangeShapeType="1"/>
          </p:cNvSpPr>
          <p:nvPr/>
        </p:nvSpPr>
        <p:spPr bwMode="auto">
          <a:xfrm>
            <a:off x="4080933" y="2303464"/>
            <a:ext cx="4032251" cy="1587"/>
          </a:xfrm>
          <a:prstGeom prst="line">
            <a:avLst/>
          </a:prstGeom>
          <a:noFill/>
          <a:ln w="19050" cap="flat" cmpd="sng">
            <a:solidFill>
              <a:srgbClr val="96D0B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6892" y="1069975"/>
            <a:ext cx="5433600" cy="5436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20467" y="1069976"/>
            <a:ext cx="4133851" cy="41640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26892" y="1761894"/>
            <a:ext cx="5433600" cy="420400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00" y="1479665"/>
            <a:ext cx="1828800" cy="4646499"/>
          </a:xfrm>
        </p:spPr>
        <p:txBody>
          <a:bodyPr vert="eaVert" anchor="ctr" anchorCtr="0">
            <a:normAutofit/>
          </a:bodyPr>
          <a:lstStyle>
            <a:lvl1pPr algn="l"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479665"/>
            <a:ext cx="8455428" cy="4646499"/>
          </a:xfrm>
        </p:spPr>
        <p:txBody>
          <a:bodyPr vert="eaVert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1800"/>
            </a:lvl3pPr>
            <a:lvl4pPr marL="1714500" indent="-342900">
              <a:buFont typeface="Arial" panose="020B0604020202020204" pitchFamily="34" charset="0"/>
              <a:buChar char="•"/>
              <a:defRPr sz="1800"/>
            </a:lvl4pPr>
            <a:lvl5pPr marL="2171700" indent="-3429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" y="4079368"/>
            <a:ext cx="2815389" cy="28153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4316" y="1"/>
            <a:ext cx="2995862" cy="2995862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6225" y="986169"/>
            <a:ext cx="9781309" cy="10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zh-CN" smtClean="0"/>
              <a:t>单击此处编辑母版标题样式</a:t>
            </a:r>
            <a:endParaRPr lang="zh-CN" altLang="zh-CN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6225" y="2208040"/>
            <a:ext cx="9781309" cy="36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zh-CN" dirty="0" smtClean="0"/>
              <a:t>单击此处编辑母版文本样式</a:t>
            </a:r>
            <a:endParaRPr lang="zh-CN" altLang="zh-CN" dirty="0" smtClean="0"/>
          </a:p>
          <a:p>
            <a:pPr lvl="1"/>
            <a:r>
              <a:rPr lang="zh-CN" altLang="zh-CN" dirty="0" smtClean="0"/>
              <a:t>第二级</a:t>
            </a:r>
            <a:endParaRPr lang="zh-CN" altLang="zh-CN" dirty="0" smtClean="0"/>
          </a:p>
          <a:p>
            <a:pPr lvl="2"/>
            <a:r>
              <a:rPr lang="zh-CN" altLang="zh-CN" dirty="0" smtClean="0"/>
              <a:t>第三级</a:t>
            </a:r>
            <a:endParaRPr lang="zh-CN" altLang="zh-CN" dirty="0" smtClean="0"/>
          </a:p>
          <a:p>
            <a:pPr lvl="3"/>
            <a:r>
              <a:rPr lang="zh-CN" altLang="zh-CN" dirty="0" smtClean="0"/>
              <a:t>第四级</a:t>
            </a:r>
            <a:endParaRPr lang="zh-CN" altLang="zh-CN" dirty="0" smtClean="0"/>
          </a:p>
          <a:p>
            <a:pPr lvl="4"/>
            <a:r>
              <a:rPr lang="zh-CN" altLang="zh-CN" dirty="0" smtClean="0"/>
              <a:t>第五级</a:t>
            </a:r>
            <a:endParaRPr lang="zh-CN" altLang="zh-CN" dirty="0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5EE3-CD17-4807-8283-21E5276B8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0DE7-C8BE-472A-9299-8C142B2E61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6D0B8"/>
          </a:solidFill>
          <a:latin typeface="Arial" panose="020B0604020202020204" pitchFamily="34" charset="0"/>
          <a:ea typeface="黑体" panose="02010609060101010101" charset="-122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charset="-122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image" Target="../media/image3.jpe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0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0.xml"/><Relationship Id="rId10" Type="http://schemas.openxmlformats.org/officeDocument/2006/relationships/tags" Target="../tags/tag21.xml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0.xml"/><Relationship Id="rId7" Type="http://schemas.openxmlformats.org/officeDocument/2006/relationships/tags" Target="../tags/tag2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23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5.xml"/><Relationship Id="rId1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0.xml"/><Relationship Id="rId3" Type="http://schemas.openxmlformats.org/officeDocument/2006/relationships/tags" Target="../tags/tag2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9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31.xml"/><Relationship Id="rId1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0.xml"/><Relationship Id="rId2" Type="http://schemas.openxmlformats.org/officeDocument/2006/relationships/tags" Target="../tags/tag32.xml"/><Relationship Id="rId1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0.xml"/><Relationship Id="rId10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0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1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tags" Target="../tags/tag19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041140" y="1889760"/>
            <a:ext cx="4229100" cy="2273300"/>
          </a:xfrm>
        </p:spPr>
        <p:txBody>
          <a:bodyPr>
            <a:noAutofit/>
          </a:bodyPr>
          <a:p>
            <a:pPr algn="l"/>
            <a:r>
              <a:rPr lang="zh-CN" altLang="zh-CN" sz="6000" b="1" smtClean="0">
                <a:latin typeface="+mj-lt"/>
                <a:ea typeface="+mj-ea"/>
              </a:rPr>
              <a:t>新目标汉语</a:t>
            </a:r>
            <a:br>
              <a:rPr lang="zh-CN" altLang="zh-CN" sz="6000" b="1" smtClean="0">
                <a:latin typeface="+mj-lt"/>
                <a:ea typeface="+mj-ea"/>
              </a:rPr>
            </a:br>
            <a:r>
              <a:rPr lang="zh-CN" altLang="zh-CN" sz="4400" b="1" smtClean="0">
                <a:latin typeface="宋体" panose="02010600030101010101" pitchFamily="2" charset="-122"/>
                <a:ea typeface="宋体" panose="02010600030101010101" pitchFamily="2" charset="-122"/>
              </a:rPr>
              <a:t>口语课本</a:t>
            </a:r>
            <a:endParaRPr lang="zh-CN" altLang="zh-CN" sz="4400" b="1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New Target Chinese Spoken Language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4325" y="670560"/>
            <a:ext cx="1393825" cy="31242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19900" b="1">
                <a:ln w="0" cmpd="sng">
                  <a:solidFill>
                    <a:schemeClr val="bg1"/>
                  </a:solidFill>
                  <a:prstDash val="solid"/>
                </a:ln>
                <a:blipFill>
                  <a:blip r:embed="rId3">
                    <a:alphaModFix amt="80000"/>
                  </a:blip>
                  <a:tile tx="69850" ty="0" sx="39000" sy="18000" flip="none" algn="b"/>
                </a:blipFill>
                <a:effectLst>
                  <a:glow rad="50800">
                    <a:srgbClr val="376C83">
                      <a:alpha val="23000"/>
                    </a:srgbClr>
                  </a:glow>
                  <a:innerShdw blurRad="63500" dist="25400" dir="5400000">
                    <a:prstClr val="black">
                      <a:alpha val="25000"/>
                    </a:prstClr>
                  </a:innerShdw>
                </a:effectLst>
              </a:rPr>
              <a:t>1</a:t>
            </a:r>
            <a:endParaRPr lang="en-US" altLang="zh-CN" sz="19900" b="1">
              <a:ln w="0" cmpd="sng">
                <a:solidFill>
                  <a:schemeClr val="bg1"/>
                </a:solidFill>
                <a:prstDash val="solid"/>
              </a:ln>
              <a:blipFill>
                <a:blip r:embed="rId3">
                  <a:alphaModFix amt="80000"/>
                </a:blip>
                <a:tile tx="69850" ty="0" sx="39000" sy="18000" flip="none" algn="b"/>
              </a:blipFill>
              <a:effectLst>
                <a:glow rad="50800">
                  <a:srgbClr val="376C83">
                    <a:alpha val="23000"/>
                  </a:srgbClr>
                </a:glow>
                <a:innerShdw blurRad="63500" dist="25400" dir="5400000">
                  <a:prstClr val="black">
                    <a:alpha val="25000"/>
                  </a:prstClr>
                </a:inn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90040" y="4420870"/>
            <a:ext cx="24511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/>
              <a:t>第三单元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2800"/>
              <a:t>谈国籍和家乡</a:t>
            </a:r>
            <a:endParaRPr lang="zh-CN" altLang="en-US" sz="2800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61345" y="1355725"/>
            <a:ext cx="1453515" cy="4997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小组活动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09340" y="1540510"/>
            <a:ext cx="2767965" cy="2529840"/>
          </a:xfrm>
          <a:prstGeom prst="rect">
            <a:avLst/>
          </a:prstGeom>
          <a:ln w="28575" cmpd="thickThin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：你是 哪国 人 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nǐshìnǎguórén？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B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：我是 中   国 人 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wǒshìzhōngguórén？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：你来自哪个国 家 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nǐ láizì nǎgè guójiā？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B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：我来 自中   国 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wǒláizìzhōngguó。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980" y="2051050"/>
            <a:ext cx="2687955" cy="2019300"/>
          </a:xfrm>
          <a:prstGeom prst="rect">
            <a:avLst/>
          </a:prstGeom>
        </p:spPr>
      </p:pic>
      <p:pic>
        <p:nvPicPr>
          <p:cNvPr id="3" name="图片 2" descr="QNY02CBV5S9$AZJXS7(J4B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" y="346075"/>
            <a:ext cx="8633460" cy="6318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04305" y="1540510"/>
            <a:ext cx="3133090" cy="2529840"/>
          </a:xfrm>
          <a:prstGeom prst="rect">
            <a:avLst/>
          </a:prstGeom>
          <a:ln w="28575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：你是哪儿的人 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nǐshì  nǎr derén？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B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：我是 北 京  人 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wǒshìběijīngrén。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：你的家 乡 在哪儿？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nǐdejiāxiāngzàinǎ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r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B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：我的家 乡   在 北 京  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wǒdejiāxiāngzàiběijīng。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05" y="4441190"/>
            <a:ext cx="3420745" cy="18446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04305" y="4519295"/>
            <a:ext cx="2640965" cy="1310640"/>
          </a:xfrm>
          <a:prstGeom prst="rect">
            <a:avLst/>
          </a:prstGeom>
          <a:ln w="28575" cmpd="thickThin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：假期，你去哪儿？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  jiàqī，nǐ qù  nǎr？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B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：假期我去美 国 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jiàqīwǒqùměiguó。</a:t>
            </a:r>
            <a:endParaRPr lang="en-US" altLang="zh-CN" sz="20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4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61345" y="1355725"/>
            <a:ext cx="1453515" cy="4997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小组活动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91625" y="3750310"/>
            <a:ext cx="2434590" cy="1310640"/>
          </a:xfrm>
          <a:prstGeom prst="rect">
            <a:avLst/>
          </a:prstGeom>
          <a:ln w="28575" cmpd="thickThin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：这 是 哪国 的？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  zhèshìnǎguóde？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B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：这 是 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…… 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的。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     zhèshì  </a:t>
            </a:r>
            <a:r>
              <a:rPr lang="en-US" altLang="zh-CN" sz="2000">
                <a:latin typeface="华文楷体" panose="02010600040101010101" charset="-122"/>
                <a:ea typeface="华文楷体" panose="02010600040101010101" charset="-122"/>
              </a:rPr>
              <a:t>…… 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</a:rPr>
              <a:t>de。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" name="图片 2" descr="QNY02CBV5S9$AZJXS7(J4B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980" y="346075"/>
            <a:ext cx="8633460" cy="631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7173"/>
          <a:stretch>
            <a:fillRect/>
          </a:stretch>
        </p:blipFill>
        <p:spPr>
          <a:xfrm>
            <a:off x="349250" y="1355725"/>
            <a:ext cx="2733675" cy="177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3818" t="9309" r="7392" b="5300"/>
          <a:stretch>
            <a:fillRect/>
          </a:stretch>
        </p:blipFill>
        <p:spPr>
          <a:xfrm>
            <a:off x="487045" y="3469005"/>
            <a:ext cx="1802130" cy="1953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298"/>
          <a:stretch>
            <a:fillRect/>
          </a:stretch>
        </p:blipFill>
        <p:spPr>
          <a:xfrm>
            <a:off x="3340735" y="1341120"/>
            <a:ext cx="2501265" cy="1633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966" t="4839" r="14136" b="11541"/>
          <a:stretch>
            <a:fillRect/>
          </a:stretch>
        </p:blipFill>
        <p:spPr>
          <a:xfrm>
            <a:off x="2008505" y="3649980"/>
            <a:ext cx="2204085" cy="17729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079" r="9001"/>
          <a:stretch>
            <a:fillRect/>
          </a:stretch>
        </p:blipFill>
        <p:spPr>
          <a:xfrm>
            <a:off x="6209030" y="1355725"/>
            <a:ext cx="2160270" cy="18332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rcRect l="24503" r="22225"/>
          <a:stretch>
            <a:fillRect/>
          </a:stretch>
        </p:blipFill>
        <p:spPr>
          <a:xfrm>
            <a:off x="4432935" y="3549015"/>
            <a:ext cx="1626870" cy="17125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rcRect l="2045" r="53842" b="3556"/>
          <a:stretch>
            <a:fillRect/>
          </a:stretch>
        </p:blipFill>
        <p:spPr>
          <a:xfrm>
            <a:off x="8573135" y="1435100"/>
            <a:ext cx="1710690" cy="17538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0518"/>
          <a:stretch>
            <a:fillRect/>
          </a:stretch>
        </p:blipFill>
        <p:spPr>
          <a:xfrm>
            <a:off x="6209030" y="3509010"/>
            <a:ext cx="2770505" cy="179324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822065" y="5741035"/>
            <a:ext cx="4961255" cy="822960"/>
          </a:xfrm>
          <a:prstGeom prst="rect">
            <a:avLst/>
          </a:prstGeom>
          <a:ln w="28575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：你的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手机（shǒujī）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是哪国的？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B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：我的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手机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（shǒujī）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是中国的。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993755" y="1282065"/>
            <a:ext cx="1221105" cy="5372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小调查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11" name="图片 10" descr="0EWAG(0C77Q5[}I6S)2JPA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438150"/>
            <a:ext cx="6635750" cy="6934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b="7173"/>
          <a:stretch>
            <a:fillRect/>
          </a:stretch>
        </p:blipFill>
        <p:spPr>
          <a:xfrm>
            <a:off x="852170" y="1355725"/>
            <a:ext cx="2131695" cy="13874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298"/>
          <a:stretch>
            <a:fillRect/>
          </a:stretch>
        </p:blipFill>
        <p:spPr>
          <a:xfrm>
            <a:off x="4014470" y="1355725"/>
            <a:ext cx="2133600" cy="13931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0518"/>
          <a:stretch>
            <a:fillRect/>
          </a:stretch>
        </p:blipFill>
        <p:spPr>
          <a:xfrm>
            <a:off x="6931660" y="1455420"/>
            <a:ext cx="1989455" cy="12877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 l="13818" t="9309" r="7392" b="5300"/>
          <a:stretch>
            <a:fillRect/>
          </a:stretch>
        </p:blipFill>
        <p:spPr>
          <a:xfrm>
            <a:off x="2383155" y="3840480"/>
            <a:ext cx="1273175" cy="13811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966" t="4839" r="14136" b="11541"/>
          <a:stretch>
            <a:fillRect/>
          </a:stretch>
        </p:blipFill>
        <p:spPr>
          <a:xfrm>
            <a:off x="4322445" y="3925570"/>
            <a:ext cx="1610995" cy="1296035"/>
          </a:xfrm>
          <a:prstGeom prst="rect">
            <a:avLst/>
          </a:prstGeom>
        </p:spPr>
      </p:pic>
      <p:graphicFrame>
        <p:nvGraphicFramePr>
          <p:cNvPr id="18" name="表格 17"/>
          <p:cNvGraphicFramePr/>
          <p:nvPr/>
        </p:nvGraphicFramePr>
        <p:xfrm>
          <a:off x="6148070" y="4918710"/>
          <a:ext cx="5899150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980"/>
                <a:gridCol w="983615"/>
                <a:gridCol w="982980"/>
                <a:gridCol w="982980"/>
                <a:gridCol w="983615"/>
                <a:gridCol w="982980"/>
              </a:tblGrid>
              <a:tr h="39624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手机</a:t>
                      </a:r>
                      <a:endParaRPr lang="zh-CN" alt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电脑</a:t>
                      </a:r>
                      <a:endParaRPr lang="zh-CN" alt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汽车</a:t>
                      </a:r>
                      <a:endParaRPr lang="zh-CN" alt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香水</a:t>
                      </a:r>
                      <a:endParaRPr lang="zh-CN" alt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iPad</a:t>
                      </a:r>
                      <a:endParaRPr lang="en-US" altLang="zh-CN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同学</a:t>
                      </a: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同学</a:t>
                      </a: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同学</a:t>
                      </a: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同学</a:t>
                      </a: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1321435" y="3112135"/>
            <a:ext cx="1510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汽车 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qìchē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 </a:t>
            </a:r>
            <a:endParaRPr lang="zh-CN" altLang="en-US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14470" y="3112135"/>
            <a:ext cx="177038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电  脑 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 diànnǎo</a:t>
            </a:r>
            <a:endParaRPr lang="zh-CN" altLang="en-US" sz="20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36130" y="3112135"/>
            <a:ext cx="157988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手  机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 shǒujī </a:t>
            </a:r>
            <a:endParaRPr lang="zh-CN" altLang="en-US" sz="20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78965" y="5356225"/>
            <a:ext cx="196088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香  水  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xiāngshuǐ</a:t>
            </a:r>
            <a:endParaRPr lang="zh-CN" altLang="en-US" sz="20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99978" y="5356225"/>
            <a:ext cx="634365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iPad</a:t>
            </a:r>
            <a:endParaRPr lang="en-US" altLang="zh-CN" sz="20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73410" y="1367790"/>
            <a:ext cx="1441450" cy="5492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生词总动员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3" name="图片 2" descr="SRWBG[]6DY_C[TFH%6MJK_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5550" y="391160"/>
            <a:ext cx="4257040" cy="4558665"/>
          </a:xfrm>
          <a:prstGeom prst="rect">
            <a:avLst/>
          </a:prstGeom>
        </p:spPr>
      </p:pic>
      <p:pic>
        <p:nvPicPr>
          <p:cNvPr id="5" name="图片 4" descr="$(13UM$VU[F~J8XGKMIM[A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10" y="1164590"/>
            <a:ext cx="3559175" cy="1744980"/>
          </a:xfrm>
          <a:prstGeom prst="rect">
            <a:avLst/>
          </a:prstGeom>
        </p:spPr>
      </p:pic>
      <p:pic>
        <p:nvPicPr>
          <p:cNvPr id="6" name="图片 5" descr="(3CH5JQD~[L`~QK5WSX)6D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20" y="878205"/>
            <a:ext cx="1477010" cy="15290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885" y="3414395"/>
            <a:ext cx="4510405" cy="2720975"/>
          </a:xfrm>
          <a:prstGeom prst="rect">
            <a:avLst/>
          </a:prstGeom>
        </p:spPr>
      </p:pic>
      <p:sp>
        <p:nvSpPr>
          <p:cNvPr id="290" name=" 290"/>
          <p:cNvSpPr/>
          <p:nvPr/>
        </p:nvSpPr>
        <p:spPr>
          <a:xfrm>
            <a:off x="9094470" y="4167505"/>
            <a:ext cx="155575" cy="2660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0" name=" 290"/>
          <p:cNvSpPr/>
          <p:nvPr/>
        </p:nvSpPr>
        <p:spPr>
          <a:xfrm>
            <a:off x="8242300" y="4073525"/>
            <a:ext cx="155575" cy="2660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1" name=" 290"/>
          <p:cNvSpPr/>
          <p:nvPr/>
        </p:nvSpPr>
        <p:spPr>
          <a:xfrm>
            <a:off x="8242300" y="4641850"/>
            <a:ext cx="155575" cy="2660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2" name=" 290"/>
          <p:cNvSpPr/>
          <p:nvPr/>
        </p:nvSpPr>
        <p:spPr>
          <a:xfrm>
            <a:off x="6825615" y="4000500"/>
            <a:ext cx="155575" cy="2660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3" name=" 290"/>
          <p:cNvSpPr/>
          <p:nvPr/>
        </p:nvSpPr>
        <p:spPr>
          <a:xfrm>
            <a:off x="7360920" y="5028565"/>
            <a:ext cx="155575" cy="2660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4" name=" 290"/>
          <p:cNvSpPr/>
          <p:nvPr/>
        </p:nvSpPr>
        <p:spPr>
          <a:xfrm>
            <a:off x="9588500" y="5175885"/>
            <a:ext cx="155575" cy="2660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6" name=" 290"/>
          <p:cNvSpPr/>
          <p:nvPr/>
        </p:nvSpPr>
        <p:spPr>
          <a:xfrm>
            <a:off x="9493250" y="5804535"/>
            <a:ext cx="155575" cy="2660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773410" y="1367790"/>
            <a:ext cx="1441450" cy="5492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生词总动员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819150"/>
            <a:ext cx="6417310" cy="38722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5" y="1206500"/>
            <a:ext cx="1661160" cy="12484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342505" y="2827655"/>
            <a:ext cx="3430905" cy="822960"/>
          </a:xfrm>
          <a:prstGeom prst="rect">
            <a:avLst/>
          </a:prstGeom>
          <a:ln w="28575" cmpd="thickThin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en-US" sz="2400">
                <a:latin typeface="华文楷体" panose="02010600040101010101" charset="-122"/>
                <a:ea typeface="华文楷体" panose="02010600040101010101" charset="-122"/>
              </a:rPr>
              <a:t>   </a:t>
            </a:r>
            <a:r>
              <a:rPr sz="2400">
                <a:latin typeface="华文楷体" panose="02010600040101010101" charset="-122"/>
                <a:ea typeface="华文楷体" panose="02010600040101010101" charset="-122"/>
              </a:rPr>
              <a:t>中   国 人   说  汉 语。</a:t>
            </a:r>
            <a:endParaRPr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sz="2400">
                <a:latin typeface="华文楷体" panose="02010600040101010101" charset="-122"/>
                <a:ea typeface="华文楷体" panose="02010600040101010101" charset="-122"/>
              </a:rPr>
              <a:t>zhōngguórénshuōhànyǔ。</a:t>
            </a:r>
            <a:endParaRPr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6427"/>
          <a:stretch>
            <a:fillRect/>
          </a:stretch>
        </p:blipFill>
        <p:spPr>
          <a:xfrm>
            <a:off x="2803525" y="789305"/>
            <a:ext cx="1104900" cy="13798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10952" r="14039" b="11780"/>
          <a:stretch>
            <a:fillRect/>
          </a:stretch>
        </p:blipFill>
        <p:spPr>
          <a:xfrm>
            <a:off x="335915" y="1209040"/>
            <a:ext cx="1510665" cy="11855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600" y="2827655"/>
            <a:ext cx="1609090" cy="1158875"/>
          </a:xfrm>
          <a:prstGeom prst="rect">
            <a:avLst/>
          </a:prstGeom>
        </p:spPr>
      </p:pic>
      <p:sp>
        <p:nvSpPr>
          <p:cNvPr id="167" name=" 167"/>
          <p:cNvSpPr/>
          <p:nvPr/>
        </p:nvSpPr>
        <p:spPr>
          <a:xfrm>
            <a:off x="699770" y="4903470"/>
            <a:ext cx="11169650" cy="10140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汉 语      英 语     法语    泰 语    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日语    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德语    俄语    韩 语    西班 牙语    意大利语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hànyǔ     yīngyǔ     fǎyǔ    tàiyǔ       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rìyǔ     déyǔ     é yǔ     hányǔ     xībānyáyǔ      yìdàlìyǔ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773410" y="1367790"/>
            <a:ext cx="1441450" cy="5492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生词总动员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6" name="图片 5" descr="无标题"/>
          <p:cNvPicPr>
            <a:picLocks noChangeAspect="1"/>
          </p:cNvPicPr>
          <p:nvPr/>
        </p:nvPicPr>
        <p:blipFill>
          <a:blip r:embed="rId1"/>
          <a:srcRect r="47054" b="23731"/>
          <a:stretch>
            <a:fillRect/>
          </a:stretch>
        </p:blipFill>
        <p:spPr>
          <a:xfrm>
            <a:off x="2647315" y="433070"/>
            <a:ext cx="7329170" cy="58343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993755" y="1282065"/>
            <a:ext cx="1221105" cy="56070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小组活动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9925" y="604520"/>
            <a:ext cx="2461260" cy="30473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96670" y="1842770"/>
            <a:ext cx="5085080" cy="22860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：她是 中   国 人 吗？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      tāshìzhōngguórénma？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B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：不是 ，她是 韩 国 人 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      búshì，tāshìhánguórén。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A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：</a:t>
            </a:r>
            <a:r>
              <a:rPr lang="zh-CN" altLang="en-US" sz="2400">
                <a:solidFill>
                  <a:srgbClr val="00B050"/>
                </a:solidFill>
                <a:latin typeface="华文楷体" panose="02010600040101010101" charset="-122"/>
                <a:ea typeface="华文楷体" panose="02010600040101010101" charset="-122"/>
              </a:rPr>
              <a:t>真  的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？我以为 她是 中   国 人 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     </a:t>
            </a:r>
            <a:r>
              <a:rPr lang="zh-CN" altLang="en-US" sz="2400">
                <a:solidFill>
                  <a:srgbClr val="00B050"/>
                </a:solidFill>
                <a:latin typeface="华文楷体" panose="02010600040101010101" charset="-122"/>
                <a:ea typeface="华文楷体" panose="02010600040101010101" charset="-122"/>
              </a:rPr>
              <a:t>zhēnde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？wǒyǐwéitāshìzhōngguórén。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6960" y="604520"/>
            <a:ext cx="5249545" cy="11887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我</a:t>
            </a:r>
            <a:r>
              <a:rPr lang="zh-CN" altLang="en-US" sz="3600" b="1">
                <a:solidFill>
                  <a:srgbClr val="00B050"/>
                </a:solidFill>
                <a:latin typeface="华文楷体" panose="02010600040101010101" charset="-122"/>
                <a:ea typeface="华文楷体" panose="02010600040101010101" charset="-122"/>
              </a:rPr>
              <a:t>以为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 她是 中   国 人 。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wǒ</a:t>
            </a:r>
            <a:r>
              <a:rPr lang="zh-CN" altLang="en-US" sz="3600" b="1">
                <a:solidFill>
                  <a:srgbClr val="00B050"/>
                </a:solidFill>
                <a:latin typeface="华文楷体" panose="02010600040101010101" charset="-122"/>
                <a:ea typeface="华文楷体" panose="02010600040101010101" charset="-122"/>
              </a:rPr>
              <a:t>yǐwéi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tāshìzhōngguórén。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1" descr="LJ00JT`V6KDZ%RYEAC6XOZ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4128770"/>
            <a:ext cx="5189220" cy="1108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44390"/>
          <a:stretch>
            <a:fillRect/>
          </a:stretch>
        </p:blipFill>
        <p:spPr>
          <a:xfrm>
            <a:off x="5862320" y="4667250"/>
            <a:ext cx="1969770" cy="18262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090" y="4667885"/>
            <a:ext cx="1397635" cy="1825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725" y="4667885"/>
            <a:ext cx="2736850" cy="18249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8694"/>
          <a:stretch>
            <a:fillRect/>
          </a:stretch>
        </p:blipFill>
        <p:spPr>
          <a:xfrm>
            <a:off x="536575" y="1400175"/>
            <a:ext cx="6890385" cy="4057015"/>
          </a:xfrm>
          <a:prstGeom prst="rect">
            <a:avLst/>
          </a:prstGeom>
        </p:spPr>
      </p:pic>
      <p:pic>
        <p:nvPicPr>
          <p:cNvPr id="7" name="图片 6" descr="无标题"/>
          <p:cNvPicPr>
            <a:picLocks noChangeAspect="1"/>
          </p:cNvPicPr>
          <p:nvPr/>
        </p:nvPicPr>
        <p:blipFill>
          <a:blip r:embed="rId2"/>
          <a:srcRect r="58241" b="47068"/>
          <a:stretch>
            <a:fillRect/>
          </a:stretch>
        </p:blipFill>
        <p:spPr>
          <a:xfrm>
            <a:off x="8475980" y="1729105"/>
            <a:ext cx="3739515" cy="2620010"/>
          </a:xfrm>
          <a:prstGeom prst="rect">
            <a:avLst/>
          </a:prstGeom>
        </p:spPr>
      </p:pic>
      <p:sp>
        <p:nvSpPr>
          <p:cNvPr id="290" name=" 290"/>
          <p:cNvSpPr/>
          <p:nvPr/>
        </p:nvSpPr>
        <p:spPr>
          <a:xfrm>
            <a:off x="6584315" y="2467610"/>
            <a:ext cx="160020" cy="330200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6" name=" 290"/>
          <p:cNvSpPr/>
          <p:nvPr/>
        </p:nvSpPr>
        <p:spPr>
          <a:xfrm>
            <a:off x="6956425" y="2137410"/>
            <a:ext cx="160020" cy="330200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38675" y="411480"/>
            <a:ext cx="1105535" cy="82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niǔyuē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纽 约 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11875" y="411480"/>
            <a:ext cx="1628775" cy="82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bōshìdùn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波士 顿 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7" name=" 167"/>
          <p:cNvSpPr/>
          <p:nvPr/>
        </p:nvSpPr>
        <p:spPr>
          <a:xfrm>
            <a:off x="9605010" y="4450080"/>
            <a:ext cx="1480820" cy="68897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línjū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邻 居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20700" y="1606550"/>
            <a:ext cx="8757920" cy="421957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zh-CN"/>
            </a:defPPr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大龙：你好！我是大龙。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美善：我是美善。你是哪国人？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大龙：我是美国人，你呢？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美善：我也是美国人。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大龙：真的？我以为你是亚洲人。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美善：也对，我爸爸是韩国人，妈妈是日本人，我在纽约出生。你呢？你是哪儿人？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大龙：我是波士顿人。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美善：太好了！我们是邻居！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 descr="无标题"/>
          <p:cNvPicPr>
            <a:picLocks noChangeAspect="1"/>
          </p:cNvPicPr>
          <p:nvPr/>
        </p:nvPicPr>
        <p:blipFill>
          <a:blip r:embed="rId2"/>
          <a:srcRect r="58241" b="47068"/>
          <a:stretch>
            <a:fillRect/>
          </a:stretch>
        </p:blipFill>
        <p:spPr>
          <a:xfrm>
            <a:off x="8325485" y="1508760"/>
            <a:ext cx="3914140" cy="27419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1525" y="1291590"/>
            <a:ext cx="9573260" cy="5151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大龙：你好！我是大龙。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 </a:t>
            </a:r>
            <a:r>
              <a:rPr lang="zh-CN" altLang="en-US" sz="2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měishàn</a:t>
            </a:r>
            <a:endParaRPr lang="zh-CN" altLang="en-US" sz="20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美善：我是美善。你是哪国人？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大龙：我是美国人，你呢？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美善：我也是美国人。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zhēnde？wǒyǐwéinǐshìyàzhōurén。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大龙：真的？我以为你是亚洲人。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</a:t>
            </a:r>
            <a:r>
              <a:rPr lang="zh-CN" altLang="en-US" sz="2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yěduì</a:t>
            </a: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                     </a:t>
            </a:r>
            <a:r>
              <a:rPr lang="zh-CN" altLang="en-US" sz="2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wǒzàiniǔyuēchūshēng </a:t>
            </a: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美善：也对，我爸爸是韩国人，妈妈是日本人，我在 纽约 出生。你呢？你是哪儿人？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bōshìdùn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大龙：我是波士顿人。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           </a:t>
            </a:r>
            <a:r>
              <a:rPr lang="zh-CN" altLang="en-US" sz="2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línjū</a:t>
            </a:r>
            <a:endParaRPr lang="zh-CN" altLang="en-US" sz="20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美善：太好了！我们是邻居！</a:t>
            </a:r>
            <a:endParaRPr lang="zh-CN" altLang="en-US" sz="24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745345" y="8255"/>
            <a:ext cx="1355090" cy="61023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任务示范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5" name="图片 4" descr="Q8WN84`ZD@7R5Z5()2TR2R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14960"/>
            <a:ext cx="7438390" cy="9766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9745345" y="8255"/>
            <a:ext cx="1355090" cy="5372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生  词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7" name=" 167"/>
          <p:cNvSpPr/>
          <p:nvPr/>
        </p:nvSpPr>
        <p:spPr>
          <a:xfrm>
            <a:off x="1149985" y="900430"/>
            <a:ext cx="1872615" cy="39668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国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国家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人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呢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哪儿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邻居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城市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来自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家乡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同乡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 167"/>
          <p:cNvSpPr/>
          <p:nvPr/>
        </p:nvSpPr>
        <p:spPr>
          <a:xfrm>
            <a:off x="6001385" y="900430"/>
            <a:ext cx="1811655" cy="331787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真的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以为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哪儿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太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了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谁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在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说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语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 4"/>
          <p:cNvSpPr/>
          <p:nvPr/>
        </p:nvSpPr>
        <p:spPr>
          <a:xfrm>
            <a:off x="3157220" y="828040"/>
            <a:ext cx="1664970" cy="40392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guó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guójiā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rén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ne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nǎr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línjū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chéngshì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láizì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jiāxiāng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tóngxiāng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 4"/>
          <p:cNvSpPr/>
          <p:nvPr/>
        </p:nvSpPr>
        <p:spPr>
          <a:xfrm>
            <a:off x="7923530" y="864235"/>
            <a:ext cx="1664970" cy="33534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zhēnde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yǐwéi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nǎér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tài……le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shuí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zài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shuō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……yǔ</a:t>
            </a:r>
            <a:endParaRPr lang="zh-CN" altLang="en-US" sz="20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38200" y="-20955"/>
            <a:ext cx="10515600" cy="1036955"/>
          </a:xfrm>
          <a:prstGeom prst="rect">
            <a:avLst/>
          </a:prstGeom>
        </p:spPr>
        <p:txBody>
          <a:bodyPr anchor="ctr" anchorCtr="0">
            <a:normAutofit lnSpcReduction="20000"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olidFill>
                  <a:schemeClr val="tx1"/>
                </a:solidFill>
              </a:rPr>
              <a:t>谈国籍和家乡  </a:t>
            </a:r>
            <a:r>
              <a:rPr lang="en-US" altLang="zh-CN" sz="3200" dirty="0">
                <a:solidFill>
                  <a:schemeClr val="tx1"/>
                </a:solidFill>
              </a:rPr>
              <a:t>Talking about Nationality and Hometown</a:t>
            </a:r>
            <a:endParaRPr lang="en-US" altLang="zh-CN" sz="3200" dirty="0">
              <a:solidFill>
                <a:schemeClr val="tx1"/>
              </a:solidFill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733550" y="931545"/>
          <a:ext cx="9109075" cy="50901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20570"/>
                <a:gridCol w="7088505"/>
              </a:tblGrid>
              <a:tr h="6597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+mn-ea"/>
                        </a:rPr>
                        <a:t>话题</a:t>
                      </a:r>
                      <a:endParaRPr lang="zh-CN" altLang="en-US" sz="24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rgbClr val="7030A0"/>
                          </a:solidFill>
                          <a:latin typeface="Times New Roman" panose="02020603050405020304" charset="0"/>
                        </a:rPr>
                        <a:t>Topic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rgbClr val="7030A0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谈国籍和家乡</a:t>
                      </a:r>
                      <a:endParaRPr lang="zh-CN" altLang="en-US" b="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b="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Talk about nationality and hometown</a:t>
                      </a:r>
                      <a:endParaRPr lang="en-US" altLang="zh-CN" b="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lnL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0668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+mn-ea"/>
                          <a:sym typeface="+mn-ea"/>
                        </a:rPr>
                        <a:t>任务目标</a:t>
                      </a:r>
                      <a:endParaRPr lang="zh-CN" altLang="en-US" sz="24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+mn-ea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rgbClr val="7030A0"/>
                          </a:solidFill>
                          <a:latin typeface="Times New Roman" panose="02020603050405020304" charset="0"/>
                        </a:rPr>
                        <a:t>Instructional Objectives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rgbClr val="7030A0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能就国籍、家乡等问题进行问答和讨论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Students can ask and answer questions about their nationality and hometown.</a:t>
                      </a:r>
                      <a:endParaRPr lang="en-US" altLang="zh-CN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lnL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994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+mn-ea"/>
                        </a:rPr>
                        <a:t>重点词语</a:t>
                      </a:r>
                      <a:endParaRPr lang="zh-CN" altLang="en-US">
                        <a:ln w="28575" cmpd="sng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</a:ln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rgbClr val="7030A0"/>
                          </a:solidFill>
                          <a:latin typeface="Times New Roman" panose="02020603050405020304" charset="0"/>
                        </a:rPr>
                        <a:t>Key Words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rgbClr val="7030A0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哪nǎ、国家guójiā、人rén、哪儿nǎr、邻居línjū、洲zhōu</a:t>
                      </a:r>
                      <a:endParaRPr lang="zh-CN" altLang="en-US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 anchorCtr="0">
                    <a:lnL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7354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+mn-ea"/>
                        </a:rPr>
                        <a:t>重点语句</a:t>
                      </a:r>
                      <a:endParaRPr lang="zh-CN" altLang="en-US">
                        <a:ln w="28575" cmpd="sng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</a:ln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rgbClr val="7030A0"/>
                          </a:solidFill>
                          <a:latin typeface="Times New Roman" panose="02020603050405020304" charset="0"/>
                        </a:rPr>
                        <a:t>Key Sentences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rgbClr val="7030A0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1.你是哪国人？nǐshìnǎguórén？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2.你呢？nǐne？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3.我以为你是亚洲人。wǒyǐwéinǐshìyàzhōurén。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4.你是哪儿人？nǐshìnǎérrén？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5.太好了！tàihǎole！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6.我们是邻居。wǒmenshìlínjū。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lnL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7505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+mn-ea"/>
                        </a:rPr>
                        <a:t>语法点</a:t>
                      </a:r>
                      <a:endParaRPr lang="zh-CN" altLang="en-US">
                        <a:ln w="28575" cmpd="sng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</a:ln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rgbClr val="7030A0"/>
                          </a:solidFill>
                          <a:latin typeface="Times New Roman" panose="02020603050405020304" charset="0"/>
                        </a:rPr>
                        <a:t>Grammar Points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rgbClr val="7030A0"/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1.特殊疑问句 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Special question</a:t>
                      </a:r>
                      <a:endParaRPr lang="en-US" altLang="zh-CN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2.“……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呢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”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表省略  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……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呢 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indicating omission</a:t>
                      </a:r>
                      <a:endParaRPr lang="en-US" altLang="zh-CN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3.“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是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”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和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“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在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”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的区别  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The difference between 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是 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and 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在</a:t>
                      </a:r>
                      <a:endParaRPr lang="zh-CN" altLang="en-US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4.“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和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”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与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“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也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”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的区别  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The difference between 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和 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and 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也</a:t>
                      </a:r>
                      <a:endParaRPr lang="zh-CN" altLang="en-US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 anchorCtr="0">
                    <a:lnL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317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7620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9745345" y="8255"/>
            <a:ext cx="1355090" cy="5372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表演活动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2" name="图片 1" descr="无标题"/>
          <p:cNvPicPr>
            <a:picLocks noChangeAspect="1"/>
          </p:cNvPicPr>
          <p:nvPr/>
        </p:nvPicPr>
        <p:blipFill>
          <a:blip r:embed="rId1"/>
          <a:srcRect r="23672"/>
          <a:stretch>
            <a:fillRect/>
          </a:stretch>
        </p:blipFill>
        <p:spPr>
          <a:xfrm>
            <a:off x="1911985" y="367030"/>
            <a:ext cx="7510145" cy="5769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9474835" y="8255"/>
            <a:ext cx="1625600" cy="5372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文化小贴士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4" name="图片 3" descr="无标题"/>
          <p:cNvPicPr>
            <a:picLocks noChangeAspect="1"/>
          </p:cNvPicPr>
          <p:nvPr/>
        </p:nvPicPr>
        <p:blipFill>
          <a:blip r:embed="rId1"/>
          <a:srcRect r="24680" b="11201"/>
          <a:stretch>
            <a:fillRect/>
          </a:stretch>
        </p:blipFill>
        <p:spPr>
          <a:xfrm>
            <a:off x="1287780" y="396240"/>
            <a:ext cx="8186420" cy="56597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9596755" y="8255"/>
            <a:ext cx="1503680" cy="5372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复习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3175" y="789940"/>
            <a:ext cx="4224655" cy="5029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1.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你是哪个国家的？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2.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你是哪个班(bān)级(jí)的？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3.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你是哪个城(chéng)市(shì)的？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4.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你是哪个年(nián)级(jí)的？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5.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你是哪个专(zhuān)业(yè)的？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6.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你是哪个学(xué)校(xiào)的？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7.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你的手机是哪个国家的？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8.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你的电脑是哪个国家的？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9.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你是哪个洲(zhōu)的？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01995" y="789940"/>
            <a:ext cx="5151755" cy="5029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我是中国的。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我是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1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班(bān)的。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我是北京的。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我是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</a:rPr>
              <a:t>2017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级(jí)的。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我是汉语专(zhuān)业(yè)的。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我是北(běi)京(jīng)大(dà)学(xué)的。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我的手机是美国的。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我的电脑是日本的。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00B0F0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我是欧(ōu)洲(zhōu)的。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7" name=" 167"/>
          <p:cNvSpPr/>
          <p:nvPr/>
        </p:nvSpPr>
        <p:spPr>
          <a:xfrm>
            <a:off x="10637520" y="6286500"/>
            <a:ext cx="1541780" cy="57531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>
                <a:solidFill>
                  <a:srgbClr val="FFFFFF"/>
                </a:solidFill>
              </a:rPr>
              <a:t>问题接龙</a:t>
            </a: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0005695" y="1087120"/>
            <a:ext cx="2234565" cy="60134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头 脑 风 暴</a:t>
            </a:r>
            <a:endParaRPr kumimoji="0" lang="zh-CN" altLang="zh-CN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6" name="图片 5" descr="0T1)MC6`0RRXU)QW8{)3ED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775" y="501650"/>
            <a:ext cx="6647180" cy="915670"/>
          </a:xfrm>
          <a:prstGeom prst="rect">
            <a:avLst/>
          </a:prstGeom>
        </p:spPr>
      </p:pic>
      <p:pic>
        <p:nvPicPr>
          <p:cNvPr id="13" name="图片 12" descr="无标题"/>
          <p:cNvPicPr>
            <a:picLocks noChangeAspect="1"/>
          </p:cNvPicPr>
          <p:nvPr/>
        </p:nvPicPr>
        <p:blipFill>
          <a:blip r:embed="rId2"/>
          <a:srcRect r="81543" b="77611"/>
          <a:stretch>
            <a:fillRect/>
          </a:stretch>
        </p:blipFill>
        <p:spPr>
          <a:xfrm>
            <a:off x="858520" y="1602740"/>
            <a:ext cx="2395855" cy="16059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275" y="1787525"/>
            <a:ext cx="3415030" cy="23901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045" y="1979295"/>
            <a:ext cx="3906520" cy="26174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 b="7803"/>
          <a:stretch>
            <a:fillRect/>
          </a:stretch>
        </p:blipFill>
        <p:spPr>
          <a:xfrm>
            <a:off x="4058920" y="2125980"/>
            <a:ext cx="4072890" cy="29349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285" y="2313305"/>
            <a:ext cx="4413885" cy="2937510"/>
          </a:xfrm>
          <a:prstGeom prst="rect">
            <a:avLst/>
          </a:prstGeom>
        </p:spPr>
      </p:pic>
      <p:pic>
        <p:nvPicPr>
          <p:cNvPr id="18" name="图片 17" descr="无标题"/>
          <p:cNvPicPr>
            <a:picLocks noChangeAspect="1"/>
          </p:cNvPicPr>
          <p:nvPr/>
        </p:nvPicPr>
        <p:blipFill>
          <a:blip r:embed="rId2"/>
          <a:srcRect t="33278" r="81543" b="56116"/>
          <a:stretch>
            <a:fillRect/>
          </a:stretch>
        </p:blipFill>
        <p:spPr>
          <a:xfrm>
            <a:off x="858520" y="3247390"/>
            <a:ext cx="2395855" cy="7607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345" y="2634615"/>
            <a:ext cx="4871720" cy="2701925"/>
          </a:xfrm>
          <a:prstGeom prst="rect">
            <a:avLst/>
          </a:prstGeom>
        </p:spPr>
      </p:pic>
      <p:pic>
        <p:nvPicPr>
          <p:cNvPr id="20" name="图片 19" descr="无标题"/>
          <p:cNvPicPr>
            <a:picLocks noChangeAspect="1"/>
          </p:cNvPicPr>
          <p:nvPr/>
        </p:nvPicPr>
        <p:blipFill>
          <a:blip r:embed="rId2"/>
          <a:srcRect t="49320" r="81543" b="41438"/>
          <a:stretch>
            <a:fillRect/>
          </a:stretch>
        </p:blipFill>
        <p:spPr>
          <a:xfrm>
            <a:off x="858520" y="4008120"/>
            <a:ext cx="2395855" cy="6629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010" y="2889885"/>
            <a:ext cx="4365625" cy="28987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rcRect b="6041"/>
          <a:stretch>
            <a:fillRect/>
          </a:stretch>
        </p:blipFill>
        <p:spPr>
          <a:xfrm>
            <a:off x="5541010" y="3044825"/>
            <a:ext cx="4843780" cy="302704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36580" y="1423670"/>
            <a:ext cx="1453515" cy="4933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两人活动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6" name="图片 5" descr="`]C(A1IX2()F5{1FB7PKXK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630" y="257810"/>
            <a:ext cx="4974590" cy="13493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85" y="2100580"/>
            <a:ext cx="2705735" cy="18935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 b="6041"/>
          <a:stretch>
            <a:fillRect/>
          </a:stretch>
        </p:blipFill>
        <p:spPr>
          <a:xfrm>
            <a:off x="5831840" y="2058035"/>
            <a:ext cx="3166745" cy="19792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645" y="4385945"/>
            <a:ext cx="2927350" cy="19615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650" y="4420870"/>
            <a:ext cx="2902585" cy="19265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430655" y="1212215"/>
            <a:ext cx="3798570" cy="5264785"/>
          </a:xfrm>
          <a:prstGeom prst="rect">
            <a:avLst/>
          </a:prstGeom>
        </p:spPr>
        <p:txBody>
          <a:bodyPr>
            <a:normAutofit fontScale="30000"/>
          </a:bodyPr>
          <a:lstStyle>
            <a:defPPr>
              <a:defRPr lang="zh-CN"/>
            </a:defPPr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 sz="3600" dirty="0">
              <a:latin typeface="+mn-lt"/>
              <a:ea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美国 měiguó</a:t>
            </a:r>
            <a:endParaRPr lang="zh-CN" altLang="en-US" sz="8000" dirty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加拿大 </a:t>
            </a:r>
            <a:r>
              <a:rPr lang="zh-CN" altLang="en-US" sz="8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jiānádà</a:t>
            </a:r>
            <a:endParaRPr lang="zh-CN" altLang="en-US" sz="88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墨西哥 </a:t>
            </a:r>
            <a:r>
              <a:rPr lang="zh-CN" altLang="en-US" sz="8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mòxīgē</a:t>
            </a:r>
            <a:endParaRPr lang="zh-CN" altLang="en-US" sz="88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巴西 </a:t>
            </a:r>
            <a:r>
              <a:rPr lang="zh-CN" altLang="en-US" sz="8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bāxī</a:t>
            </a:r>
            <a:endParaRPr lang="zh-CN" altLang="en-US" sz="88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英国 </a:t>
            </a:r>
            <a:r>
              <a:rPr lang="zh-CN" altLang="en-US" sz="8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yīngguó</a:t>
            </a:r>
            <a:endParaRPr lang="zh-CN" altLang="en-US" sz="88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法国 </a:t>
            </a:r>
            <a:r>
              <a:rPr lang="zh-CN" altLang="en-US" sz="8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fǎguó</a:t>
            </a:r>
            <a:endParaRPr lang="zh-CN" altLang="en-US" sz="88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德国 </a:t>
            </a:r>
            <a:r>
              <a:rPr lang="zh-CN" altLang="en-US" sz="8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déguó</a:t>
            </a:r>
            <a:endParaRPr lang="zh-CN" altLang="en-US" sz="88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西班牙 </a:t>
            </a:r>
            <a:r>
              <a:rPr lang="zh-CN" altLang="en-US" sz="8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xībānyá</a:t>
            </a:r>
            <a:endParaRPr lang="zh-CN" altLang="en-US" sz="88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俄罗斯 </a:t>
            </a:r>
            <a:r>
              <a:rPr lang="zh-CN" altLang="en-US" sz="88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éluósī</a:t>
            </a:r>
            <a:endParaRPr lang="zh-CN" altLang="en-US" sz="88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</a:rPr>
              <a:t>意大利 </a:t>
            </a:r>
            <a:r>
              <a:rPr lang="zh-CN" altLang="en-US" sz="8000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yìdàlì</a:t>
            </a:r>
            <a:endParaRPr lang="zh-CN" altLang="en-US" sz="8000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endParaRPr lang="zh-CN" altLang="en-US" dirty="0">
              <a:latin typeface="+mn-lt"/>
              <a:ea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15645" y="167005"/>
            <a:ext cx="10515600" cy="105600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</a:rPr>
              <a:t>根据这些国家和城市名字的发音猜它们是哪些国家和城市。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ea typeface="+mn-ea"/>
              </a:rPr>
              <a:t>Guess the countries and cities' name according to the pronunciation.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ea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0761345" y="1355725"/>
            <a:ext cx="1453515" cy="6235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生词总动员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599430" y="1355725"/>
            <a:ext cx="3798570" cy="5264785"/>
          </a:xfrm>
          <a:prstGeom prst="rect">
            <a:avLst/>
          </a:prstGeom>
        </p:spPr>
        <p:txBody>
          <a:bodyPr>
            <a:normAutofit fontScale="25000"/>
          </a:bodyPr>
          <a:lstStyle>
            <a:defPPr>
              <a:defRPr lang="zh-CN"/>
            </a:defPPr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 sz="3600" dirty="0">
              <a:latin typeface="+mn-lt"/>
              <a:ea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莫斯科 mòsīkē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巴黎 bālí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马德里 mǎdélǐ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里约热内卢 lǐyuērènèilú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华盛顿huáshèngdùn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罗马 luómǎ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伦敦 lúndūn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堪培拉 kānpéilā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墨西哥城 mòxīgēchéng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9600" dirty="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柏林 bólín</a:t>
            </a:r>
            <a:endParaRPr lang="zh-CN" altLang="en-US" sz="9600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488055" y="1708150"/>
            <a:ext cx="2154555" cy="18243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直接连接符 10"/>
          <p:cNvCxnSpPr/>
          <p:nvPr/>
        </p:nvCxnSpPr>
        <p:spPr>
          <a:xfrm>
            <a:off x="3651885" y="2165350"/>
            <a:ext cx="2002790" cy="27133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直接连接符 11"/>
          <p:cNvCxnSpPr/>
          <p:nvPr/>
        </p:nvCxnSpPr>
        <p:spPr>
          <a:xfrm>
            <a:off x="3651885" y="2631440"/>
            <a:ext cx="2002790" cy="27133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直接连接符 12"/>
          <p:cNvCxnSpPr/>
          <p:nvPr/>
        </p:nvCxnSpPr>
        <p:spPr>
          <a:xfrm flipV="1">
            <a:off x="3047365" y="3103880"/>
            <a:ext cx="2619375" cy="247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直接连接符 13"/>
          <p:cNvCxnSpPr/>
          <p:nvPr/>
        </p:nvCxnSpPr>
        <p:spPr>
          <a:xfrm>
            <a:off x="3495040" y="3626485"/>
            <a:ext cx="2159635" cy="8604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直接连接符 14"/>
          <p:cNvCxnSpPr/>
          <p:nvPr/>
        </p:nvCxnSpPr>
        <p:spPr>
          <a:xfrm flipV="1">
            <a:off x="3218815" y="2234565"/>
            <a:ext cx="2399030" cy="18853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直接连接符 15"/>
          <p:cNvCxnSpPr/>
          <p:nvPr/>
        </p:nvCxnSpPr>
        <p:spPr>
          <a:xfrm>
            <a:off x="3291840" y="4585335"/>
            <a:ext cx="2374900" cy="124396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直接连接符 16"/>
          <p:cNvCxnSpPr/>
          <p:nvPr/>
        </p:nvCxnSpPr>
        <p:spPr>
          <a:xfrm flipV="1">
            <a:off x="3766820" y="2704465"/>
            <a:ext cx="1936750" cy="237871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直接连接符 17"/>
          <p:cNvCxnSpPr/>
          <p:nvPr/>
        </p:nvCxnSpPr>
        <p:spPr>
          <a:xfrm flipV="1">
            <a:off x="3573780" y="1793875"/>
            <a:ext cx="2129790" cy="37420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直接连接符 18"/>
          <p:cNvCxnSpPr/>
          <p:nvPr/>
        </p:nvCxnSpPr>
        <p:spPr>
          <a:xfrm flipV="1">
            <a:off x="3399790" y="4022090"/>
            <a:ext cx="2315845" cy="1971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" name=" 167"/>
          <p:cNvSpPr/>
          <p:nvPr/>
        </p:nvSpPr>
        <p:spPr>
          <a:xfrm>
            <a:off x="1872615" y="1047115"/>
            <a:ext cx="1419860" cy="4286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国家</a:t>
            </a:r>
            <a:endParaRPr lang="zh-CN" altLang="en-US" sz="2400" b="1">
              <a:solidFill>
                <a:srgbClr val="FFFFFF"/>
              </a:solidFill>
            </a:endParaRPr>
          </a:p>
        </p:txBody>
      </p:sp>
      <p:sp>
        <p:nvSpPr>
          <p:cNvPr id="20" name=" 167"/>
          <p:cNvSpPr/>
          <p:nvPr/>
        </p:nvSpPr>
        <p:spPr>
          <a:xfrm>
            <a:off x="6198235" y="1120140"/>
            <a:ext cx="1419860" cy="4286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</a:rPr>
              <a:t>城市</a:t>
            </a:r>
            <a:endParaRPr lang="zh-CN" altLang="en-US" sz="2400" b="1">
              <a:solidFill>
                <a:srgbClr val="FFFFFF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38835" y="363855"/>
            <a:ext cx="10515600" cy="10674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olidFill>
                  <a:schemeClr val="tx1"/>
                </a:solidFill>
              </a:rPr>
              <a:t>说说他们是哪国人？ </a:t>
            </a:r>
            <a:r>
              <a:rPr lang="en-US" altLang="zh-CN" sz="3600" dirty="0">
                <a:solidFill>
                  <a:schemeClr val="tx1"/>
                </a:solidFill>
              </a:rPr>
              <a:t>Where are they from?</a:t>
            </a:r>
            <a:endParaRPr lang="en-US" altLang="zh-CN" sz="3600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0761345" y="1355725"/>
            <a:ext cx="1453515" cy="4876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小组活动</a:t>
            </a:r>
            <a:endParaRPr kumimoji="0" lang="zh-CN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3" name="图片 2" descr="CW4KLV~OY0%NUS4JKID6V2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90" y="1525270"/>
            <a:ext cx="1355725" cy="1766570"/>
          </a:xfrm>
          <a:prstGeom prst="rect">
            <a:avLst/>
          </a:prstGeom>
        </p:spPr>
      </p:pic>
      <p:pic>
        <p:nvPicPr>
          <p:cNvPr id="8" name="图片 7" descr="G8B[AY12[FJ$(SQ9A`AR5F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90" y="1525270"/>
            <a:ext cx="1357630" cy="1767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l="22280" r="8990"/>
          <a:stretch>
            <a:fillRect/>
          </a:stretch>
        </p:blipFill>
        <p:spPr>
          <a:xfrm>
            <a:off x="7917815" y="1525270"/>
            <a:ext cx="1819275" cy="17653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l="30360"/>
          <a:stretch>
            <a:fillRect/>
          </a:stretch>
        </p:blipFill>
        <p:spPr>
          <a:xfrm>
            <a:off x="3282950" y="1525270"/>
            <a:ext cx="1812290" cy="1765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835" y="3991610"/>
            <a:ext cx="1617345" cy="2124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245" y="3991610"/>
            <a:ext cx="1414780" cy="21704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rcRect l="12497" r="14504"/>
          <a:stretch>
            <a:fillRect/>
          </a:stretch>
        </p:blipFill>
        <p:spPr>
          <a:xfrm>
            <a:off x="7607300" y="4137660"/>
            <a:ext cx="2439670" cy="1877695"/>
          </a:xfrm>
          <a:prstGeom prst="rect">
            <a:avLst/>
          </a:prstGeom>
        </p:spPr>
      </p:pic>
      <p:sp>
        <p:nvSpPr>
          <p:cNvPr id="167" name=" 167"/>
          <p:cNvSpPr/>
          <p:nvPr/>
        </p:nvSpPr>
        <p:spPr>
          <a:xfrm>
            <a:off x="839470" y="3434715"/>
            <a:ext cx="9283065" cy="59944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FFFF"/>
                </a:solidFill>
              </a:rPr>
              <a:t>莎 士 比亚                   章   子怡                      比尔盖 茨                     贝 克汉 姆</a:t>
            </a:r>
            <a:endParaRPr lang="zh-CN" altLang="en-US" b="1">
              <a:solidFill>
                <a:srgbClr val="FFFFFF"/>
              </a:solidFill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FFFF"/>
                </a:solidFill>
              </a:rPr>
              <a:t>shāshìbǐyà                  zhāngzǐyí                    bǐěrgàicí                   bèikèhànmǔ</a:t>
            </a:r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2" name=" 167"/>
          <p:cNvSpPr/>
          <p:nvPr/>
        </p:nvSpPr>
        <p:spPr>
          <a:xfrm>
            <a:off x="2776855" y="6162040"/>
            <a:ext cx="7581900" cy="59944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FFFF"/>
                </a:solidFill>
              </a:rPr>
              <a:t>百 合子                     大长   今                                     博尔特</a:t>
            </a:r>
            <a:endParaRPr lang="zh-CN" altLang="en-US" b="1">
              <a:solidFill>
                <a:srgbClr val="FFFFFF"/>
              </a:solidFill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>
                <a:solidFill>
                  <a:srgbClr val="FFFFFF"/>
                </a:solidFill>
              </a:rPr>
              <a:t>bǎihézǐ                  dàchángjīn                                    bóěrtè</a:t>
            </a:r>
            <a:endParaRPr lang="zh-CN" altLang="en-US" b="1">
              <a:solidFill>
                <a:srgbClr val="FFFFFF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61345" y="1355725"/>
            <a:ext cx="1453515" cy="5118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小组活动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6" name="图片 5" descr="FDX_09L8{T5RA@J3HVH)20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145" y="368300"/>
            <a:ext cx="6690360" cy="7816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95" y="1355725"/>
            <a:ext cx="1395095" cy="1860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17511" t="5290" r="14279"/>
          <a:stretch>
            <a:fillRect/>
          </a:stretch>
        </p:blipFill>
        <p:spPr>
          <a:xfrm>
            <a:off x="3537585" y="1355725"/>
            <a:ext cx="2144395" cy="1860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0" y="1422400"/>
            <a:ext cx="3070225" cy="172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45845" y="3789680"/>
            <a:ext cx="1864360" cy="1325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日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本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rìběn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韩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hánguó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中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zhōngguó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36340" y="3891915"/>
            <a:ext cx="1746885" cy="1325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英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yīngguó)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美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měiguó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意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大利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yìdàlì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18655" y="3891915"/>
            <a:ext cx="1882775" cy="1325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墨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西哥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mòxīgē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巴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西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bāxī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西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班牙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xībānyá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650" y="4671060"/>
            <a:ext cx="43815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00145" y="3928110"/>
            <a:ext cx="43815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84365" y="4344670"/>
            <a:ext cx="43815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47800" y="3216275"/>
            <a:ext cx="939800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姚 明  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yáomíng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37635" y="3251835"/>
            <a:ext cx="928370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披头士 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pītóushì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16445" y="3251835"/>
            <a:ext cx="166497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罗纳尔迪尼奥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luónàěr dí ní ào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907395" y="1355725"/>
            <a:ext cx="1307465" cy="51181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小组活动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6" name="图片 5" descr="FDX_09L8{T5RA@J3HVH)20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145" y="368300"/>
            <a:ext cx="6690360" cy="7816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5725"/>
            <a:ext cx="1801495" cy="22015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r="14806"/>
          <a:stretch>
            <a:fillRect/>
          </a:stretch>
        </p:blipFill>
        <p:spPr>
          <a:xfrm>
            <a:off x="3014980" y="1355725"/>
            <a:ext cx="2955925" cy="22015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825" y="1356360"/>
            <a:ext cx="1719580" cy="2200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665" y="1491615"/>
            <a:ext cx="2695575" cy="19310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1050" y="4247515"/>
            <a:ext cx="1915795" cy="1325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日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本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rìběn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韩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hánguó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新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加坡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xīnjiāpō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42335" y="4247515"/>
            <a:ext cx="1640205" cy="1325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美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měiguó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日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本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rìběn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韩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hánguó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70905" y="4247515"/>
            <a:ext cx="2251075" cy="1325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美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měiguó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泰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国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tàiguó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马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  <a:sym typeface="+mn-ea"/>
              </a:rPr>
              <a:t>来西亚 </a:t>
            </a: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mǎláixīyà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84565" y="4247515"/>
            <a:ext cx="2225675" cy="1325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法(fǎ)国(guó)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意(yì)大(dà)利(lì)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zh-CN">
                <a:latin typeface="华文楷体" panose="02010600040101010101" charset="-122"/>
                <a:ea typeface="华文楷体" panose="02010600040101010101" charset="-122"/>
              </a:rPr>
              <a:t>西(xī)班(bān)牙(yá)</a:t>
            </a:r>
            <a:endParaRPr lang="zh-CN" altLang="zh-CN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4855" y="4295775"/>
            <a:ext cx="45085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04870" y="5125720"/>
            <a:ext cx="43815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34710" y="4293235"/>
            <a:ext cx="43815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35035" y="4702810"/>
            <a:ext cx="43815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√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95705" y="3655695"/>
            <a:ext cx="986155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福原  爱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fúyuánài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145530" y="3655695"/>
            <a:ext cx="1762760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玛丽莲 ·梦  露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mǎlìlián·mènglù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969375" y="3655695"/>
            <a:ext cx="1099820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帕瓦罗蒂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pàwǎluódì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43020" y="3792855"/>
            <a:ext cx="589915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</a:rPr>
              <a:t>Rain</a:t>
            </a:r>
            <a:endParaRPr lang="en-US" altLang="zh-CN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0761345" y="1355725"/>
            <a:ext cx="1453515" cy="5003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charset="-122"/>
              </a:rPr>
              <a:t>小组活动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3" name="图片 2" descr="282KG_0KX$VM@Q5YR(_JR%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374015"/>
            <a:ext cx="4944110" cy="9817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" y="2161540"/>
            <a:ext cx="2687955" cy="20193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b="6427"/>
          <a:stretch>
            <a:fillRect/>
          </a:stretch>
        </p:blipFill>
        <p:spPr>
          <a:xfrm>
            <a:off x="3585845" y="2160905"/>
            <a:ext cx="1618615" cy="20199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10952" r="14039" b="11780"/>
          <a:stretch>
            <a:fillRect/>
          </a:stretch>
        </p:blipFill>
        <p:spPr>
          <a:xfrm>
            <a:off x="5593080" y="2161540"/>
            <a:ext cx="2574925" cy="20193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005" y="2161540"/>
            <a:ext cx="2804795" cy="2019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1355725"/>
            <a:ext cx="2423795" cy="3423920"/>
          </a:xfrm>
          <a:prstGeom prst="rect">
            <a:avLst/>
          </a:prstGeom>
        </p:spPr>
      </p:pic>
      <p:pic>
        <p:nvPicPr>
          <p:cNvPr id="22" name="图片 21" descr="{BXIEPO})C3}3D2UP(GXNZ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265" y="5003165"/>
            <a:ext cx="3409315" cy="13760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57*i*2"/>
</p:tagLst>
</file>

<file path=ppt/tags/tag10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f"/>
  <p:tag name="KSO_WM_UNIT_INDEX" val="1"/>
  <p:tag name="KSO_WM_UNIT_ID" val="custom160041_2*f*1"/>
  <p:tag name="KSO_WM_UNIT_CLEAR" val="1"/>
  <p:tag name="KSO_WM_UNIT_LAYERLEVEL" val="1"/>
  <p:tag name="KSO_WM_UNIT_VALUE" val="429"/>
  <p:tag name="KSO_WM_UNIT_HIGHLIGHT" val="0"/>
  <p:tag name="KSO_WM_UNIT_COMPATIBLE" val="0"/>
  <p:tag name="KSO_WM_UNIT_PRESET_TEXT_INDEX" val="6"/>
  <p:tag name="KSO_WM_UNIT_PRESET_TEXT_LEN" val="50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a"/>
  <p:tag name="KSO_WM_UNIT_INDEX" val="1"/>
  <p:tag name="KSO_WM_UNIT_ID" val="custom160041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0"/>
  <p:tag name="KSO_WM_UNIT_PRESET_TEXT_LEN" val="9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f"/>
  <p:tag name="KSO_WM_UNIT_INDEX" val="1"/>
  <p:tag name="KSO_WM_UNIT_ID" val="custom160041_2*f*1"/>
  <p:tag name="KSO_WM_UNIT_CLEAR" val="1"/>
  <p:tag name="KSO_WM_UNIT_LAYERLEVEL" val="1"/>
  <p:tag name="KSO_WM_UNIT_VALUE" val="429"/>
  <p:tag name="KSO_WM_UNIT_HIGHLIGHT" val="0"/>
  <p:tag name="KSO_WM_UNIT_COMPATIBLE" val="0"/>
  <p:tag name="KSO_WM_UNIT_PRESET_TEXT_INDEX" val="6"/>
  <p:tag name="KSO_WM_UNIT_PRESET_TEXT_LEN" val="50"/>
</p:tagLst>
</file>

<file path=ppt/tags/tag14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a"/>
  <p:tag name="KSO_WM_UNIT_INDEX" val="1"/>
  <p:tag name="KSO_WM_UNIT_ID" val="custom160041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0"/>
  <p:tag name="KSO_WM_UNIT_PRESET_TEXT_LEN" val="9"/>
</p:tagLst>
</file>

<file path=ppt/tags/tag16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7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8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19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3"/>
  <p:tag name="KSO_WM_SLIDE_INDEX" val="3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58*138"/>
  <p:tag name="KSO_WM_SLIDE_SIZE" val="836*343"/>
</p:tagLst>
</file>

<file path=ppt/tags/tag2.xml><?xml version="1.0" encoding="utf-8"?>
<p:tagLst xmlns:p="http://schemas.openxmlformats.org/presentationml/2006/main">
  <p:tag name="KSO_WM_BEAUTIFY_FLAG" val="#wm#"/>
  <p:tag name="KSO_WM_UNIT_TYPE" val="i"/>
  <p:tag name="KSO_WM_UNIT_ID" val="257*i*5"/>
</p:tagLst>
</file>

<file path=ppt/tags/tag20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1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2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3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4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5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6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7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f"/>
  <p:tag name="KSO_WM_UNIT_INDEX" val="1"/>
  <p:tag name="KSO_WM_UNIT_ID" val="custom160041_2*f*1"/>
  <p:tag name="KSO_WM_UNIT_CLEAR" val="1"/>
  <p:tag name="KSO_WM_UNIT_LAYERLEVEL" val="1"/>
  <p:tag name="KSO_WM_UNIT_VALUE" val="429"/>
  <p:tag name="KSO_WM_UNIT_HIGHLIGHT" val="0"/>
  <p:tag name="KSO_WM_UNIT_COMPATIBLE" val="0"/>
  <p:tag name="KSO_WM_UNIT_PRESET_TEXT_INDEX" val="6"/>
  <p:tag name="KSO_WM_UNIT_PRESET_TEXT_LEN" val="50"/>
</p:tagLst>
</file>

<file path=ppt/tags/tag29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3.xml><?xml version="1.0" encoding="utf-8"?>
<p:tagLst xmlns:p="http://schemas.openxmlformats.org/presentationml/2006/main">
  <p:tag name="KSO_WM_BEAUTIFY_FLAG" val="#wm#"/>
  <p:tag name="KSO_WM_UNIT_TYPE" val="i"/>
  <p:tag name="KSO_WM_UNIT_ID" val="257*i*6"/>
</p:tagLst>
</file>

<file path=ppt/tags/tag30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31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32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33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a"/>
  <p:tag name="KSO_WM_UNIT_INDEX" val="1"/>
  <p:tag name="KSO_WM_UNIT_ID" val="custom160041_1*a*1"/>
  <p:tag name="KSO_WM_UNIT_CLEAR" val="1"/>
  <p:tag name="KSO_WM_UNIT_LAYERLEVEL" val="1"/>
  <p:tag name="KSO_WM_UNIT_VALUE" val="6"/>
  <p:tag name="KSO_WM_UNIT_ISCONTENTSTITLE" val="0"/>
  <p:tag name="KSO_WM_UNIT_HIGHLIGHT" val="0"/>
  <p:tag name="KSO_WM_UNIT_COMPATIBLE" val="0"/>
  <p:tag name="KSO_WM_UNIT_PRESET_TEXT" val="家有萌宠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b"/>
  <p:tag name="KSO_WM_UNIT_INDEX" val="1"/>
  <p:tag name="KSO_WM_UNIT_ID" val="custom160041_1*b*1"/>
  <p:tag name="KSO_WM_UNIT_CLEAR" val="1"/>
  <p:tag name="KSO_WM_UNIT_LAYERLEVEL" val="1"/>
  <p:tag name="KSO_WM_UNIT_VALUE" val="19"/>
  <p:tag name="KSO_WM_UNIT_ISCONTENTSTITLE" val="0"/>
  <p:tag name="KSO_WM_UNIT_HIGHLIGHT" val="0"/>
  <p:tag name="KSO_WM_UNIT_COMPATIBLE" val="0"/>
  <p:tag name="KSO_WM_UNIT_PRESET_TEXT_INDEX" val="1"/>
  <p:tag name="KSO_WM_UNIT_PRESET_TEXT_LEN" val="10"/>
</p:tagLst>
</file>

<file path=ppt/tags/tag6.xml><?xml version="1.0" encoding="utf-8"?>
<p:tagLst xmlns:p="http://schemas.openxmlformats.org/presentationml/2006/main">
  <p:tag name="KSO_WM_TEMPLATE_THUMBS_INDEX" val="1、7、11、16、17、21、24、28、33、34"/>
  <p:tag name="KSO_WM_TEMPLATE_CATEGORY" val="custom"/>
  <p:tag name="KSO_WM_TEMPLATE_INDEX" val="160041"/>
  <p:tag name="KSO_WM_TAG_VERSION" val="1.0"/>
  <p:tag name="KSO_WM_SLIDE_ID" val="custom160041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a"/>
  <p:tag name="KSO_WM_UNIT_INDEX" val="1"/>
  <p:tag name="KSO_WM_UNIT_ID" val="custom160041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0"/>
  <p:tag name="KSO_WM_UNIT_PRESET_TEXT_LEN" val="9"/>
</p:tagLst>
</file>

<file path=ppt/tags/tag8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ags/tag9.xml><?xml version="1.0" encoding="utf-8"?>
<p:tagLst xmlns:p="http://schemas.openxmlformats.org/presentationml/2006/main">
  <p:tag name="KSO_WM_TEMPLATE_CATEGORY" val="custom"/>
  <p:tag name="KSO_WM_TEMPLATE_INDEX" val="160041"/>
  <p:tag name="KSO_WM_TAG_VERSION" val="1.0"/>
  <p:tag name="KSO_WM_SLIDE_ID" val="custom160041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SLIDE_POSITION" val="66*144"/>
  <p:tag name="KSO_WM_SLIDE_SIZE" val="828*343"/>
</p:tagLst>
</file>

<file path=ppt/theme/theme1.xml><?xml version="1.0" encoding="utf-8"?>
<a:theme xmlns:a="http://schemas.openxmlformats.org/drawingml/2006/main" name="1_默认设计模板">
  <a:themeElements>
    <a:clrScheme name="自定义 2">
      <a:dk1>
        <a:srgbClr val="000000"/>
      </a:dk1>
      <a:lt1>
        <a:srgbClr val="FFFFFF"/>
      </a:lt1>
      <a:dk2>
        <a:srgbClr val="96D0B8"/>
      </a:dk2>
      <a:lt2>
        <a:srgbClr val="FE8238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charset="-122"/>
          </a:defRPr>
        </a:defPPr>
      </a:lstStyle>
    </a:lnDef>
  </a:objectDefaults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3478</Words>
  <Application>WPS 演示</Application>
  <PresentationFormat>宽屏</PresentationFormat>
  <Paragraphs>354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Wingdings</vt:lpstr>
      <vt:lpstr>黑体</vt:lpstr>
      <vt:lpstr>Times New Roman</vt:lpstr>
      <vt:lpstr>华文楷体</vt:lpstr>
      <vt:lpstr>Wingdings</vt:lpstr>
      <vt:lpstr>微软雅黑</vt:lpstr>
      <vt:lpstr>Calibri</vt:lpstr>
      <vt:lpstr>BatangChe</vt:lpstr>
      <vt:lpstr>1_默认设计模板</vt:lpstr>
      <vt:lpstr>新目标汉语 口语课本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15</cp:revision>
  <dcterms:created xsi:type="dcterms:W3CDTF">2015-05-05T08:02:00Z</dcterms:created>
  <dcterms:modified xsi:type="dcterms:W3CDTF">2017-04-05T06:29:24Z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2052-10.1.0.6374</vt:lpwstr>
  </property>
</Properties>
</file>