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95" r:id="rId3"/>
    <p:sldId id="396" r:id="rId4"/>
    <p:sldId id="272" r:id="rId6"/>
    <p:sldId id="652" r:id="rId7"/>
    <p:sldId id="653" r:id="rId8"/>
    <p:sldId id="654" r:id="rId9"/>
    <p:sldId id="655" r:id="rId10"/>
    <p:sldId id="664" r:id="rId11"/>
    <p:sldId id="665" r:id="rId12"/>
    <p:sldId id="666" r:id="rId13"/>
    <p:sldId id="667" r:id="rId14"/>
    <p:sldId id="668" r:id="rId15"/>
    <p:sldId id="669" r:id="rId16"/>
    <p:sldId id="670" r:id="rId17"/>
    <p:sldId id="328" r:id="rId18"/>
    <p:sldId id="333" r:id="rId19"/>
    <p:sldId id="39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0"/>
    <a:srgbClr val="FFCC66"/>
    <a:srgbClr val="CEE8EE"/>
    <a:srgbClr val="E8F4F7"/>
    <a:srgbClr val="B1B5B0"/>
    <a:srgbClr val="FF7C80"/>
    <a:srgbClr val="3B5EC3"/>
    <a:srgbClr val="66FF66"/>
    <a:srgbClr val="EAF7FD"/>
    <a:srgbClr val="33C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864" y="-96"/>
      </p:cViewPr>
      <p:guideLst>
        <p:guide orient="horz" pos="2271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r"/>
            <a:fld id="{B3E93A3A-4DB2-417F-B200-05B17CB5604F}" type="slidenum">
              <a:rPr lang="zh-CN" alt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r"/>
            <a:fld id="{B3E93A3A-4DB2-417F-B200-05B17CB5604F}" type="slidenum">
              <a:rPr lang="zh-CN" alt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r"/>
            <a:fld id="{B3E93A3A-4DB2-417F-B200-05B17CB5604F}" type="slidenum">
              <a:rPr lang="zh-CN" alt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38100" y="0"/>
            <a:ext cx="9182100" cy="6870700"/>
            <a:chOff x="-38100" y="0"/>
            <a:chExt cx="9182100" cy="68580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7" r="4704"/>
            <a:stretch>
              <a:fillRect/>
            </a:stretch>
          </p:blipFill>
          <p:spPr>
            <a:xfrm>
              <a:off x="-38100" y="0"/>
              <a:ext cx="9182100" cy="684106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-38100" y="0"/>
              <a:ext cx="7785100" cy="6858000"/>
            </a:xfrm>
            <a:prstGeom prst="rect">
              <a:avLst/>
            </a:prstGeom>
            <a:gradFill flip="none" rotWithShape="1">
              <a:gsLst>
                <a:gs pos="39000">
                  <a:schemeClr val="bg1">
                    <a:alpha val="90000"/>
                  </a:schemeClr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568506" y="3619498"/>
            <a:ext cx="5195945" cy="1047600"/>
          </a:xfrm>
          <a:prstGeom prst="roundRect">
            <a:avLst>
              <a:gd name="adj" fmla="val 0"/>
            </a:avLst>
          </a:prstGeom>
          <a:noFill/>
        </p:spPr>
        <p:txBody>
          <a:bodyPr anchor="t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黑体" panose="0201060003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568506" y="2108563"/>
            <a:ext cx="5195946" cy="1362711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黑体" panose="0201060003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5998" y="1262520"/>
            <a:ext cx="8292045" cy="4848720"/>
          </a:xfrm>
        </p:spPr>
        <p:txBody>
          <a:bodyPr lIns="144000" tIns="72000" rIns="144000" bIns="7200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  <a:lvl2pPr marL="723900" indent="-285750" algn="l" defTabSz="-63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3400" algn="l"/>
                <a:tab pos="6223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>
            <a:off x="415999" y="1199515"/>
            <a:ext cx="8292045" cy="0"/>
          </a:xfrm>
          <a:prstGeom prst="line">
            <a:avLst/>
          </a:prstGeom>
          <a:noFill/>
          <a:ln w="111125" cmpd="sng">
            <a:solidFill>
              <a:srgbClr val="80CBF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>
            <a:off x="415998" y="6126480"/>
            <a:ext cx="8292045" cy="0"/>
          </a:xfrm>
          <a:prstGeom prst="line">
            <a:avLst/>
          </a:prstGeom>
          <a:noFill/>
          <a:ln w="6350" cmpd="sng">
            <a:solidFill>
              <a:srgbClr val="80CBF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5998" y="1262520"/>
            <a:ext cx="8292045" cy="4848720"/>
          </a:xfrm>
        </p:spPr>
        <p:txBody>
          <a:bodyPr lIns="144000" tIns="72000" rIns="144000" bIns="7200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ea"/>
                <a:ea typeface="+mn-ea"/>
              </a:defRPr>
            </a:lvl1pPr>
            <a:lvl2pPr marL="723900" indent="-285750" algn="l" defTabSz="-63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33400" algn="l"/>
                <a:tab pos="6223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>
            <a:off x="415999" y="1199515"/>
            <a:ext cx="8292045" cy="0"/>
          </a:xfrm>
          <a:prstGeom prst="line">
            <a:avLst/>
          </a:prstGeom>
          <a:noFill/>
          <a:ln w="111125" cmpd="sng">
            <a:solidFill>
              <a:srgbClr val="80CBF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108199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15998" y="1366553"/>
            <a:ext cx="8292045" cy="2246075"/>
          </a:xfrm>
        </p:spPr>
        <p:txBody>
          <a:bodyPr lIns="144000" tIns="72000" rIns="144000" bIns="72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723900" indent="-285750" algn="l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15997" y="3889858"/>
            <a:ext cx="8292045" cy="2246075"/>
          </a:xfrm>
        </p:spPr>
        <p:txBody>
          <a:bodyPr lIns="144000" tIns="72000" rIns="144000" bIns="72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723900" indent="-279400" algn="l" defTabSz="7239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cxnSp>
        <p:nvCxnSpPr>
          <p:cNvPr id="5" name="直接连接符 14"/>
          <p:cNvCxnSpPr>
            <a:cxnSpLocks noChangeShapeType="1"/>
          </p:cNvCxnSpPr>
          <p:nvPr/>
        </p:nvCxnSpPr>
        <p:spPr bwMode="auto">
          <a:xfrm>
            <a:off x="415999" y="1337038"/>
            <a:ext cx="8292045" cy="0"/>
          </a:xfrm>
          <a:prstGeom prst="line">
            <a:avLst/>
          </a:prstGeom>
          <a:noFill/>
          <a:ln w="79375" cmpd="sng">
            <a:solidFill>
              <a:srgbClr val="80CBF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14"/>
          <p:cNvCxnSpPr>
            <a:cxnSpLocks noChangeShapeType="1"/>
          </p:cNvCxnSpPr>
          <p:nvPr/>
        </p:nvCxnSpPr>
        <p:spPr bwMode="auto">
          <a:xfrm>
            <a:off x="415998" y="3844469"/>
            <a:ext cx="8292045" cy="0"/>
          </a:xfrm>
          <a:prstGeom prst="line">
            <a:avLst/>
          </a:prstGeom>
          <a:noFill/>
          <a:ln w="79375" cmpd="sng">
            <a:solidFill>
              <a:srgbClr val="80CBF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20640000">
            <a:off x="3292445" y="1987871"/>
            <a:ext cx="5842021" cy="8712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3EC12B9-7A20-4CD6-9358-12CDF3333A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F217CC-110E-485B-BFFA-BD29D7D50B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7600" y="255600"/>
            <a:ext cx="8290800" cy="709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029600" y="1936800"/>
            <a:ext cx="3416400" cy="4586400"/>
          </a:xfrm>
        </p:spPr>
        <p:txBody>
          <a:bodyPr lIns="180000" tIns="46800" rIns="36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 rot="498387">
            <a:off x="5011738" y="2133145"/>
            <a:ext cx="2973387" cy="3341688"/>
          </a:xfrm>
          <a:prstGeom prst="rect">
            <a:avLst/>
          </a:prstGeom>
          <a:solidFill>
            <a:srgbClr val="FFFFFF"/>
          </a:solidFill>
          <a:ln w="9525" cmpd="sng">
            <a:solidFill>
              <a:srgbClr val="DDDDDD"/>
            </a:solidFill>
            <a:miter lim="800000"/>
          </a:ln>
        </p:spPr>
        <p:txBody>
          <a:bodyPr anchor="ctr"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ebdings" panose="05030102010509060703" pitchFamily="18" charset="2"/>
              <a:buChar char=""/>
              <a:defRPr sz="2400">
                <a:solidFill>
                  <a:srgbClr val="1985A7"/>
                </a:solidFill>
                <a:latin typeface="幼圆" pitchFamily="49" charset="-122"/>
                <a:ea typeface="黑体" panose="0201060003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7AD0EB"/>
              </a:buClr>
              <a:buFont typeface="幼圆" pitchFamily="49" charset="-122"/>
              <a:buChar char=" "/>
              <a:defRPr sz="1600">
                <a:solidFill>
                  <a:schemeClr val="tx1"/>
                </a:solidFill>
                <a:latin typeface="幼圆" pitchFamily="49" charset="-122"/>
                <a:ea typeface="黑体" panose="0201060003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ebdings" panose="05030102010509060703" pitchFamily="18" charset="2"/>
              <a:buNone/>
            </a:pPr>
            <a:endParaRPr lang="zh-CN" altLang="zh-CN" sz="1600">
              <a:solidFill>
                <a:srgbClr val="FFFFFF"/>
              </a:solidFill>
            </a:endParaRPr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 rot="480000">
            <a:off x="5162400" y="2278800"/>
            <a:ext cx="2746800" cy="28918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9"/>
            <a:ext cx="9144000" cy="6842821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5999" y="254605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8" y="1184366"/>
            <a:ext cx="8292045" cy="50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F4D4-8882-4384-A55B-43A117EF54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F749-7D53-4249-996F-331DC8AB91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Arial" panose="020B0604020202020204" pitchFamily="34" charset="0"/>
          <a:ea typeface="黑体" panose="0201060003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ebdings" panose="05030102010509060703" pitchFamily="18" charset="2"/>
        <a:buChar char=""/>
        <a:defRPr lang="zh-CN" altLang="en-US" sz="2400" kern="1200" baseline="0" dirty="0" smtClean="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1pPr>
      <a:lvl2pPr marL="723900" indent="-342900" algn="just" defTabSz="914400" rtl="0" eaLnBrk="1" latinLnBrk="0" hangingPunct="1"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tabLst>
          <a:tab pos="723900" algn="l"/>
        </a:tabLst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8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8325" y="1473798"/>
            <a:ext cx="6238875" cy="19977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CN" altLang="en-US" sz="4800" dirty="0" smtClean="0"/>
              <a:t>医学汉语</a:t>
            </a:r>
            <a:r>
              <a:rPr lang="en-US" altLang="zh-CN" sz="4800" dirty="0" smtClean="0"/>
              <a:t>2 </a:t>
            </a:r>
            <a:r>
              <a:rPr lang="zh-CN" altLang="en-US" sz="4800" dirty="0" smtClean="0"/>
              <a:t>实践课</a:t>
            </a:r>
            <a:br>
              <a:rPr lang="en-US" altLang="zh-CN" sz="4800" dirty="0" smtClean="0"/>
            </a:br>
            <a:r>
              <a:rPr lang="zh-CN" altLang="en-US" sz="4800" dirty="0" smtClean="0"/>
              <a:t>标准化病人</a:t>
            </a:r>
            <a:endParaRPr lang="en-US" altLang="zh-CN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95" y="3619500"/>
            <a:ext cx="7229475" cy="1894205"/>
          </a:xfrm>
        </p:spPr>
        <p:txBody>
          <a:bodyPr>
            <a:normAutofit fontScale="97500"/>
          </a:bodyPr>
          <a:lstStyle/>
          <a:p>
            <a:pPr algn="ctr"/>
            <a:r>
              <a:rPr lang="en-US" altLang="zh-CN" sz="3400" b="1" dirty="0" smtClean="0">
                <a:cs typeface="Arial" panose="020B0604020202020204" pitchFamily="34" charset="0"/>
              </a:rPr>
              <a:t>Medical Chinese 2  Practice Class</a:t>
            </a:r>
            <a:endParaRPr lang="en-US" altLang="zh-CN" sz="3400" b="1" dirty="0" smtClean="0">
              <a:cs typeface="Arial" panose="020B0604020202020204" pitchFamily="34" charset="0"/>
            </a:endParaRPr>
          </a:p>
          <a:p>
            <a:pPr algn="ctr"/>
            <a:r>
              <a:rPr lang="en-US" altLang="zh-CN" sz="3400" b="1" dirty="0" smtClean="0">
                <a:cs typeface="Arial" panose="020B0604020202020204" pitchFamily="34" charset="0"/>
              </a:rPr>
              <a:t>Standardized Patients</a:t>
            </a:r>
            <a:endParaRPr lang="en-US" altLang="zh-CN" sz="3400" b="1" dirty="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系统回顾</a:t>
            </a:r>
            <a:endParaRPr kumimoji="0" lang="zh-CN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Body System Review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</a:rPr>
              <a:t>询问</a:t>
            </a:r>
            <a:r>
              <a:rPr lang="zh-CN" sz="2400" dirty="0" smtClean="0">
                <a:solidFill>
                  <a:schemeClr val="accent1"/>
                </a:solidFill>
              </a:rPr>
              <a:t>病人各身体系统的常见症状</a:t>
            </a:r>
            <a:endParaRPr 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Whether the patient has some common </a:t>
            </a: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symptom about </a:t>
            </a:r>
            <a:endParaRPr lang="en-US" altLang="zh-CN" sz="2400" dirty="0" smtClean="0">
              <a:solidFill>
                <a:schemeClr val="accent1"/>
              </a:solidFill>
              <a:sym typeface="+mn-ea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    each system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呼吸系统、消化系统、心血管系统、泌尿系统、内分泌系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统、神经系统、运动系统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Respiratory, digestive, cardiovascular, urinary, endocrine,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nervous and locomotor system</a:t>
            </a: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4500" y="2335530"/>
            <a:ext cx="8455660" cy="3816000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家族史</a:t>
            </a:r>
            <a:endParaRPr kumimoji="0" lang="zh-CN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Family Member's Health Condition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</a:rPr>
              <a:t>询问</a:t>
            </a:r>
            <a:r>
              <a:rPr lang="zh-CN" sz="2400" dirty="0" smtClean="0">
                <a:solidFill>
                  <a:schemeClr val="accent1"/>
                </a:solidFill>
              </a:rPr>
              <a:t>病人家庭成员的健康状况和病史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Whether there is any family member has medical history 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   and their health condition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与现病史有关系的遗传病或传染病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The genetic disease or infectious disease which related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to patient's disease</a:t>
            </a: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4500" y="2335530"/>
            <a:ext cx="8455660" cy="3708000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个人史</a:t>
            </a:r>
            <a:endParaRPr kumimoji="0" lang="zh-CN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Personal History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</a:rPr>
              <a:t>出生的地方和生活过的地方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Birth place and habitat place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生活习惯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Living habit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342900" marR="0" lvl="0" indent="-34290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ü"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职业，确定有没有职业病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charset="0"/>
              <a:buNone/>
              <a:defRPr/>
            </a:pP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    Occupation, whether patient has occupational disease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3865" y="2335530"/>
            <a:ext cx="8455660" cy="3708000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婚姻史和生育史</a:t>
            </a:r>
            <a:endParaRPr kumimoji="0" lang="zh-CN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Marital History and Childbearing History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</a:rPr>
              <a:t>病人有没有结婚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Whether had married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女性病人有没有生育小孩，月经情况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Whether the female patient has had baby, and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menstruation condition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3865" y="2335530"/>
            <a:ext cx="8455660" cy="3708000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 检</a:t>
            </a:r>
            <a:endParaRPr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452374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身体检查</a:t>
            </a:r>
            <a:endParaRPr kumimoji="0" lang="zh-CN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Physical Examination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</a:rPr>
              <a:t>体温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body temperature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 smtClean="0">
                <a:solidFill>
                  <a:schemeClr val="accent1"/>
                </a:solidFill>
              </a:rPr>
              <a:t> 脉搏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pulse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 smtClean="0">
                <a:solidFill>
                  <a:schemeClr val="accent1"/>
                </a:solidFill>
              </a:rPr>
              <a:t> 血压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blood pressure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 smtClean="0">
                <a:solidFill>
                  <a:schemeClr val="accent1"/>
                </a:solidFill>
              </a:rPr>
              <a:t> 血液检查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blood examination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尿液检查 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piss examination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kumimoji="0" lang="zh-CN" alt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3865" y="2335530"/>
            <a:ext cx="8455660" cy="3708000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内容占位符 6"/>
          <p:cNvSpPr txBox="1"/>
          <p:nvPr/>
        </p:nvSpPr>
        <p:spPr>
          <a:xfrm>
            <a:off x="4712335" y="2335530"/>
            <a:ext cx="418719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X</a:t>
            </a:r>
            <a:r>
              <a:rPr lang="zh-CN" altLang="en-US" sz="2400" dirty="0" smtClean="0">
                <a:solidFill>
                  <a:schemeClr val="accent1"/>
                </a:solidFill>
              </a:rPr>
              <a:t>光        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X-ray</a:t>
            </a:r>
            <a:endParaRPr lang="en-US" alt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胸透         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chest X-ray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B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超          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ultrasound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CT            CT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核磁共振  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MIR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801688" y="2187575"/>
            <a:ext cx="2617787" cy="2752725"/>
            <a:chOff x="1309688" y="2365375"/>
            <a:chExt cx="2617787" cy="2752725"/>
          </a:xfrm>
        </p:grpSpPr>
        <p:sp>
          <p:nvSpPr>
            <p:cNvPr id="25603" name="Line 16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309688" y="3743325"/>
              <a:ext cx="2617787" cy="0"/>
            </a:xfrm>
            <a:prstGeom prst="line">
              <a:avLst/>
            </a:prstGeom>
            <a:noFill/>
            <a:ln w="28575" cmpd="sng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04" name="Line 1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619375" y="2365375"/>
              <a:ext cx="0" cy="2752725"/>
            </a:xfrm>
            <a:prstGeom prst="line">
              <a:avLst/>
            </a:prstGeom>
            <a:noFill/>
            <a:ln w="28575" cmpd="sng">
              <a:solidFill>
                <a:srgbClr val="80CBF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05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39863" y="2541588"/>
              <a:ext cx="2370137" cy="2392362"/>
            </a:xfrm>
            <a:prstGeom prst="ellipse">
              <a:avLst/>
            </a:prstGeom>
            <a:noFill/>
            <a:ln w="19050" cmpd="sng">
              <a:solidFill>
                <a:srgbClr val="80CBF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6" name="Oval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70038" y="2676525"/>
              <a:ext cx="2095500" cy="2112963"/>
            </a:xfrm>
            <a:prstGeom prst="ellipse">
              <a:avLst/>
            </a:prstGeom>
            <a:noFill/>
            <a:ln w="9525" cmpd="sng">
              <a:solidFill>
                <a:srgbClr val="C0E5FE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7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9750" y="2930525"/>
              <a:ext cx="1604963" cy="1639888"/>
            </a:xfrm>
            <a:prstGeom prst="ellipse">
              <a:avLst/>
            </a:prstGeom>
            <a:solidFill>
              <a:srgbClr val="41B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8" name="KSO_GT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98675" y="3225800"/>
              <a:ext cx="1027113" cy="1049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pPr algn="ctr"/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Locomotor System</a:t>
              </a:r>
              <a:endParaRPr lang="en-US" altLang="zh-CN" sz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3259138" y="3191863"/>
            <a:ext cx="5043170" cy="732790"/>
            <a:chOff x="3676650" y="3022600"/>
            <a:chExt cx="5043170" cy="732790"/>
          </a:xfrm>
        </p:grpSpPr>
        <p:sp>
          <p:nvSpPr>
            <p:cNvPr id="25611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76650" y="3300413"/>
              <a:ext cx="188913" cy="188912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12" name="KSO_GT1.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9525" y="3022600"/>
              <a:ext cx="4900295" cy="73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5CC5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noAutofit/>
              <a:scene3d>
                <a:camera prst="orthographicFront"/>
                <a:lightRig rig="threePt" dir="t"/>
              </a:scene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r>
                <a:rPr lang="zh-CN" alt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第三部分 </a:t>
              </a:r>
              <a:r>
                <a:rPr lang="en-US" altLang="zh-C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Part Three</a:t>
              </a:r>
              <a:endPara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9" name="文本框 1"/>
          <p:cNvSpPr txBox="1"/>
          <p:nvPr>
            <p:custDataLst>
              <p:tags r:id="rId1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肺癌</a:t>
            </a:r>
            <a:endParaRPr lang="zh-CN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5843" name="文本框 2"/>
          <p:cNvSpPr txBox="1"/>
          <p:nvPr/>
        </p:nvSpPr>
        <p:spPr>
          <a:xfrm>
            <a:off x="415290" y="1256030"/>
            <a:ext cx="826833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zh-CN" altLang="en-US" sz="2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90" y="1339850"/>
            <a:ext cx="8008620" cy="534162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255" y="3373120"/>
            <a:ext cx="6851015" cy="1898015"/>
          </a:xfrm>
        </p:spPr>
        <p:txBody>
          <a:bodyPr>
            <a:noAutofit/>
          </a:bodyPr>
          <a:lstStyle/>
          <a:p>
            <a:r>
              <a:rPr lang="zh-CN" altLang="en-US" sz="600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大家辛苦了，再见！</a:t>
            </a:r>
            <a:endParaRPr lang="zh-CN" altLang="en-US" sz="600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801688" y="2187575"/>
            <a:ext cx="2617787" cy="2752725"/>
            <a:chOff x="1309688" y="2365375"/>
            <a:chExt cx="2617787" cy="2752725"/>
          </a:xfrm>
        </p:grpSpPr>
        <p:sp>
          <p:nvSpPr>
            <p:cNvPr id="25603" name="Line 16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309688" y="3743325"/>
              <a:ext cx="2617787" cy="0"/>
            </a:xfrm>
            <a:prstGeom prst="line">
              <a:avLst/>
            </a:prstGeom>
            <a:noFill/>
            <a:ln w="28575" cmpd="sng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04" name="Line 1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619375" y="2365375"/>
              <a:ext cx="0" cy="2752725"/>
            </a:xfrm>
            <a:prstGeom prst="line">
              <a:avLst/>
            </a:prstGeom>
            <a:noFill/>
            <a:ln w="28575" cmpd="sng">
              <a:solidFill>
                <a:srgbClr val="80CBF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05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39863" y="2541588"/>
              <a:ext cx="2370137" cy="2392362"/>
            </a:xfrm>
            <a:prstGeom prst="ellipse">
              <a:avLst/>
            </a:prstGeom>
            <a:noFill/>
            <a:ln w="19050" cmpd="sng">
              <a:solidFill>
                <a:srgbClr val="80CBF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6" name="Oval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70038" y="2676525"/>
              <a:ext cx="2095500" cy="2112963"/>
            </a:xfrm>
            <a:prstGeom prst="ellipse">
              <a:avLst/>
            </a:prstGeom>
            <a:noFill/>
            <a:ln w="9525" cmpd="sng">
              <a:solidFill>
                <a:srgbClr val="C0E5FE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7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9750" y="2930525"/>
              <a:ext cx="1604963" cy="1639888"/>
            </a:xfrm>
            <a:prstGeom prst="ellipse">
              <a:avLst/>
            </a:prstGeom>
            <a:solidFill>
              <a:srgbClr val="41B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8" name="KSO_GT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98675" y="3225800"/>
              <a:ext cx="1027113" cy="1049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pPr algn="ctr"/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Locomotor System</a:t>
              </a:r>
              <a:endParaRPr lang="en-US" altLang="zh-CN" sz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3259138" y="3191863"/>
            <a:ext cx="4769485" cy="732790"/>
            <a:chOff x="3676650" y="3022600"/>
            <a:chExt cx="4769485" cy="732790"/>
          </a:xfrm>
        </p:grpSpPr>
        <p:sp>
          <p:nvSpPr>
            <p:cNvPr id="25611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76650" y="3300413"/>
              <a:ext cx="188913" cy="188912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12" name="KSO_GT1.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9525" y="3022600"/>
              <a:ext cx="4626610" cy="73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5CC5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noAutofit/>
              <a:scene3d>
                <a:camera prst="orthographicFront"/>
                <a:lightRig rig="threePt" dir="t"/>
              </a:scene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r>
                <a:rPr lang="zh-CN" alt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第一部分 </a:t>
              </a:r>
              <a:r>
                <a:rPr lang="en-US" altLang="zh-C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Part </a:t>
              </a:r>
              <a:r>
                <a:rPr lang="en-US" altLang="zh-C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One</a:t>
              </a:r>
              <a:endPara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415999" y="254605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541024" y="5109396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病 人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044876" y="5303519"/>
            <a:ext cx="684000" cy="484632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6"/>
          <p:cNvSpPr txBox="1"/>
          <p:nvPr/>
        </p:nvSpPr>
        <p:spPr>
          <a:xfrm>
            <a:off x="5028294" y="5109396"/>
            <a:ext cx="2124000" cy="839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44000" tIns="72000" rIns="144000" bIns="72000" rtlCol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ebdings" panose="05030102010509060703" pitchFamily="18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标准化病人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430655"/>
            <a:ext cx="3885565" cy="2592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1972"/>
          <a:stretch>
            <a:fillRect/>
          </a:stretch>
        </p:blipFill>
        <p:spPr>
          <a:xfrm>
            <a:off x="4482465" y="2141855"/>
            <a:ext cx="4210685" cy="2780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>
            <p:custDataLst>
              <p:tags r:id="rId1"/>
            </p:custDataLst>
          </p:nvPr>
        </p:nvGrpSpPr>
        <p:grpSpPr>
          <a:xfrm>
            <a:off x="801688" y="2187575"/>
            <a:ext cx="2617787" cy="2752725"/>
            <a:chOff x="1309688" y="2365375"/>
            <a:chExt cx="2617787" cy="2752725"/>
          </a:xfrm>
        </p:grpSpPr>
        <p:sp>
          <p:nvSpPr>
            <p:cNvPr id="25603" name="Line 16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309688" y="3743325"/>
              <a:ext cx="2617787" cy="0"/>
            </a:xfrm>
            <a:prstGeom prst="line">
              <a:avLst/>
            </a:prstGeom>
            <a:noFill/>
            <a:ln w="28575" cmpd="sng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04" name="Line 1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619375" y="2365375"/>
              <a:ext cx="0" cy="2752725"/>
            </a:xfrm>
            <a:prstGeom prst="line">
              <a:avLst/>
            </a:prstGeom>
            <a:noFill/>
            <a:ln w="28575" cmpd="sng">
              <a:solidFill>
                <a:srgbClr val="80CBF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05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39863" y="2541588"/>
              <a:ext cx="2370137" cy="2392362"/>
            </a:xfrm>
            <a:prstGeom prst="ellipse">
              <a:avLst/>
            </a:prstGeom>
            <a:noFill/>
            <a:ln w="19050" cmpd="sng">
              <a:solidFill>
                <a:srgbClr val="80CBF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6" name="Oval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70038" y="2676525"/>
              <a:ext cx="2095500" cy="2112963"/>
            </a:xfrm>
            <a:prstGeom prst="ellipse">
              <a:avLst/>
            </a:prstGeom>
            <a:noFill/>
            <a:ln w="9525" cmpd="sng">
              <a:solidFill>
                <a:srgbClr val="C0E5FE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7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9750" y="2930525"/>
              <a:ext cx="1604963" cy="1639888"/>
            </a:xfrm>
            <a:prstGeom prst="ellipse">
              <a:avLst/>
            </a:prstGeom>
            <a:solidFill>
              <a:srgbClr val="41B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08" name="KSO_GT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98675" y="3225800"/>
              <a:ext cx="1027113" cy="1049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pPr algn="ctr"/>
              <a:r>
                <a:rPr lang="en-US" altLang="zh-CN" sz="1200">
                  <a:solidFill>
                    <a:schemeClr val="bg1"/>
                  </a:solidFill>
                  <a:sym typeface="+mn-ea"/>
                </a:rPr>
                <a:t>Locomotor System</a:t>
              </a:r>
              <a:endParaRPr lang="en-US" altLang="zh-CN" sz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endParaRPr>
            </a:p>
          </p:txBody>
        </p:sp>
      </p:grpSp>
      <p:grpSp>
        <p:nvGrpSpPr>
          <p:cNvPr id="4" name="组合 2"/>
          <p:cNvGrpSpPr/>
          <p:nvPr>
            <p:custDataLst>
              <p:tags r:id="rId8"/>
            </p:custDataLst>
          </p:nvPr>
        </p:nvGrpSpPr>
        <p:grpSpPr>
          <a:xfrm>
            <a:off x="3259138" y="3191863"/>
            <a:ext cx="4769485" cy="732790"/>
            <a:chOff x="3676650" y="3022600"/>
            <a:chExt cx="4769485" cy="732790"/>
          </a:xfrm>
        </p:grpSpPr>
        <p:sp>
          <p:nvSpPr>
            <p:cNvPr id="25611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76650" y="3300413"/>
              <a:ext cx="188913" cy="188912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endParaRPr lang="zh-CN" altLang="en-US" sz="130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612" name="KSO_GT1.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19525" y="3022600"/>
              <a:ext cx="4626610" cy="73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5CC5E7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noAutofit/>
              <a:scene3d>
                <a:camera prst="orthographicFront"/>
                <a:lightRig rig="threePt" dir="t"/>
              </a:scene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itchFamily="49" charset="-122"/>
                </a:defRPr>
              </a:lvl9pPr>
            </a:lstStyle>
            <a:p>
              <a:r>
                <a:rPr lang="zh-CN" altLang="en-US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第二部分 </a:t>
              </a:r>
              <a:r>
                <a:rPr lang="en-US" altLang="zh-C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Part </a:t>
              </a:r>
              <a:r>
                <a:rPr lang="en-US" altLang="zh-C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lt"/>
                  <a:ea typeface="+mn-ea"/>
                </a:rPr>
                <a:t>Two</a:t>
              </a:r>
              <a:endPara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415999" y="254605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10" name="内容占位符 6"/>
          <p:cNvSpPr txBox="1"/>
          <p:nvPr/>
        </p:nvSpPr>
        <p:spPr>
          <a:xfrm>
            <a:off x="6344160" y="4435735"/>
            <a:ext cx="2268000" cy="1296000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44000" tIns="72000" rIns="144000" bIns="72000" rtlCol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ebdings" panose="05030102010509060703" pitchFamily="18" charset="2"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问什么？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4522" b="16891"/>
          <a:stretch>
            <a:fillRect/>
          </a:stretch>
        </p:blipFill>
        <p:spPr>
          <a:xfrm>
            <a:off x="443865" y="2898775"/>
            <a:ext cx="4387850" cy="2832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70" y="1376680"/>
            <a:ext cx="4130675" cy="2755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0205" y="2335530"/>
            <a:ext cx="8515350" cy="3688080"/>
            <a:chOff x="583" y="3678"/>
            <a:chExt cx="13410" cy="5808"/>
          </a:xfrm>
        </p:grpSpPr>
        <p:sp>
          <p:nvSpPr>
            <p:cNvPr id="5" name="内容占位符 6"/>
            <p:cNvSpPr txBox="1"/>
            <p:nvPr/>
          </p:nvSpPr>
          <p:spPr>
            <a:xfrm>
              <a:off x="583" y="3678"/>
              <a:ext cx="6572" cy="5809"/>
            </a:xfrm>
            <a:prstGeom prst="rect">
              <a:avLst/>
            </a:prstGeom>
            <a:noFill/>
            <a:ln w="19050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144000" tIns="72000" rIns="144000" bIns="72000" numCol="2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kumimoji="0" lang="zh-CN" altLang="en-US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一般信息</a:t>
              </a:r>
              <a:endPara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kumimoji="0" lang="en-US" altLang="zh-CN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General Information</a:t>
              </a:r>
              <a:endPara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 smtClean="0">
                  <a:solidFill>
                    <a:schemeClr val="accent1"/>
                  </a:solidFill>
                </a:rPr>
                <a:t>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姓名       </a:t>
              </a:r>
              <a:r>
                <a:rPr lang="en-US" altLang="zh-CN" sz="2400" dirty="0" smtClean="0">
                  <a:solidFill>
                    <a:schemeClr val="accent1"/>
                  </a:solidFill>
                </a:rPr>
                <a:t>Name</a:t>
              </a:r>
              <a:endParaRPr lang="en-US" altLang="zh-CN" sz="2400" dirty="0" smtClean="0">
                <a:solidFill>
                  <a:schemeClr val="accent1"/>
                </a:solidFill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kumimoji="0" lang="en-US" altLang="zh-CN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年龄       </a:t>
              </a:r>
              <a:r>
                <a:rPr lang="en-US" altLang="zh-CN" sz="2400" dirty="0" smtClean="0">
                  <a:solidFill>
                    <a:schemeClr val="accent1"/>
                  </a:solidFill>
                </a:rPr>
                <a:t>Age</a:t>
              </a:r>
              <a:endParaRPr lang="en-US" altLang="zh-CN" sz="2400" dirty="0" smtClean="0">
                <a:solidFill>
                  <a:schemeClr val="accent1"/>
                </a:solidFill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zh-CN" alt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籍贯       </a:t>
              </a: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Hometown</a:t>
              </a:r>
              <a:endParaRPr kumimoji="0" lang="en-US" altLang="zh-CN" sz="24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 smtClean="0">
                  <a:solidFill>
                    <a:schemeClr val="accent1"/>
                  </a:solidFill>
                </a:rPr>
                <a:t>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出生地   </a:t>
              </a:r>
              <a:r>
                <a:rPr lang="en-US" altLang="zh-CN" sz="2400" dirty="0" smtClean="0">
                  <a:solidFill>
                    <a:schemeClr val="accent1"/>
                  </a:solidFill>
                </a:rPr>
                <a:t>Birth Place</a:t>
              </a:r>
              <a:endParaRPr lang="en-US" altLang="zh-CN" sz="2400" dirty="0" smtClean="0">
                <a:solidFill>
                  <a:schemeClr val="accent1"/>
                </a:solidFill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zh-CN" alt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民族       </a:t>
              </a: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Nationality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内容占位符 6"/>
            <p:cNvSpPr txBox="1"/>
            <p:nvPr/>
          </p:nvSpPr>
          <p:spPr>
            <a:xfrm>
              <a:off x="7155" y="3678"/>
              <a:ext cx="6839" cy="5809"/>
            </a:xfrm>
            <a:prstGeom prst="rect">
              <a:avLst/>
            </a:prstGeom>
            <a:noFill/>
            <a:ln w="19050">
              <a:noFill/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lIns="144000" tIns="72000" rIns="144000" bIns="72000" numCol="2" rtlCol="0">
              <a:noAutofit/>
              <a:scene3d>
                <a:camera prst="orthographicFront"/>
                <a:lightRig rig="threePt" dir="t"/>
              </a:scene3d>
            </a:bodyPr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 smtClean="0">
                  <a:solidFill>
                    <a:schemeClr val="accent1"/>
                  </a:solidFill>
                </a:rPr>
                <a:t>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宗教        </a:t>
              </a:r>
              <a:r>
                <a:rPr lang="en-US" altLang="zh-CN" sz="2400" dirty="0" smtClean="0">
                  <a:solidFill>
                    <a:schemeClr val="accent1"/>
                  </a:solidFill>
                </a:rPr>
                <a:t>Religion</a:t>
              </a:r>
              <a:endParaRPr lang="en-US" altLang="zh-CN" sz="2400" dirty="0" smtClean="0">
                <a:solidFill>
                  <a:schemeClr val="accent1"/>
                </a:solidFill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zh-CN" alt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婚姻        </a:t>
              </a: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Marriage</a:t>
              </a:r>
              <a:endParaRPr kumimoji="0" lang="en-US" altLang="zh-CN" sz="24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 smtClean="0">
                  <a:solidFill>
                    <a:schemeClr val="accent1"/>
                  </a:solidFill>
                </a:rPr>
                <a:t>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家庭成员 </a:t>
              </a:r>
              <a:r>
                <a:rPr lang="en-US" altLang="zh-CN" sz="2400" dirty="0" smtClean="0">
                  <a:solidFill>
                    <a:schemeClr val="accent1"/>
                  </a:solidFill>
                </a:rPr>
                <a:t>Family Member</a:t>
              </a:r>
              <a:endParaRPr kumimoji="0" lang="en-US" altLang="zh-CN" sz="24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dirty="0" smtClean="0">
                  <a:solidFill>
                    <a:schemeClr val="accent1"/>
                  </a:solidFill>
                </a:rPr>
                <a:t> </a:t>
              </a:r>
              <a:r>
                <a:rPr lang="zh-CN" altLang="en-US" sz="2400" dirty="0" smtClean="0">
                  <a:solidFill>
                    <a:schemeClr val="accent1"/>
                  </a:solidFill>
                </a:rPr>
                <a:t>地址        </a:t>
              </a:r>
              <a:r>
                <a:rPr lang="en-US" altLang="zh-CN" sz="2400" dirty="0" smtClean="0">
                  <a:solidFill>
                    <a:schemeClr val="accent1"/>
                  </a:solidFill>
                </a:rPr>
                <a:t>Address</a:t>
              </a:r>
              <a:endParaRPr lang="en-US" altLang="zh-CN" sz="2400" dirty="0" smtClean="0">
                <a:solidFill>
                  <a:schemeClr val="accent1"/>
                </a:solidFill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zh-CN" alt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单位        </a:t>
              </a:r>
              <a:r>
                <a:rPr kumimoji="0" lang="en-US" altLang="zh-CN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rPr>
                <a:t>Company Address</a:t>
              </a:r>
              <a:endParaRPr kumimoji="0" lang="en-US" altLang="zh-CN" sz="240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altLang="zh-CN" sz="2400" baseline="0" dirty="0" smtClean="0">
                  <a:solidFill>
                    <a:schemeClr val="accent1"/>
                  </a:solidFill>
                </a:rPr>
                <a:t> </a:t>
              </a:r>
              <a:r>
                <a:rPr lang="zh-CN" altLang="en-US" sz="2400" baseline="0" dirty="0" smtClean="0">
                  <a:solidFill>
                    <a:schemeClr val="accent1"/>
                  </a:solidFill>
                </a:rPr>
                <a:t>职业        </a:t>
              </a:r>
              <a:r>
                <a:rPr lang="en-US" altLang="zh-CN" sz="2400" baseline="0" dirty="0" smtClean="0">
                  <a:solidFill>
                    <a:schemeClr val="accent1"/>
                  </a:solidFill>
                </a:rPr>
                <a:t>Occupation</a:t>
              </a:r>
              <a:endPara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444500" y="2335530"/>
            <a:ext cx="8455660" cy="3739515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主诉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Patient Statement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sz="2400" dirty="0" smtClean="0">
                <a:solidFill>
                  <a:schemeClr val="accent1"/>
                </a:solidFill>
              </a:rPr>
              <a:t>病人的主要症状和持续时间</a:t>
            </a:r>
            <a:endParaRPr 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Patient's symptom and duration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病人看病的原因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The reason for seeing the doctor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4500" y="2335530"/>
            <a:ext cx="8455660" cy="3739515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现病史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2800" b="1" u="sng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sym typeface="+mn-ea"/>
              </a:rPr>
              <a:t>Present Medical </a:t>
            </a: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History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sz="2400" dirty="0" smtClean="0">
                <a:solidFill>
                  <a:schemeClr val="accent1"/>
                </a:solidFill>
              </a:rPr>
              <a:t>病人的症状是如何发生的，原因是什么</a:t>
            </a:r>
            <a:endParaRPr 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How is the symptom and the reason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症状有没有减轻或加重，有没有治疗或使用药物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Whether </a:t>
            </a: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the patient feel better or worse, whether had </a:t>
            </a:r>
            <a:endParaRPr lang="en-US" altLang="zh-CN" sz="2400" dirty="0" smtClean="0">
              <a:solidFill>
                <a:schemeClr val="accent1"/>
              </a:solidFill>
              <a:sym typeface="+mn-ea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    treatment or medicine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4500" y="2335530"/>
            <a:ext cx="8455660" cy="3739515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744" y="1376493"/>
            <a:ext cx="2124000" cy="839583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问 诊</a:t>
            </a:r>
            <a:endParaRPr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1"/>
          <p:cNvSpPr txBox="1"/>
          <p:nvPr>
            <p:custDataLst>
              <p:tags r:id="rId1"/>
            </p:custDataLst>
          </p:nvPr>
        </p:nvSpPr>
        <p:spPr>
          <a:xfrm>
            <a:off x="320965" y="256393"/>
            <a:ext cx="8292045" cy="70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/>
                </a:solidFill>
                <a:effectLst/>
                <a:ea typeface="黑体" panose="02010600030101010101" pitchFamily="49" charset="-122"/>
                <a:cs typeface="+mj-cs"/>
              </a:defRPr>
            </a:lvl1pPr>
          </a:lstStyle>
          <a:p>
            <a:r>
              <a:rPr lang="zh-CN" altLang="en-US" dirty="0" smtClean="0">
                <a:sym typeface="+mn-ea"/>
              </a:rPr>
              <a:t>标准化病人  </a:t>
            </a:r>
            <a:r>
              <a:rPr lang="en-US" altLang="zh-CN" dirty="0" err="1" smtClean="0">
                <a:sym typeface="+mn-ea"/>
              </a:rPr>
              <a:t>biāozhǔnhuà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err="1" smtClean="0">
                <a:sym typeface="+mn-ea"/>
              </a:rPr>
              <a:t>bìngrén</a:t>
            </a:r>
            <a:endParaRPr lang="en-US" altLang="zh-CN" dirty="0">
              <a:latin typeface="+mj-lt"/>
              <a:ea typeface="+mj-ea"/>
              <a:sym typeface="+mn-ea"/>
            </a:endParaRPr>
          </a:p>
        </p:txBody>
      </p:sp>
      <p:sp>
        <p:nvSpPr>
          <p:cNvPr id="2" name="内容占位符 6"/>
          <p:cNvSpPr txBox="1"/>
          <p:nvPr/>
        </p:nvSpPr>
        <p:spPr>
          <a:xfrm>
            <a:off x="370205" y="2335530"/>
            <a:ext cx="8423910" cy="3688715"/>
          </a:xfrm>
          <a:prstGeom prst="rect">
            <a:avLst/>
          </a:prstGeom>
          <a:noFill/>
          <a:ln w="19050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44000" tIns="72000" rIns="144000" bIns="72000" numCol="2" rtlCol="0">
            <a:noAutofit/>
            <a:scene3d>
              <a:camera prst="orthographicFront"/>
              <a:lightRig rig="threePt" dir="t"/>
            </a:scene3d>
          </a:bodyPr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zh-CN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既往史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Past Medical History </a:t>
            </a:r>
            <a:endParaRPr kumimoji="0" lang="en-US" altLang="zh-CN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zh-CN" sz="2400" dirty="0" smtClean="0">
                <a:solidFill>
                  <a:schemeClr val="accent1"/>
                </a:solidFill>
              </a:rPr>
              <a:t>病人以前的身体情况和治疗情况</a:t>
            </a:r>
            <a:endParaRPr lang="zh-CN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sz="2400" dirty="0" smtClean="0">
                <a:solidFill>
                  <a:schemeClr val="accent1"/>
                </a:solidFill>
              </a:rPr>
              <a:t>    </a:t>
            </a:r>
            <a:r>
              <a:rPr lang="en-US" altLang="zh-CN" sz="2400" dirty="0" smtClean="0">
                <a:solidFill>
                  <a:schemeClr val="accent1"/>
                </a:solidFill>
              </a:rPr>
              <a:t>How is patient's health condition &amp; traetment in the past</a:t>
            </a:r>
            <a:endParaRPr lang="zh-CN" altLang="en-US" sz="2400" dirty="0" smtClean="0">
              <a:solidFill>
                <a:schemeClr val="accent1"/>
              </a:solidFill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有没有传染病，有没有外伤和手术，有没有过敏史</a:t>
            </a:r>
            <a:endParaRPr kumimoji="0" 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Whether </a:t>
            </a: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the patient had infectious disease, or had indury </a:t>
            </a:r>
            <a:endParaRPr lang="en-US" altLang="zh-CN" sz="2400" dirty="0" smtClean="0">
              <a:solidFill>
                <a:schemeClr val="accent1"/>
              </a:solidFill>
              <a:sym typeface="+mn-ea"/>
            </a:endParaRPr>
          </a:p>
          <a:p>
            <a:pPr marL="0" marR="0" lvl="0" indent="0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accent1"/>
                </a:solidFill>
                <a:sym typeface="+mn-ea"/>
              </a:rPr>
              <a:t>    or surgery, or allergic history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ea typeface="+mn-ea"/>
                <a:cs typeface="+mn-cs"/>
              </a:rPr>
              <a:t> 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4500" y="2335530"/>
            <a:ext cx="8455660" cy="3739515"/>
          </a:xfrm>
          <a:prstGeom prst="roundRect">
            <a:avLst>
              <a:gd name="adj" fmla="val 8660"/>
            </a:avLst>
          </a:prstGeom>
          <a:noFill/>
          <a:ln w="3810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36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6"/>
  <p:tag name="KSO_WM_UNIT_ID" val="custom136_21*n_i*1_6"/>
  <p:tag name="KSO_WM_UNIT_CLEAR" val="1"/>
  <p:tag name="KSO_WM_UNIT_LAYERLEVEL" val="1_1"/>
  <p:tag name="KSO_WM_DIAGRAM_GROUP_CODE" val="n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h_f"/>
  <p:tag name="KSO_WM_UNIT_INDEX" val="1_2_1"/>
  <p:tag name="KSO_WM_UNIT_ID" val="custom136_21*n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.xml><?xml version="1.0" encoding="utf-8"?>
<p:tagLst xmlns:p="http://schemas.openxmlformats.org/presentationml/2006/main">
  <p:tag name="KSO_WM_TEMPLATE_CATEGORY" val="custom"/>
  <p:tag name="KSO_WM_TEMPLATE_INDEX" val="136"/>
  <p:tag name="KSO_WM_TAG_VERSION" val="1.0"/>
  <p:tag name="KSO_WM_SLIDE_ID" val="custom136_21"/>
  <p:tag name="KSO_WM_SLIDE_INDEX" val="21"/>
  <p:tag name="KSO_WM_SLIDE_ITEM_CNT" val="1"/>
  <p:tag name="KSO_WM_SLIDE_LAYOUT" val="a_n"/>
  <p:tag name="KSO_WM_SLIDE_LAYOUT_CNT" val="1_1"/>
  <p:tag name="KSO_WM_SLIDE_TYPE" val="text"/>
  <p:tag name="KSO_WM_BEAUTIFY_FLAG" val="#wm#"/>
  <p:tag name="KSO_WM_SLIDE_POSITION" val="103*186"/>
  <p:tag name="KSO_WM_SLIDE_SIZE" val="457*217"/>
  <p:tag name="KSO_WM_DIAGRAM_GROUP_CODE" val="n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36_21*i*0"/>
  <p:tag name="KSO_WM_TEMPLATE_CATEGORY" val="custom"/>
  <p:tag name="KSO_WM_TEMPLATE_INDEX" val="136"/>
  <p:tag name="KSO_WM_UNIT_INDEX" val="0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1"/>
  <p:tag name="KSO_WM_UNIT_ID" val="custom136_21*n_i*1_1"/>
  <p:tag name="KSO_WM_UNIT_CLEAR" val="1"/>
  <p:tag name="KSO_WM_UNIT_LAYERLEVEL" val="1_1"/>
  <p:tag name="KSO_WM_DIAGRAM_GROUP_CODE" val="n1-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2"/>
  <p:tag name="KSO_WM_UNIT_ID" val="custom136_21*n_i*1_2"/>
  <p:tag name="KSO_WM_UNIT_CLEAR" val="1"/>
  <p:tag name="KSO_WM_UNIT_LAYERLEVEL" val="1_1"/>
  <p:tag name="KSO_WM_DIAGRAM_GROUP_CODE" val="n1-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3"/>
  <p:tag name="KSO_WM_UNIT_ID" val="custom136_21*n_i*1_3"/>
  <p:tag name="KSO_WM_UNIT_CLEAR" val="1"/>
  <p:tag name="KSO_WM_UNIT_LAYERLEVEL" val="1_1"/>
  <p:tag name="KSO_WM_DIAGRAM_GROUP_CODE" val="n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4"/>
  <p:tag name="KSO_WM_UNIT_ID" val="custom136_21*n_i*1_4"/>
  <p:tag name="KSO_WM_UNIT_CLEAR" val="1"/>
  <p:tag name="KSO_WM_UNIT_LAYERLEVEL" val="1_1"/>
  <p:tag name="KSO_WM_DIAGRAM_GROUP_CODE" val="n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36_21*i*0"/>
  <p:tag name="KSO_WM_TEMPLATE_CATEGORY" val="custom"/>
  <p:tag name="KSO_WM_TEMPLATE_INDEX" val="136"/>
  <p:tag name="KSO_WM_UNIT_INDEX" val="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5"/>
  <p:tag name="KSO_WM_UNIT_ID" val="custom136_21*n_i*1_5"/>
  <p:tag name="KSO_WM_UNIT_CLEAR" val="1"/>
  <p:tag name="KSO_WM_UNIT_LAYERLEVEL" val="1_1"/>
  <p:tag name="KSO_WM_DIAGRAM_GROUP_CODE" val="n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h_a"/>
  <p:tag name="KSO_WM_UNIT_INDEX" val="1_1_1"/>
  <p:tag name="KSO_WM_UNIT_ID" val="custom136_21*n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4"/>
  <p:tag name="KSO_WM_DIAGRAM_GROUP_CODE" val="n1-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36_21*i*13"/>
  <p:tag name="KSO_WM_TEMPLATE_CATEGORY" val="custom"/>
  <p:tag name="KSO_WM_TEMPLATE_INDEX" val="136"/>
  <p:tag name="KSO_WM_UNIT_INDEX" val="1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6"/>
  <p:tag name="KSO_WM_UNIT_ID" val="custom136_21*n_i*1_6"/>
  <p:tag name="KSO_WM_UNIT_CLEAR" val="1"/>
  <p:tag name="KSO_WM_UNIT_LAYERLEVEL" val="1_1"/>
  <p:tag name="KSO_WM_DIAGRAM_GROUP_CODE" val="n1-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h_f"/>
  <p:tag name="KSO_WM_UNIT_INDEX" val="1_2_1"/>
  <p:tag name="KSO_WM_UNIT_ID" val="custom136_21*n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EMPLATE_CATEGORY" val="custom"/>
  <p:tag name="KSO_WM_TEMPLATE_INDEX" val="136"/>
  <p:tag name="KSO_WM_TAG_VERSION" val="1.0"/>
  <p:tag name="KSO_WM_SLIDE_ID" val="custom136_21"/>
  <p:tag name="KSO_WM_SLIDE_INDEX" val="21"/>
  <p:tag name="KSO_WM_SLIDE_ITEM_CNT" val="1"/>
  <p:tag name="KSO_WM_SLIDE_LAYOUT" val="a_n"/>
  <p:tag name="KSO_WM_SLIDE_LAYOUT_CNT" val="1_1"/>
  <p:tag name="KSO_WM_SLIDE_TYPE" val="text"/>
  <p:tag name="KSO_WM_BEAUTIFY_FLAG" val="#wm#"/>
  <p:tag name="KSO_WM_SLIDE_POSITION" val="103*186"/>
  <p:tag name="KSO_WM_SLIDE_SIZE" val="457*217"/>
  <p:tag name="KSO_WM_DIAGRAM_GROUP_CODE" val="n1-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1"/>
  <p:tag name="KSO_WM_UNIT_ID" val="custom136_21*n_i*1_1"/>
  <p:tag name="KSO_WM_UNIT_CLEAR" val="1"/>
  <p:tag name="KSO_WM_UNIT_LAYERLEVEL" val="1_1"/>
  <p:tag name="KSO_WM_DIAGRAM_GROUP_CODE" val="n1-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36_21*i*0"/>
  <p:tag name="KSO_WM_TEMPLATE_CATEGORY" val="custom"/>
  <p:tag name="KSO_WM_TEMPLATE_INDEX" val="136"/>
  <p:tag name="KSO_WM_UNIT_INDEX" val="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1"/>
  <p:tag name="KSO_WM_UNIT_ID" val="custom136_21*n_i*1_1"/>
  <p:tag name="KSO_WM_UNIT_CLEAR" val="1"/>
  <p:tag name="KSO_WM_UNIT_LAYERLEVEL" val="1_1"/>
  <p:tag name="KSO_WM_DIAGRAM_GROUP_CODE" val="n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2"/>
  <p:tag name="KSO_WM_UNIT_ID" val="custom136_21*n_i*1_2"/>
  <p:tag name="KSO_WM_UNIT_CLEAR" val="1"/>
  <p:tag name="KSO_WM_UNIT_LAYERLEVEL" val="1_1"/>
  <p:tag name="KSO_WM_DIAGRAM_GROUP_CODE" val="n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2"/>
  <p:tag name="KSO_WM_UNIT_ID" val="custom136_21*n_i*1_2"/>
  <p:tag name="KSO_WM_UNIT_CLEAR" val="1"/>
  <p:tag name="KSO_WM_UNIT_LAYERLEVEL" val="1_1"/>
  <p:tag name="KSO_WM_DIAGRAM_GROUP_CODE" val="n1-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3"/>
  <p:tag name="KSO_WM_UNIT_ID" val="custom136_21*n_i*1_3"/>
  <p:tag name="KSO_WM_UNIT_CLEAR" val="1"/>
  <p:tag name="KSO_WM_UNIT_LAYERLEVEL" val="1_1"/>
  <p:tag name="KSO_WM_DIAGRAM_GROUP_CODE" val="n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4"/>
  <p:tag name="KSO_WM_UNIT_ID" val="custom136_21*n_i*1_4"/>
  <p:tag name="KSO_WM_UNIT_CLEAR" val="1"/>
  <p:tag name="KSO_WM_UNIT_LAYERLEVEL" val="1_1"/>
  <p:tag name="KSO_WM_DIAGRAM_GROUP_CODE" val="n1-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5"/>
  <p:tag name="KSO_WM_UNIT_ID" val="custom136_21*n_i*1_5"/>
  <p:tag name="KSO_WM_UNIT_CLEAR" val="1"/>
  <p:tag name="KSO_WM_UNIT_LAYERLEVEL" val="1_1"/>
  <p:tag name="KSO_WM_DIAGRAM_GROUP_CODE" val="n1-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h_a"/>
  <p:tag name="KSO_WM_UNIT_INDEX" val="1_1_1"/>
  <p:tag name="KSO_WM_UNIT_ID" val="custom136_21*n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4"/>
  <p:tag name="KSO_WM_DIAGRAM_GROUP_CODE" val="n1-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36_21*i*13"/>
  <p:tag name="KSO_WM_TEMPLATE_CATEGORY" val="custom"/>
  <p:tag name="KSO_WM_TEMPLATE_INDEX" val="136"/>
  <p:tag name="KSO_WM_UNIT_INDEX" val="13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6"/>
  <p:tag name="KSO_WM_UNIT_ID" val="custom136_21*n_i*1_6"/>
  <p:tag name="KSO_WM_UNIT_CLEAR" val="1"/>
  <p:tag name="KSO_WM_UNIT_LAYERLEVEL" val="1_1"/>
  <p:tag name="KSO_WM_DIAGRAM_GROUP_CODE" val="n1-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h_f"/>
  <p:tag name="KSO_WM_UNIT_INDEX" val="1_2_1"/>
  <p:tag name="KSO_WM_UNIT_ID" val="custom136_21*n_h_f*1_2_1"/>
  <p:tag name="KSO_WM_UNIT_CLEAR" val="1"/>
  <p:tag name="KSO_WM_UNIT_LAYERLEVEL" val="1_1_1"/>
  <p:tag name="KSO_WM_UNIT_VALUE" val="11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a"/>
  <p:tag name="KSO_WM_UNIT_INDEX" val="1"/>
  <p:tag name="KSO_WM_UNIT_ID" val="custom136_2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EMPLATE_CATEGORY" val="custom"/>
  <p:tag name="KSO_WM_TEMPLATE_INDEX" val="136"/>
  <p:tag name="KSO_WM_TAG_VERSION" val="1.0"/>
  <p:tag name="KSO_WM_SLIDE_ID" val="custom136_21"/>
  <p:tag name="KSO_WM_SLIDE_INDEX" val="21"/>
  <p:tag name="KSO_WM_SLIDE_ITEM_CNT" val="1"/>
  <p:tag name="KSO_WM_SLIDE_LAYOUT" val="a_n"/>
  <p:tag name="KSO_WM_SLIDE_LAYOUT_CNT" val="1_1"/>
  <p:tag name="KSO_WM_SLIDE_TYPE" val="text"/>
  <p:tag name="KSO_WM_BEAUTIFY_FLAG" val="#wm#"/>
  <p:tag name="KSO_WM_SLIDE_POSITION" val="103*186"/>
  <p:tag name="KSO_WM_SLIDE_SIZE" val="457*217"/>
  <p:tag name="KSO_WM_DIAGRAM_GROUP_CODE" val="n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3"/>
  <p:tag name="KSO_WM_UNIT_ID" val="custom136_21*n_i*1_3"/>
  <p:tag name="KSO_WM_UNIT_CLEAR" val="1"/>
  <p:tag name="KSO_WM_UNIT_LAYERLEVEL" val="1_1"/>
  <p:tag name="KSO_WM_DIAGRAM_GROUP_CODE" val="n1-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4"/>
  <p:tag name="KSO_WM_UNIT_ID" val="custom136_21*n_i*1_4"/>
  <p:tag name="KSO_WM_UNIT_CLEAR" val="1"/>
  <p:tag name="KSO_WM_UNIT_LAYERLEVEL" val="1_1"/>
  <p:tag name="KSO_WM_DIAGRAM_GROUP_CODE" val="n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i"/>
  <p:tag name="KSO_WM_UNIT_INDEX" val="1_5"/>
  <p:tag name="KSO_WM_UNIT_ID" val="custom136_21*n_i*1_5"/>
  <p:tag name="KSO_WM_UNIT_CLEAR" val="1"/>
  <p:tag name="KSO_WM_UNIT_LAYERLEVEL" val="1_1"/>
  <p:tag name="KSO_WM_DIAGRAM_GROUP_CODE" val="n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36"/>
  <p:tag name="KSO_WM_UNIT_TYPE" val="n_h_a"/>
  <p:tag name="KSO_WM_UNIT_INDEX" val="1_1_1"/>
  <p:tag name="KSO_WM_UNIT_ID" val="custom136_21*n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4"/>
  <p:tag name="KSO_WM_DIAGRAM_GROUP_CODE" val="n1-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36_21*i*13"/>
  <p:tag name="KSO_WM_TEMPLATE_CATEGORY" val="custom"/>
  <p:tag name="KSO_WM_TEMPLATE_INDEX" val="136"/>
  <p:tag name="KSO_WM_UNIT_INDEX" val="13"/>
</p:tagLst>
</file>

<file path=ppt/theme/theme1.xml><?xml version="1.0" encoding="utf-8"?>
<a:theme xmlns:a="http://schemas.openxmlformats.org/drawingml/2006/main" name="A000120140530A99PPBG">
  <a:themeElements>
    <a:clrScheme name="自定义 417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3DBFD1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2364</Words>
  <Application>WPS 演示</Application>
  <PresentationFormat>全屏显示(4:3)</PresentationFormat>
  <Paragraphs>165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黑体</vt:lpstr>
      <vt:lpstr>Webdings</vt:lpstr>
      <vt:lpstr>幼圆</vt:lpstr>
      <vt:lpstr>Wingdings</vt:lpstr>
      <vt:lpstr>Calibri</vt:lpstr>
      <vt:lpstr>A000120140530A99PPBG</vt:lpstr>
      <vt:lpstr>医学汉语2 实践课 标准化病人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肺癌</vt:lpstr>
      <vt:lpstr>大家辛苦了，再见！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实用医学汉语基础篇1</dc:title>
  <dc:creator/>
  <cp:lastModifiedBy>Administrator</cp:lastModifiedBy>
  <cp:revision>124</cp:revision>
  <dcterms:created xsi:type="dcterms:W3CDTF">2015-05-05T08:02:00Z</dcterms:created>
  <dcterms:modified xsi:type="dcterms:W3CDTF">2016-10-30T07:36:19Z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2052-10.1.0.6030</vt:lpwstr>
  </property>
</Properties>
</file>