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304" r:id="rId3"/>
    <p:sldId id="417" r:id="rId4"/>
    <p:sldId id="416" r:id="rId5"/>
    <p:sldId id="430" r:id="rId6"/>
    <p:sldId id="784" r:id="rId7"/>
    <p:sldId id="779" r:id="rId8"/>
    <p:sldId id="933" r:id="rId9"/>
    <p:sldId id="781" r:id="rId10"/>
    <p:sldId id="782" r:id="rId11"/>
    <p:sldId id="794" r:id="rId12"/>
    <p:sldId id="785" r:id="rId13"/>
    <p:sldId id="1002" r:id="rId14"/>
    <p:sldId id="791" r:id="rId15"/>
    <p:sldId id="792" r:id="rId16"/>
    <p:sldId id="793" r:id="rId17"/>
    <p:sldId id="305" r:id="rId18"/>
    <p:sldId id="306" r:id="rId19"/>
    <p:sldId id="800" r:id="rId20"/>
    <p:sldId id="802" r:id="rId21"/>
    <p:sldId id="331" r:id="rId22"/>
    <p:sldId id="333" r:id="rId23"/>
    <p:sldId id="334" r:id="rId24"/>
    <p:sldId id="335" r:id="rId25"/>
    <p:sldId id="919" r:id="rId26"/>
    <p:sldId id="348" r:id="rId27"/>
    <p:sldId id="350" r:id="rId28"/>
    <p:sldId id="351" r:id="rId29"/>
    <p:sldId id="352" r:id="rId30"/>
    <p:sldId id="354" r:id="rId31"/>
    <p:sldId id="355" r:id="rId32"/>
    <p:sldId id="356" r:id="rId33"/>
    <p:sldId id="357" r:id="rId34"/>
    <p:sldId id="489" r:id="rId35"/>
    <p:sldId id="1054" r:id="rId36"/>
    <p:sldId id="696" r:id="rId37"/>
    <p:sldId id="697" r:id="rId38"/>
    <p:sldId id="698" r:id="rId39"/>
    <p:sldId id="701" r:id="rId40"/>
    <p:sldId id="704" r:id="rId41"/>
    <p:sldId id="705" r:id="rId42"/>
    <p:sldId id="706" r:id="rId43"/>
    <p:sldId id="258" r:id="rId44"/>
    <p:sldId id="260" r:id="rId45"/>
    <p:sldId id="837" r:id="rId46"/>
    <p:sldId id="261" r:id="rId47"/>
    <p:sldId id="262" r:id="rId48"/>
    <p:sldId id="277" r:id="rId49"/>
    <p:sldId id="263" r:id="rId50"/>
    <p:sldId id="264" r:id="rId51"/>
    <p:sldId id="265" r:id="rId52"/>
    <p:sldId id="266" r:id="rId53"/>
    <p:sldId id="267" r:id="rId54"/>
    <p:sldId id="268" r:id="rId55"/>
    <p:sldId id="269" r:id="rId56"/>
    <p:sldId id="270" r:id="rId57"/>
    <p:sldId id="271" r:id="rId58"/>
    <p:sldId id="292" r:id="rId59"/>
    <p:sldId id="272" r:id="rId60"/>
    <p:sldId id="273" r:id="rId61"/>
    <p:sldId id="274" r:id="rId62"/>
    <p:sldId id="275" r:id="rId63"/>
    <p:sldId id="276" r:id="rId64"/>
    <p:sldId id="805" r:id="rId6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3YIBZeOJVvK91eWC+iTa2Q==" hashData="gsI+xLpG7wom7tcVNF3BGcza050="/>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500"/>
    <a:srgbClr val="000099"/>
    <a:srgbClr val="7D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varScale="1">
        <p:scale>
          <a:sx n="73" d="100"/>
          <a:sy n="73" d="100"/>
        </p:scale>
        <p:origin x="-726" y="-102"/>
      </p:cViewPr>
      <p:guideLst>
        <p:guide orient="horz" pos="2162"/>
        <p:guide pos="3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notesMaster" Target="notesMasters/notesMaster1.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20844;&#23385;&#22823;&#23064;&#21073;&#33310;13&#20998;09&#21040;16&#20998;34.flv" TargetMode="Externa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hyperlink" Target="Green%20Waist(&#32511;&#33136;)%20-%202008.mp4" TargetMode="External"/><Relationship Id="rId2" Type="http://schemas.openxmlformats.org/officeDocument/2006/relationships/image" Target="../media/image29.png"/><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hyperlink" Target="Hello%20China%20-%20Lion%20Dance.mp4" TargetMode="External"/><Relationship Id="rId2" Type="http://schemas.openxmlformats.org/officeDocument/2006/relationships/image" Target="../media/image33.jpeg"/><Relationship Id="rId1" Type="http://schemas.openxmlformats.org/officeDocument/2006/relationships/image" Target="../media/image3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hyperlink" Target="&#27665;&#26063;&#33453;&#34174;&#12298;&#33545;&#33673;&#33457;&#12299;-2013&#24180;&#22269;&#38469;&#33453;&#34174;&#33310;&#36424;&#27604;&#36187;&#38598;&#20307;&#33310;&#20896;&#20891;_&#36229;&#28165;.mp4" TargetMode="External"/><Relationship Id="rId1" Type="http://schemas.openxmlformats.org/officeDocument/2006/relationships/image" Target="../media/image34.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27665;&#26063;&#33453;&#34174;&#12298;&#33545;&#33673;&#33457;&#12299;-2013&#24180;&#22269;&#38469;&#33453;&#34174;&#33310;&#36424;&#27604;&#36187;&#38598;&#20307;&#33310;&#20896;&#20891;_&#36229;&#28165;.mp4" TargetMode="External"/><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hyperlink" Target="file:///I:\&#20013;&#22269;&#25991;&#21270;\&#25159;&#23376;&#33310;%20%20&#36234;&#26469;&#36234;&#22909;%5b&#39640;&#28165;&#29256;%5d%5b&#39640;&#28165;%5d.qsv" TargetMode="Externa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7.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6.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5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hyperlink" Target="file:///I:\&#20013;&#22269;&#25991;&#21270;\&#35885;&#26230;&#12298;&#40857;&#25991;&#12299;%20&#23448;&#26041;&#29256;%5b&#39640;&#28165;%5d.qsv" TargetMode="External"/><Relationship Id="rId2" Type="http://schemas.openxmlformats.org/officeDocument/2006/relationships/image" Target="../media/image5.jpe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5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56.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56.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56.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56.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8.png"/><Relationship Id="rId1"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标题 3073"/>
          <p:cNvPicPr>
            <a:picLocks noGrp="1" noChangeAspect="1"/>
          </p:cNvPicPr>
          <p:nvPr>
            <p:ph type="ctrTitle"/>
          </p:nvPr>
        </p:nvPicPr>
        <p:blipFill>
          <a:blip r:embed="rId1"/>
          <a:stretch>
            <a:fillRect/>
          </a:stretch>
        </p:blipFill>
        <p:spPr>
          <a:xfrm>
            <a:off x="-39370" y="0"/>
            <a:ext cx="12284710" cy="6858000"/>
          </a:xfrm>
        </p:spPr>
      </p:pic>
      <p:sp>
        <p:nvSpPr>
          <p:cNvPr id="3075" name="副标题 3075"/>
          <p:cNvSpPr>
            <a:spLocks noGrp="1"/>
          </p:cNvSpPr>
          <p:nvPr>
            <p:ph type="subTitle" idx="1"/>
          </p:nvPr>
        </p:nvSpPr>
        <p:spPr>
          <a:xfrm>
            <a:off x="1388110" y="1007745"/>
            <a:ext cx="11984038" cy="838200"/>
          </a:xfrm>
        </p:spPr>
        <p:txBody>
          <a:bodyPr anchor="t">
            <a:noAutofit/>
          </a:bodyPr>
          <a:lstStyle/>
          <a:p>
            <a:pPr defTabSz="914400">
              <a:lnSpc>
                <a:spcPct val="80000"/>
              </a:lnSpc>
              <a:buNone/>
            </a:pPr>
            <a:r>
              <a:rPr lang="zh-CN" altLang="en-US" sz="4800" b="1" i="1" kern="1200" baseline="0" dirty="0">
                <a:solidFill>
                  <a:srgbClr val="993300"/>
                </a:solidFill>
                <a:latin typeface="Blackadder ITC" pitchFamily="2" charset="0"/>
                <a:ea typeface="+mn-ea"/>
                <a:cs typeface="+mn-cs"/>
              </a:rPr>
              <a:t>C</a:t>
            </a:r>
            <a:r>
              <a:rPr lang="zh-CN" altLang="en-US" sz="4800" b="1" i="1" kern="1200" baseline="0" dirty="0">
                <a:solidFill>
                  <a:schemeClr val="accent2">
                    <a:lumMod val="50000"/>
                  </a:schemeClr>
                </a:solidFill>
                <a:latin typeface="Blackadder ITC" pitchFamily="2" charset="0"/>
                <a:ea typeface="+mn-ea"/>
                <a:cs typeface="+mn-cs"/>
              </a:rPr>
              <a:t>h</a:t>
            </a:r>
            <a:r>
              <a:rPr lang="zh-CN" altLang="en-US" sz="4800" b="1" i="1" kern="1200" baseline="0" dirty="0">
                <a:solidFill>
                  <a:srgbClr val="993300"/>
                </a:solidFill>
                <a:latin typeface="Blackadder ITC" pitchFamily="2" charset="0"/>
                <a:ea typeface="+mn-ea"/>
                <a:cs typeface="+mn-cs"/>
              </a:rPr>
              <a:t>inese </a:t>
            </a:r>
            <a:r>
              <a:rPr lang="en-US" altLang="zh-CN" sz="4800" b="1" i="1" kern="1200" baseline="0" dirty="0">
                <a:solidFill>
                  <a:srgbClr val="993300"/>
                </a:solidFill>
                <a:latin typeface="Blackadder ITC" pitchFamily="2" charset="0"/>
                <a:ea typeface="+mn-ea"/>
                <a:cs typeface="+mn-cs"/>
              </a:rPr>
              <a:t>Traditional Art</a:t>
            </a:r>
            <a:endParaRPr lang="en-US" altLang="zh-CN" sz="4800" b="1" i="1" kern="1200" baseline="0" dirty="0">
              <a:solidFill>
                <a:srgbClr val="993300"/>
              </a:solidFill>
              <a:latin typeface="Blackadder ITC" pitchFamily="2" charset="0"/>
              <a:ea typeface="+mn-ea"/>
              <a:cs typeface="+mn-cs"/>
            </a:endParaRPr>
          </a:p>
        </p:txBody>
      </p:sp>
      <p:sp>
        <p:nvSpPr>
          <p:cNvPr id="3076" name="日期占位符 1"/>
          <p:cNvSpPr>
            <a:spLocks noGrp="1"/>
          </p:cNvSpPr>
          <p:nvPr>
            <p:ph type="dt" sz="half" idx="10"/>
          </p:nvPr>
        </p:nvSpPr>
        <p:spPr/>
        <p:txBody>
          <a:bodyPr anchor="t"/>
          <a:lstStyle/>
          <a:p>
            <a:pPr indent="0"/>
            <a:fld id="{BB962C8B-B14F-4D97-AF65-F5344CB8AC3E}" type="datetime1">
              <a:rPr lang="zh-CN" altLang="en-US"/>
            </a:fld>
            <a:endParaRPr lang="zh-CN" altLang="en-US"/>
          </a:p>
        </p:txBody>
      </p:sp>
      <p:sp>
        <p:nvSpPr>
          <p:cNvPr id="2" name="矩形 3074"/>
          <p:cNvSpPr/>
          <p:nvPr/>
        </p:nvSpPr>
        <p:spPr>
          <a:xfrm>
            <a:off x="6366828" y="1749108"/>
            <a:ext cx="3810000" cy="2603500"/>
          </a:xfrm>
          <a:prstGeom prst="rect">
            <a:avLst/>
          </a:prstGeom>
        </p:spPr>
        <p:txBody>
          <a:bodyPr wrap="none" fromWordArt="1">
            <a:prstTxWarp prst="textDeflate">
              <a:avLst>
                <a:gd name="adj" fmla="val 26227"/>
              </a:avLst>
            </a:prstTxWarp>
            <a:normAutofit/>
          </a:bodyPr>
          <a:lstStyle/>
          <a:p>
            <a:pPr algn="ctr"/>
            <a:r>
              <a:rPr lang="zh-CN" altLang="en-US" sz="8000">
                <a:ln w="9525" cap="flat" cmpd="sng">
                  <a:solidFill>
                    <a:srgbClr val="800000"/>
                  </a:solidFill>
                  <a:prstDash val="solid"/>
                  <a:round/>
                  <a:headEnd type="none" w="med" len="med"/>
                  <a:tailEnd type="none" w="med" len="med"/>
                </a:ln>
                <a:solidFill>
                  <a:srgbClr val="800000"/>
                </a:solidFill>
                <a:latin typeface="楷体" panose="02010609060101010101" pitchFamily="1" charset="-122"/>
                <a:ea typeface="楷体" panose="02010609060101010101" pitchFamily="1" charset="-122"/>
              </a:rPr>
              <a:t>中国传统艺术</a:t>
            </a:r>
            <a:endParaRPr lang="zh-CN" altLang="en-US" sz="8000">
              <a:ln w="9525" cap="flat" cmpd="sng">
                <a:solidFill>
                  <a:srgbClr val="800000"/>
                </a:solidFill>
                <a:prstDash val="solid"/>
                <a:round/>
                <a:headEnd type="none" w="med" len="med"/>
                <a:tailEnd type="none" w="med" len="med"/>
              </a:ln>
              <a:solidFill>
                <a:srgbClr val="800000"/>
              </a:solidFill>
              <a:latin typeface="楷体" panose="02010609060101010101" pitchFamily="1" charset="-122"/>
              <a:ea typeface="楷体" panose="02010609060101010101" pitchFamily="1" charset="-122"/>
            </a:endParaRPr>
          </a:p>
        </p:txBody>
      </p:sp>
      <p:sp>
        <p:nvSpPr>
          <p:cNvPr id="3" name="文本框 2"/>
          <p:cNvSpPr txBox="1"/>
          <p:nvPr/>
        </p:nvSpPr>
        <p:spPr>
          <a:xfrm>
            <a:off x="464185" y="827405"/>
            <a:ext cx="3491230" cy="822960"/>
          </a:xfrm>
          <a:prstGeom prst="rect">
            <a:avLst/>
          </a:prstGeom>
          <a:noFill/>
        </p:spPr>
        <p:txBody>
          <a:bodyPr wrap="square" rtlCol="0">
            <a:spAutoFit/>
          </a:bodyPr>
          <a:p>
            <a:r>
              <a:rPr lang="en-US" altLang="zh-CN" sz="4800" b="1">
                <a:solidFill>
                  <a:schemeClr val="accent2">
                    <a:lumMod val="50000"/>
                  </a:schemeClr>
                </a:solidFill>
                <a:latin typeface="Times New Roman" panose="02020603050405020304" charset="0"/>
              </a:rPr>
              <a:t>Chapter 4</a:t>
            </a:r>
            <a:endParaRPr lang="en-US" altLang="zh-CN" sz="4800" b="1">
              <a:solidFill>
                <a:schemeClr val="accent2">
                  <a:lumMod val="50000"/>
                </a:schemeClr>
              </a:solidFill>
              <a:latin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29210" y="-16510"/>
            <a:ext cx="12251055" cy="68884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sp>
        <p:nvSpPr>
          <p:cNvPr id="2" name="文本框 1"/>
          <p:cNvSpPr txBox="1"/>
          <p:nvPr/>
        </p:nvSpPr>
        <p:spPr>
          <a:xfrm>
            <a:off x="694690" y="605155"/>
            <a:ext cx="4792345" cy="5647690"/>
          </a:xfrm>
          <a:prstGeom prst="rect">
            <a:avLst/>
          </a:prstGeom>
          <a:noFill/>
        </p:spPr>
        <p:txBody>
          <a:bodyPr wrap="square" rtlCol="0">
            <a:spAutoFit/>
          </a:bodyPr>
          <a:p>
            <a:pPr>
              <a:lnSpc>
                <a:spcPct val="160000"/>
              </a:lnSpc>
            </a:pPr>
            <a:r>
              <a:rPr lang="en-US" altLang="zh-CN" sz="3600" b="1" i="1">
                <a:solidFill>
                  <a:srgbClr val="C00000"/>
                </a:solidFill>
                <a:latin typeface="Times New Roman" panose="02020603050405020304" charset="0"/>
              </a:rPr>
              <a:t>The pipa</a:t>
            </a:r>
            <a:r>
              <a:rPr lang="en-US" altLang="zh-CN" sz="3200">
                <a:latin typeface="Times New Roman" panose="02020603050405020304" charset="0"/>
              </a:rPr>
              <a:t>-is a plucked Chinese string instrument.</a:t>
            </a:r>
            <a:endParaRPr lang="en-US" altLang="zh-CN" sz="3200">
              <a:latin typeface="Times New Roman" panose="02020603050405020304" charset="0"/>
            </a:endParaRPr>
          </a:p>
          <a:p>
            <a:pPr>
              <a:lnSpc>
                <a:spcPct val="160000"/>
              </a:lnSpc>
            </a:pPr>
            <a:r>
              <a:rPr lang="en-US" altLang="zh-CN" sz="3200">
                <a:latin typeface="Times New Roman" panose="02020603050405020304" charset="0"/>
              </a:rPr>
              <a:t>The instrument has a pear-shaped wooden body.It has been player for nearly two thousand years of history in China.</a:t>
            </a:r>
            <a:endParaRPr lang="en-US" altLang="zh-CN" sz="3200">
              <a:latin typeface="Times New Roman" panose="02020603050405020304" charset="0"/>
            </a:endParaRPr>
          </a:p>
        </p:txBody>
      </p:sp>
      <p:pic>
        <p:nvPicPr>
          <p:cNvPr id="3" name="图片 2"/>
          <p:cNvPicPr>
            <a:picLocks noChangeAspect="1"/>
          </p:cNvPicPr>
          <p:nvPr/>
        </p:nvPicPr>
        <p:blipFill>
          <a:blip r:embed="rId2"/>
          <a:stretch>
            <a:fillRect/>
          </a:stretch>
        </p:blipFill>
        <p:spPr>
          <a:xfrm>
            <a:off x="6564630" y="8255"/>
            <a:ext cx="5589270" cy="68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sp>
        <p:nvSpPr>
          <p:cNvPr id="2" name="文本框 1"/>
          <p:cNvSpPr txBox="1"/>
          <p:nvPr/>
        </p:nvSpPr>
        <p:spPr>
          <a:xfrm>
            <a:off x="2143125" y="520065"/>
            <a:ext cx="4792345" cy="3308350"/>
          </a:xfrm>
          <a:prstGeom prst="rect">
            <a:avLst/>
          </a:prstGeom>
          <a:noFill/>
        </p:spPr>
        <p:txBody>
          <a:bodyPr wrap="square" rtlCol="0">
            <a:spAutoFit/>
          </a:bodyPr>
          <a:p>
            <a:pPr>
              <a:lnSpc>
                <a:spcPct val="160000"/>
              </a:lnSpc>
            </a:pPr>
            <a:r>
              <a:rPr lang="en-US" altLang="zh-CN" sz="3600" b="1" i="1">
                <a:solidFill>
                  <a:srgbClr val="C00000"/>
                </a:solidFill>
                <a:latin typeface="Times New Roman" panose="02020603050405020304" charset="0"/>
              </a:rPr>
              <a:t>Erhu</a:t>
            </a:r>
            <a:endParaRPr lang="en-US" altLang="zh-CN" sz="3600" b="1" i="1">
              <a:solidFill>
                <a:srgbClr val="C00000"/>
              </a:solidFill>
              <a:latin typeface="Times New Roman" panose="02020603050405020304" charset="0"/>
            </a:endParaRPr>
          </a:p>
          <a:p>
            <a:pPr>
              <a:lnSpc>
                <a:spcPct val="160000"/>
              </a:lnSpc>
            </a:pPr>
            <a:r>
              <a:rPr lang="en-US" altLang="zh-CN" sz="3200">
                <a:latin typeface="Times New Roman" panose="02020603050405020304" charset="0"/>
              </a:rPr>
              <a:t>It is suitable for the performance of the content of deep sorrow</a:t>
            </a:r>
            <a:endParaRPr lang="en-US" altLang="zh-CN" sz="3200">
              <a:latin typeface="Times New Roman" panose="02020603050405020304" charset="0"/>
            </a:endParaRPr>
          </a:p>
        </p:txBody>
      </p:sp>
      <p:pic>
        <p:nvPicPr>
          <p:cNvPr id="4" name="图片 3"/>
          <p:cNvPicPr>
            <a:picLocks noChangeAspect="1"/>
          </p:cNvPicPr>
          <p:nvPr/>
        </p:nvPicPr>
        <p:blipFill>
          <a:blip r:embed="rId2"/>
          <a:stretch>
            <a:fillRect/>
          </a:stretch>
        </p:blipFill>
        <p:spPr>
          <a:xfrm>
            <a:off x="7096125" y="20955"/>
            <a:ext cx="5072380" cy="680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pic>
        <p:nvPicPr>
          <p:cNvPr id="2" name="图片 1"/>
          <p:cNvPicPr>
            <a:picLocks noChangeAspect="1"/>
          </p:cNvPicPr>
          <p:nvPr/>
        </p:nvPicPr>
        <p:blipFill>
          <a:blip r:embed="rId2"/>
          <a:stretch>
            <a:fillRect/>
          </a:stretch>
        </p:blipFill>
        <p:spPr>
          <a:xfrm>
            <a:off x="-10795" y="2581910"/>
            <a:ext cx="12236450" cy="4260850"/>
          </a:xfrm>
          <a:prstGeom prst="rect">
            <a:avLst/>
          </a:prstGeom>
        </p:spPr>
      </p:pic>
      <p:sp>
        <p:nvSpPr>
          <p:cNvPr id="5" name="文本框 4"/>
          <p:cNvSpPr txBox="1"/>
          <p:nvPr/>
        </p:nvSpPr>
        <p:spPr>
          <a:xfrm>
            <a:off x="1069975" y="680085"/>
            <a:ext cx="10488295" cy="1901825"/>
          </a:xfrm>
          <a:prstGeom prst="rect">
            <a:avLst/>
          </a:prstGeom>
          <a:noFill/>
        </p:spPr>
        <p:txBody>
          <a:bodyPr wrap="square" rtlCol="0">
            <a:spAutoFit/>
          </a:bodyPr>
          <a:p>
            <a:pPr>
              <a:lnSpc>
                <a:spcPct val="110000"/>
              </a:lnSpc>
            </a:pPr>
            <a:r>
              <a:rPr lang="en-US" altLang="zh-CN" sz="6000" b="1" i="1">
                <a:solidFill>
                  <a:srgbClr val="C00000"/>
                </a:solidFill>
                <a:latin typeface="Times New Roman" panose="02020603050405020304" charset="0"/>
              </a:rPr>
              <a:t>Drum: </a:t>
            </a:r>
            <a:r>
              <a:rPr lang="en-US" altLang="zh-CN" sz="6000" b="1" i="1">
                <a:solidFill>
                  <a:schemeClr val="tx1"/>
                </a:solidFill>
                <a:latin typeface="Times New Roman" panose="02020603050405020304" charset="0"/>
              </a:rPr>
              <a:t>made by skin</a:t>
            </a:r>
            <a:endParaRPr lang="en-US" altLang="zh-CN" sz="6000" b="1" i="1">
              <a:solidFill>
                <a:schemeClr val="tx1"/>
              </a:solidFill>
              <a:latin typeface="Times New Roman" panose="02020603050405020304" charset="0"/>
            </a:endParaRPr>
          </a:p>
          <a:p>
            <a:pPr>
              <a:lnSpc>
                <a:spcPct val="110000"/>
              </a:lnSpc>
            </a:pPr>
            <a:r>
              <a:rPr lang="en-US" altLang="zh-CN" sz="4800" b="1" i="1">
                <a:solidFill>
                  <a:schemeClr val="tx1"/>
                </a:solidFill>
                <a:latin typeface="Times New Roman" panose="02020603050405020304" charset="0"/>
              </a:rPr>
              <a:t>                </a:t>
            </a:r>
            <a:endParaRPr lang="en-US" altLang="zh-CN" sz="4400" b="1">
              <a:solidFill>
                <a:schemeClr val="bg1"/>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sp>
        <p:nvSpPr>
          <p:cNvPr id="87042" name="标题 87041"/>
          <p:cNvSpPr>
            <a:spLocks noGrp="1"/>
          </p:cNvSpPr>
          <p:nvPr>
            <p:ph type="title"/>
          </p:nvPr>
        </p:nvSpPr>
        <p:spPr>
          <a:xfrm>
            <a:off x="322580" y="8255"/>
            <a:ext cx="10515600" cy="1325563"/>
          </a:xfrm>
        </p:spPr>
        <p:txBody>
          <a:bodyPr anchor="ctr"/>
          <a:p>
            <a:r>
              <a:rPr lang="en-US" altLang="x-none" sz="4800" b="1" dirty="0">
                <a:latin typeface="Times New Roman" panose="02020603050405020304" charset="0"/>
              </a:rPr>
              <a:t>High Mountain and Flowing streams </a:t>
            </a:r>
            <a:endParaRPr lang="en-US" altLang="x-none" sz="4800" b="1" dirty="0">
              <a:latin typeface="Times New Roman" panose="02020603050405020304" charset="0"/>
            </a:endParaRPr>
          </a:p>
        </p:txBody>
      </p:sp>
      <p:pic>
        <p:nvPicPr>
          <p:cNvPr id="87044" name="图片 87043" descr="4af693d1hacbf6c73c913&amp;690"/>
          <p:cNvPicPr>
            <a:picLocks noChangeAspect="1"/>
          </p:cNvPicPr>
          <p:nvPr/>
        </p:nvPicPr>
        <p:blipFill>
          <a:blip r:embed="rId2"/>
          <a:stretch>
            <a:fillRect/>
          </a:stretch>
        </p:blipFill>
        <p:spPr>
          <a:xfrm>
            <a:off x="-10795" y="1100455"/>
            <a:ext cx="12179300" cy="5742940"/>
          </a:xfrm>
          <a:prstGeom prst="rect">
            <a:avLst/>
          </a:prstGeom>
          <a:noFill/>
          <a:ln w="9525">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sp>
        <p:nvSpPr>
          <p:cNvPr id="87042" name="标题 87041"/>
          <p:cNvSpPr>
            <a:spLocks noGrp="1"/>
          </p:cNvSpPr>
          <p:nvPr>
            <p:ph type="title"/>
          </p:nvPr>
        </p:nvSpPr>
        <p:spPr>
          <a:xfrm>
            <a:off x="322580" y="8255"/>
            <a:ext cx="10515600" cy="1325563"/>
          </a:xfrm>
        </p:spPr>
        <p:txBody>
          <a:bodyPr anchor="ctr"/>
          <a:p>
            <a:r>
              <a:rPr lang="en-US" altLang="x-none" sz="4800" b="1" dirty="0">
                <a:latin typeface="Times New Roman" panose="02020603050405020304" charset="0"/>
              </a:rPr>
              <a:t>High Mountain and Flowing streams </a:t>
            </a:r>
            <a:endParaRPr lang="en-US" altLang="x-none" sz="4800" b="1" dirty="0">
              <a:latin typeface="Times New Roman" panose="02020603050405020304" charset="0"/>
            </a:endParaRPr>
          </a:p>
        </p:txBody>
      </p:sp>
      <p:sp>
        <p:nvSpPr>
          <p:cNvPr id="3" name="文本框 2"/>
          <p:cNvSpPr txBox="1"/>
          <p:nvPr/>
        </p:nvSpPr>
        <p:spPr>
          <a:xfrm>
            <a:off x="514350" y="1099820"/>
            <a:ext cx="10023475" cy="4866640"/>
          </a:xfrm>
          <a:prstGeom prst="rect">
            <a:avLst/>
          </a:prstGeom>
          <a:noFill/>
        </p:spPr>
        <p:txBody>
          <a:bodyPr wrap="square" rtlCol="0">
            <a:spAutoFit/>
          </a:bodyPr>
          <a:p>
            <a:pPr>
              <a:lnSpc>
                <a:spcPct val="140000"/>
              </a:lnSpc>
            </a:pPr>
            <a:r>
              <a:rPr lang="en-US" altLang="zh-CN" sz="2800">
                <a:latin typeface="Times New Roman" panose="02020603050405020304" charset="0"/>
              </a:rPr>
              <a:t>It is a gem in the treasure trove of Chinese music.From this name,you can imagine a harmonious picture with green mountains surrounding you and clear streams quietly passing by your feet.The music is played by Chinese zither.It is slow and quiet,sometimes with rhythm and beats like the flowing water.It is a song in praise of the life-long friendship between Yu Boya and Zhong Ziqi.The message is that it is not easy for one to find a true friend who can share everything and understand every feeling of the other.</a:t>
            </a:r>
            <a:endParaRPr lang="en-US" altLang="zh-CN" sz="2800">
              <a:latin typeface="Times New Roman" panose="0202060305040502030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3073"/>
          <p:cNvPicPr>
            <a:picLocks noChangeAspect="1"/>
          </p:cNvPicPr>
          <p:nvPr/>
        </p:nvPicPr>
        <p:blipFill>
          <a:blip r:embed="rId1"/>
          <a:stretch>
            <a:fillRect/>
          </a:stretch>
        </p:blipFill>
        <p:spPr>
          <a:xfrm>
            <a:off x="-11430" y="0"/>
            <a:ext cx="12185015" cy="6840855"/>
          </a:xfrm>
          <a:prstGeom prst="rect">
            <a:avLst/>
          </a:prstGeom>
          <a:noFill/>
          <a:ln w="9525">
            <a:noFill/>
          </a:ln>
        </p:spPr>
      </p:pic>
      <p:sp>
        <p:nvSpPr>
          <p:cNvPr id="3075" name="标题 3074"/>
          <p:cNvSpPr>
            <a:spLocks noGrp="1"/>
          </p:cNvSpPr>
          <p:nvPr>
            <p:ph type="ctrTitle"/>
          </p:nvPr>
        </p:nvSpPr>
        <p:spPr>
          <a:xfrm>
            <a:off x="1371600" y="457200"/>
            <a:ext cx="3810000" cy="1452563"/>
          </a:xfrm>
        </p:spPr>
        <p:txBody>
          <a:bodyPr anchor="ctr"/>
          <a:lstStyle/>
          <a:p>
            <a:pPr algn="l" defTabSz="914400">
              <a:buNone/>
            </a:pPr>
            <a:r>
              <a:rPr lang="zh-CN" altLang="en-US" sz="5500" kern="1200" baseline="0" dirty="0">
                <a:solidFill>
                  <a:schemeClr val="bg1"/>
                </a:solidFill>
                <a:latin typeface="Arial Black" panose="020B0A04020102020204" pitchFamily="2" charset="0"/>
                <a:ea typeface="宋体" panose="02010600030101010101" pitchFamily="2" charset="-122"/>
              </a:rPr>
              <a:t>Chinese</a:t>
            </a:r>
            <a:endParaRPr lang="zh-CN" altLang="en-US" sz="5500" kern="1200" baseline="0" dirty="0">
              <a:solidFill>
                <a:schemeClr val="bg1"/>
              </a:solidFill>
              <a:latin typeface="Arial Black" panose="020B0A04020102020204" pitchFamily="2" charset="0"/>
              <a:ea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097"/>
          <p:cNvPicPr>
            <a:picLocks noChangeAspect="1"/>
          </p:cNvPicPr>
          <p:nvPr/>
        </p:nvPicPr>
        <p:blipFill>
          <a:blip r:embed="rId1"/>
          <a:stretch>
            <a:fillRect/>
          </a:stretch>
        </p:blipFill>
        <p:spPr>
          <a:xfrm>
            <a:off x="3175" y="0"/>
            <a:ext cx="12157710" cy="68503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p:pic>
        <p:nvPicPr>
          <p:cNvPr id="5127" name="内容占位符 5126"/>
          <p:cNvPicPr>
            <a:picLocks noChangeAspect="1"/>
          </p:cNvPicPr>
          <p:nvPr>
            <p:ph idx="1"/>
          </p:nvPr>
        </p:nvPicPr>
        <p:blipFill>
          <a:blip r:embed="rId1"/>
          <a:stretch>
            <a:fillRect/>
          </a:stretch>
        </p:blipFill>
        <p:spPr>
          <a:xfrm>
            <a:off x="13970" y="14605"/>
            <a:ext cx="3980180" cy="6834505"/>
          </a:xfrm>
          <a:prstGeom prst="rect">
            <a:avLst/>
          </a:prstGeom>
          <a:noFill/>
          <a:ln w="9525">
            <a:noFill/>
          </a:ln>
        </p:spPr>
      </p:pic>
      <p:sp>
        <p:nvSpPr>
          <p:cNvPr id="5125" name="文本框 5124"/>
          <p:cNvSpPr txBox="1"/>
          <p:nvPr/>
        </p:nvSpPr>
        <p:spPr>
          <a:xfrm>
            <a:off x="2743200" y="381000"/>
            <a:ext cx="9144000" cy="731520"/>
          </a:xfrm>
          <a:prstGeom prst="rect">
            <a:avLst/>
          </a:prstGeom>
          <a:noFill/>
          <a:ln w="9525">
            <a:noFill/>
          </a:ln>
        </p:spPr>
        <p:txBody>
          <a:bodyPr>
            <a:spAutoFit/>
          </a:bodyPr>
          <a:p>
            <a:pPr lvl="0" algn="ctr" eaLnBrk="1" hangingPunct="1">
              <a:spcBef>
                <a:spcPct val="50000"/>
              </a:spcBef>
            </a:pPr>
            <a:r>
              <a:rPr lang="en-US" altLang="x-none" sz="4200" b="1" dirty="0">
                <a:latin typeface="Times New Roman" panose="02020603050405020304" charset="0"/>
                <a:ea typeface="微软雅黑" panose="020B0503020204020204" charset="-122"/>
              </a:rPr>
              <a:t>Chinese  Dance</a:t>
            </a:r>
            <a:r>
              <a:rPr lang="en-US" altLang="x-none" b="1" dirty="0">
                <a:latin typeface="Times New Roman" panose="02020603050405020304" charset="0"/>
                <a:ea typeface="宋体" panose="02010600030101010101" pitchFamily="2" charset="-122"/>
              </a:rPr>
              <a:t> </a:t>
            </a:r>
            <a:endParaRPr lang="en-US" altLang="x-none" b="1" dirty="0">
              <a:latin typeface="Times New Roman" panose="02020603050405020304" charset="0"/>
              <a:ea typeface="宋体" panose="02010600030101010101" pitchFamily="2" charset="-122"/>
            </a:endParaRPr>
          </a:p>
        </p:txBody>
      </p:sp>
      <p:sp>
        <p:nvSpPr>
          <p:cNvPr id="5122" name="标题 5121"/>
          <p:cNvSpPr>
            <a:spLocks noGrp="1"/>
          </p:cNvSpPr>
          <p:nvPr>
            <p:ph type="title"/>
          </p:nvPr>
        </p:nvSpPr>
        <p:spPr>
          <a:xfrm>
            <a:off x="4415155" y="1157605"/>
            <a:ext cx="8229600" cy="1143000"/>
          </a:xfrm>
        </p:spPr>
        <p:txBody>
          <a:bodyPr anchor="ctr"/>
          <a:p>
            <a:pPr algn="l">
              <a:lnSpc>
                <a:spcPct val="130000"/>
              </a:lnSpc>
            </a:pPr>
            <a:r>
              <a:rPr lang="en-US" altLang="x-none" sz="3500" dirty="0">
                <a:latin typeface="Times New Roman" panose="02020603050405020304" charset="0"/>
              </a:rPr>
              <a:t>The History of the Chinese Dance.</a:t>
            </a:r>
            <a:endParaRPr lang="en-US" altLang="x-none" sz="3500" dirty="0">
              <a:latin typeface="Times New Roman" panose="02020603050405020304" charset="0"/>
            </a:endParaRPr>
          </a:p>
        </p:txBody>
      </p:sp>
      <p:sp>
        <p:nvSpPr>
          <p:cNvPr id="5126" name="矩形 5125"/>
          <p:cNvSpPr/>
          <p:nvPr/>
        </p:nvSpPr>
        <p:spPr>
          <a:xfrm>
            <a:off x="4415155" y="2032635"/>
            <a:ext cx="8229600" cy="1143000"/>
          </a:xfrm>
          <a:prstGeom prst="rect">
            <a:avLst/>
          </a:prstGeom>
          <a:no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lvl="0" algn="l">
              <a:lnSpc>
                <a:spcPct val="130000"/>
              </a:lnSpc>
            </a:pPr>
            <a:r>
              <a:rPr lang="en-US" altLang="x-none" sz="3500" dirty="0">
                <a:solidFill>
                  <a:schemeClr val="tx1"/>
                </a:solidFill>
                <a:latin typeface="Times New Roman" panose="02020603050405020304" charset="0"/>
              </a:rPr>
              <a:t>Folk Dance</a:t>
            </a:r>
            <a:endParaRPr lang="en-US" altLang="x-none" sz="3500" dirty="0">
              <a:solidFill>
                <a:schemeClr val="tx1"/>
              </a:solidFill>
              <a:latin typeface="Times New Roman" panose="02020603050405020304" charset="0"/>
            </a:endParaRPr>
          </a:p>
        </p:txBody>
      </p:sp>
      <p:sp>
        <p:nvSpPr>
          <p:cNvPr id="5123" name="文本占位符 5122"/>
          <p:cNvSpPr>
            <a:spLocks noGrp="1"/>
          </p:cNvSpPr>
          <p:nvPr/>
        </p:nvSpPr>
        <p:spPr>
          <a:xfrm>
            <a:off x="5173345" y="2928620"/>
            <a:ext cx="8229600" cy="3124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None/>
            </a:pPr>
            <a:r>
              <a:rPr lang="en-US" altLang="x-none" sz="3000" dirty="0">
                <a:latin typeface="Times New Roman" panose="02020603050405020304" charset="0"/>
              </a:rPr>
              <a:t>The  Dragon  Dance</a:t>
            </a:r>
            <a:endParaRPr lang="en-US" altLang="x-none" sz="3000" dirty="0">
              <a:latin typeface="Times New Roman" panose="02020603050405020304" charset="0"/>
            </a:endParaRPr>
          </a:p>
          <a:p>
            <a:pPr>
              <a:lnSpc>
                <a:spcPct val="110000"/>
              </a:lnSpc>
              <a:buNone/>
            </a:pPr>
            <a:r>
              <a:rPr lang="en-US" altLang="x-none" sz="3000" dirty="0">
                <a:latin typeface="Times New Roman" panose="02020603050405020304" charset="0"/>
              </a:rPr>
              <a:t>The  Lion  Dance</a:t>
            </a:r>
            <a:endParaRPr lang="en-US" altLang="x-none" sz="3000" dirty="0">
              <a:latin typeface="Times New Roman" panose="02020603050405020304" charset="0"/>
            </a:endParaRPr>
          </a:p>
          <a:p>
            <a:pPr>
              <a:lnSpc>
                <a:spcPct val="110000"/>
              </a:lnSpc>
              <a:buNone/>
            </a:pPr>
            <a:r>
              <a:rPr lang="en-US" altLang="x-none" sz="3000" dirty="0">
                <a:latin typeface="Times New Roman" panose="02020603050405020304" charset="0"/>
              </a:rPr>
              <a:t>The  Fan  Dance</a:t>
            </a:r>
            <a:endParaRPr lang="en-US" altLang="x-none" sz="3000" dirty="0">
              <a:latin typeface="Times New Roman" panose="02020603050405020304" charset="0"/>
            </a:endParaRPr>
          </a:p>
          <a:p>
            <a:pPr>
              <a:lnSpc>
                <a:spcPct val="110000"/>
              </a:lnSpc>
              <a:buNone/>
            </a:pPr>
            <a:r>
              <a:rPr lang="en-US" altLang="x-none" sz="3000" dirty="0">
                <a:latin typeface="Times New Roman" panose="02020603050405020304" charset="0"/>
              </a:rPr>
              <a:t>Yangge</a:t>
            </a:r>
            <a:endParaRPr lang="en-US" altLang="x-none" sz="3000" dirty="0">
              <a:latin typeface="Times New Roman" panose="02020603050405020304" charset="0"/>
            </a:endParaRPr>
          </a:p>
        </p:txBody>
      </p:sp>
      <p:sp>
        <p:nvSpPr>
          <p:cNvPr id="5124" name="矩形 5123"/>
          <p:cNvSpPr/>
          <p:nvPr/>
        </p:nvSpPr>
        <p:spPr>
          <a:xfrm>
            <a:off x="4415155" y="5262880"/>
            <a:ext cx="8229600" cy="1143000"/>
          </a:xfrm>
          <a:prstGeom prst="rect">
            <a:avLst/>
          </a:prstGeom>
          <a:no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lvl="0" algn="l"/>
            <a:r>
              <a:rPr lang="en-US" altLang="x-none" sz="3500" dirty="0">
                <a:solidFill>
                  <a:schemeClr val="tx1"/>
                </a:solidFill>
                <a:latin typeface="Times New Roman" panose="02020603050405020304" charset="0"/>
              </a:rPr>
              <a:t>Ethnic Minority Folk Dance</a:t>
            </a:r>
            <a:endParaRPr lang="en-US" altLang="x-none" sz="3500" dirty="0">
              <a:solidFill>
                <a:schemeClr val="tx1"/>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lide(fromBottom)">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slide(fromBottom)">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Effect transition="in" filter="slide(fromBottom)">
                                      <p:cBhvr>
                                        <p:cTn id="17" dur="500"/>
                                        <p:tgtEl>
                                          <p:spTgt spid="5123">
                                            <p:txEl>
                                              <p:pRg st="0" end="0"/>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123">
                                            <p:txEl>
                                              <p:pRg st="1" end="1"/>
                                            </p:txEl>
                                          </p:spTgt>
                                        </p:tgtEl>
                                        <p:attrNameLst>
                                          <p:attrName>style.visibility</p:attrName>
                                        </p:attrNameLst>
                                      </p:cBhvr>
                                      <p:to>
                                        <p:strVal val="visible"/>
                                      </p:to>
                                    </p:set>
                                    <p:animEffect transition="in" filter="slide(fromBottom)">
                                      <p:cBhvr>
                                        <p:cTn id="20" dur="500"/>
                                        <p:tgtEl>
                                          <p:spTgt spid="5123">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5123">
                                            <p:txEl>
                                              <p:pRg st="2" end="2"/>
                                            </p:txEl>
                                          </p:spTgt>
                                        </p:tgtEl>
                                        <p:attrNameLst>
                                          <p:attrName>style.visibility</p:attrName>
                                        </p:attrNameLst>
                                      </p:cBhvr>
                                      <p:to>
                                        <p:strVal val="visible"/>
                                      </p:to>
                                    </p:set>
                                    <p:animEffect transition="in" filter="slide(fromBottom)">
                                      <p:cBhvr>
                                        <p:cTn id="23" dur="500"/>
                                        <p:tgtEl>
                                          <p:spTgt spid="5123">
                                            <p:txEl>
                                              <p:pRg st="2" end="2"/>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slide(fromBottom)">
                                      <p:cBhvr>
                                        <p:cTn id="26" dur="500"/>
                                        <p:tgtEl>
                                          <p:spTgt spid="512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slide(fromBottom)">
                                      <p:cBhvr>
                                        <p:cTn id="3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6" grpId="0"/>
      <p:bldP spid="51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p:sp>
        <p:nvSpPr>
          <p:cNvPr id="4" name="内容占位符 3"/>
          <p:cNvSpPr>
            <a:spLocks noGrp="1"/>
          </p:cNvSpPr>
          <p:nvPr>
            <p:ph idx="1"/>
          </p:nvPr>
        </p:nvSpPr>
        <p:spPr>
          <a:xfrm>
            <a:off x="884555" y="623570"/>
            <a:ext cx="10515600" cy="5241290"/>
          </a:xfrm>
        </p:spPr>
        <p:txBody>
          <a:bodyPr/>
          <a:p>
            <a:pPr marL="0" indent="0">
              <a:lnSpc>
                <a:spcPct val="180000"/>
              </a:lnSpc>
              <a:buNone/>
            </a:pPr>
            <a:r>
              <a:rPr lang="en-US" altLang="zh-CN" sz="4000">
                <a:latin typeface="Times New Roman" panose="02020603050405020304" charset="0"/>
              </a:rPr>
              <a:t>Dance is one of the ritual entertainments refined by the aristocratic class and was also employed in sacrificial ceremonies inseparable from music,thus playing an important role in society and daily life.</a:t>
            </a:r>
            <a:endParaRPr lang="en-US" altLang="zh-CN" sz="4000">
              <a:latin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图片 4097"/>
          <p:cNvPicPr>
            <a:picLocks noChangeAspect="1"/>
          </p:cNvPicPr>
          <p:nvPr/>
        </p:nvPicPr>
        <p:blipFill>
          <a:blip r:embed="rId1"/>
          <a:stretch>
            <a:fillRect/>
          </a:stretch>
        </p:blipFill>
        <p:spPr>
          <a:xfrm rot="203516">
            <a:off x="2048510" y="285115"/>
            <a:ext cx="8094345" cy="6042660"/>
          </a:xfrm>
          <a:prstGeom prst="rect">
            <a:avLst/>
          </a:prstGeom>
          <a:noFill/>
          <a:ln w="9525">
            <a:noFill/>
          </a:ln>
        </p:spPr>
      </p:pic>
      <p:sp>
        <p:nvSpPr>
          <p:cNvPr id="10243" name="日期占位符 1"/>
          <p:cNvSpPr>
            <a:spLocks noGrp="1"/>
          </p:cNvSpPr>
          <p:nvPr>
            <p:ph type="dt" sz="half" idx="10"/>
          </p:nvPr>
        </p:nvSpPr>
        <p:spPr/>
        <p:txBody>
          <a:bodyPr anchor="t"/>
          <a:lstStyle/>
          <a:p>
            <a:pPr indent="0"/>
            <a:fld id="{BB962C8B-B14F-4D97-AF65-F5344CB8AC3E}" type="datetime1">
              <a:rPr lang="zh-CN" altLang="en-US"/>
            </a:fld>
            <a:endParaRPr lang="zh-CN" altLang="en-US"/>
          </a:p>
        </p:txBody>
      </p:sp>
      <p:sp>
        <p:nvSpPr>
          <p:cNvPr id="15362" name="文本占位符 9218"/>
          <p:cNvSpPr>
            <a:spLocks noGrp="1"/>
          </p:cNvSpPr>
          <p:nvPr/>
        </p:nvSpPr>
        <p:spPr>
          <a:xfrm>
            <a:off x="2573655" y="2453640"/>
            <a:ext cx="8236585" cy="5486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US" altLang="zh-CN" sz="4800" b="1">
                <a:solidFill>
                  <a:schemeClr val="tx1"/>
                </a:solidFill>
                <a:effectLst>
                  <a:outerShdw blurRad="38100" dist="19050" dir="2700000" algn="tl" rotWithShape="0">
                    <a:schemeClr val="dk1">
                      <a:alpha val="40000"/>
                    </a:schemeClr>
                  </a:outerShdw>
                </a:effectLst>
                <a:latin typeface="Times New Roman" panose="02020603050405020304" charset="0"/>
                <a:ea typeface="仿宋" panose="02010609060101010101" charset="-122"/>
                <a:sym typeface="+mn-ea"/>
              </a:rPr>
              <a:t>Chinese Traditional Music</a:t>
            </a:r>
            <a:endParaRPr lang="en-US" altLang="zh-CN" sz="4800" b="1" dirty="0">
              <a:solidFill>
                <a:schemeClr val="tx1"/>
              </a:solidFill>
              <a:effectLst>
                <a:outerShdw blurRad="38100" dist="19050" dir="2700000" algn="tl" rotWithShape="0">
                  <a:schemeClr val="dk1">
                    <a:alpha val="40000"/>
                  </a:schemeClr>
                </a:outerShdw>
              </a:effectLst>
              <a:latin typeface="Times New Roman" panose="02020603050405020304" charset="0"/>
              <a:ea typeface="仿宋" panose="02010609060101010101"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9698" name="文本框 29697"/>
          <p:cNvSpPr txBox="1"/>
          <p:nvPr/>
        </p:nvSpPr>
        <p:spPr>
          <a:xfrm>
            <a:off x="2440305" y="120650"/>
            <a:ext cx="6019800" cy="731520"/>
          </a:xfrm>
          <a:prstGeom prst="rect">
            <a:avLst/>
          </a:prstGeom>
          <a:noFill/>
          <a:ln w="9525">
            <a:noFill/>
          </a:ln>
        </p:spPr>
        <p:txBody>
          <a:bodyPr>
            <a:spAutoFit/>
          </a:bodyPr>
          <a:lstStyle/>
          <a:p>
            <a:pPr lvl="0" eaLnBrk="1" hangingPunct="1">
              <a:spcBef>
                <a:spcPct val="50000"/>
              </a:spcBef>
            </a:pPr>
            <a:r>
              <a:rPr lang="en-US" altLang="x-none" sz="4200" b="1" dirty="0">
                <a:latin typeface="Times New Roman" panose="02020603050405020304" charset="0"/>
                <a:ea typeface="微软雅黑" panose="020B0503020204020204" charset="-122"/>
              </a:rPr>
              <a:t>Tang  Dynasty</a:t>
            </a:r>
            <a:r>
              <a:rPr lang="en-US" altLang="x-none" b="1" dirty="0">
                <a:latin typeface="Times New Roman" panose="02020603050405020304" charset="0"/>
                <a:ea typeface="宋体" panose="02010600030101010101" pitchFamily="2" charset="-122"/>
              </a:rPr>
              <a:t> </a:t>
            </a:r>
            <a:endParaRPr lang="zh-CN" altLang="en-US" b="1" dirty="0">
              <a:latin typeface="Times New Roman" panose="02020603050405020304" charset="0"/>
              <a:ea typeface="宋体" panose="02010600030101010101" pitchFamily="2" charset="-122"/>
            </a:endParaRPr>
          </a:p>
        </p:txBody>
      </p:sp>
      <p:pic>
        <p:nvPicPr>
          <p:cNvPr id="29699" name="图片 29698" descr="t012ec795dae27cb51f"/>
          <p:cNvPicPr>
            <a:picLocks noChangeAspect="1"/>
          </p:cNvPicPr>
          <p:nvPr/>
        </p:nvPicPr>
        <p:blipFill>
          <a:blip r:embed="rId1"/>
          <a:stretch>
            <a:fillRect/>
          </a:stretch>
        </p:blipFill>
        <p:spPr>
          <a:xfrm>
            <a:off x="2057400" y="1066800"/>
            <a:ext cx="8229600" cy="3232150"/>
          </a:xfrm>
          <a:prstGeom prst="rect">
            <a:avLst/>
          </a:prstGeom>
          <a:noFill/>
          <a:ln w="9525">
            <a:noFill/>
          </a:ln>
        </p:spPr>
      </p:pic>
      <p:sp>
        <p:nvSpPr>
          <p:cNvPr id="29700" name="文本框 29699"/>
          <p:cNvSpPr txBox="1"/>
          <p:nvPr/>
        </p:nvSpPr>
        <p:spPr>
          <a:xfrm>
            <a:off x="2057400" y="4724400"/>
            <a:ext cx="9711690" cy="1991360"/>
          </a:xfrm>
          <a:prstGeom prst="rect">
            <a:avLst/>
          </a:prstGeom>
          <a:noFill/>
          <a:ln w="9525">
            <a:noFill/>
          </a:ln>
        </p:spPr>
        <p:txBody>
          <a:bodyPr wrap="square">
            <a:spAutoFit/>
          </a:bodyPr>
          <a:lstStyle/>
          <a:p>
            <a:pPr lvl="0" eaLnBrk="1" hangingPunct="1">
              <a:lnSpc>
                <a:spcPct val="130000"/>
              </a:lnSpc>
              <a:spcBef>
                <a:spcPct val="50000"/>
              </a:spcBef>
            </a:pPr>
            <a:r>
              <a:rPr lang="en-US" sz="2400" dirty="0">
                <a:latin typeface="Times New Roman" panose="02020603050405020304" charset="0"/>
                <a:ea typeface="宋体" panose="02010600030101010101" pitchFamily="2" charset="-122"/>
              </a:rPr>
              <a:t>The Tang dynasty was the golden age of Chinese dance and a high point in dance accompanied by music.At that time ,the emperor Tangxuanzong(685-762)of the Tang established two dance academies in Chang'an and Luoyang to train dancers for the court.</a:t>
            </a:r>
            <a:endParaRPr lang="en-US" sz="2400" dirty="0">
              <a:latin typeface="Times New Roman" panose="02020603050405020304" charset="0"/>
              <a:ea typeface="宋体" panose="02010600030101010101" pitchFamily="2" charset="-122"/>
            </a:endParaRPr>
          </a:p>
        </p:txBody>
      </p:sp>
      <p:pic>
        <p:nvPicPr>
          <p:cNvPr id="29701" name="图片 29700"/>
          <p:cNvPicPr>
            <a:picLocks noChangeAspect="1"/>
          </p:cNvPicPr>
          <p:nvPr/>
        </p:nvPicPr>
        <p:blipFill>
          <a:blip r:embed="rId2"/>
          <a:stretch>
            <a:fillRect/>
          </a:stretch>
        </p:blipFill>
        <p:spPr>
          <a:xfrm>
            <a:off x="2895600" y="1066800"/>
            <a:ext cx="6324600" cy="3540125"/>
          </a:xfrm>
          <a:prstGeom prst="rect">
            <a:avLst/>
          </a:prstGeom>
          <a:noFill/>
          <a:ln w="9525">
            <a:noFill/>
          </a:ln>
        </p:spPr>
      </p:pic>
      <p:pic>
        <p:nvPicPr>
          <p:cNvPr id="29702" name="图片 29701" descr="1902380"/>
          <p:cNvPicPr>
            <a:picLocks noChangeAspect="1"/>
          </p:cNvPicPr>
          <p:nvPr/>
        </p:nvPicPr>
        <p:blipFill>
          <a:blip r:embed="rId3"/>
          <a:stretch>
            <a:fillRect/>
          </a:stretch>
        </p:blipFill>
        <p:spPr>
          <a:xfrm>
            <a:off x="3124200" y="998538"/>
            <a:ext cx="5638800" cy="3759200"/>
          </a:xfrm>
          <a:prstGeom prst="rect">
            <a:avLst/>
          </a:prstGeom>
          <a:noFill/>
          <a:ln w="9525">
            <a:noFill/>
          </a:ln>
        </p:spPr>
      </p:pic>
      <p:pic>
        <p:nvPicPr>
          <p:cNvPr id="29703" name="图片 29702"/>
          <p:cNvPicPr>
            <a:picLocks noChangeAspect="1"/>
          </p:cNvPicPr>
          <p:nvPr/>
        </p:nvPicPr>
        <p:blipFill>
          <a:blip r:embed="rId4"/>
          <a:stretch>
            <a:fillRect/>
          </a:stretch>
        </p:blipFill>
        <p:spPr>
          <a:xfrm>
            <a:off x="2667000" y="990600"/>
            <a:ext cx="6848475" cy="3771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slide(fromBottom)">
                                      <p:cBhvr>
                                        <p:cTn id="7" dur="500"/>
                                        <p:tgtEl>
                                          <p:spTgt spid="29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dissolve">
                                      <p:cBhvr>
                                        <p:cTn id="12" dur="500"/>
                                        <p:tgtEl>
                                          <p:spTgt spid="29701"/>
                                        </p:tgtEl>
                                      </p:cBhvr>
                                    </p:animEffect>
                                  </p:childTnLst>
                                </p:cTn>
                              </p:par>
                              <p:par>
                                <p:cTn id="13" presetID="1" presetClass="exit" presetSubtype="0" fill="hold" nodeType="withEffect">
                                  <p:stCondLst>
                                    <p:cond delay="0"/>
                                  </p:stCondLst>
                                  <p:childTnLst>
                                    <p:set>
                                      <p:cBhvr>
                                        <p:cTn id="14" dur="1" fill="hold">
                                          <p:stCondLst>
                                            <p:cond delay="0"/>
                                          </p:stCondLst>
                                        </p:cTn>
                                        <p:tgtEl>
                                          <p:spTgt spid="2969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9702"/>
                                        </p:tgtEl>
                                        <p:attrNameLst>
                                          <p:attrName>style.visibility</p:attrName>
                                        </p:attrNameLst>
                                      </p:cBhvr>
                                      <p:to>
                                        <p:strVal val="visible"/>
                                      </p:to>
                                    </p:set>
                                    <p:animEffect transition="in" filter="dissolve">
                                      <p:cBhvr>
                                        <p:cTn id="19" dur="500"/>
                                        <p:tgtEl>
                                          <p:spTgt spid="29702"/>
                                        </p:tgtEl>
                                      </p:cBhvr>
                                    </p:animEffect>
                                  </p:childTnLst>
                                </p:cTn>
                              </p:par>
                              <p:par>
                                <p:cTn id="20" presetID="1" presetClass="exit" presetSubtype="0" fill="hold" nodeType="withEffect">
                                  <p:stCondLst>
                                    <p:cond delay="0"/>
                                  </p:stCondLst>
                                  <p:childTnLst>
                                    <p:set>
                                      <p:cBhvr>
                                        <p:cTn id="21" dur="1" fill="hold">
                                          <p:stCondLst>
                                            <p:cond delay="0"/>
                                          </p:stCondLst>
                                        </p:cTn>
                                        <p:tgtEl>
                                          <p:spTgt spid="2970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9703"/>
                                        </p:tgtEl>
                                        <p:attrNameLst>
                                          <p:attrName>style.visibility</p:attrName>
                                        </p:attrNameLst>
                                      </p:cBhvr>
                                      <p:to>
                                        <p:strVal val="visible"/>
                                      </p:to>
                                    </p:set>
                                    <p:animEffect transition="in" filter="dissolve">
                                      <p:cBhvr>
                                        <p:cTn id="26"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1746" name="文本框 31745"/>
          <p:cNvSpPr txBox="1"/>
          <p:nvPr/>
        </p:nvSpPr>
        <p:spPr>
          <a:xfrm>
            <a:off x="2667000" y="304800"/>
            <a:ext cx="6019800" cy="731520"/>
          </a:xfrm>
          <a:prstGeom prst="rect">
            <a:avLst/>
          </a:prstGeom>
          <a:noFill/>
          <a:ln w="9525">
            <a:noFill/>
          </a:ln>
        </p:spPr>
        <p:txBody>
          <a:bodyPr>
            <a:spAutoFit/>
          </a:bodyPr>
          <a:lstStyle/>
          <a:p>
            <a:pPr lvl="0" eaLnBrk="1" hangingPunct="1">
              <a:spcBef>
                <a:spcPct val="50000"/>
              </a:spcBef>
            </a:pPr>
            <a:r>
              <a:rPr lang="en-US" altLang="x-none" sz="4200" b="1" dirty="0">
                <a:latin typeface="Times New Roman" panose="02020603050405020304" charset="0"/>
                <a:ea typeface="微软雅黑" panose="020B0503020204020204" charset="-122"/>
              </a:rPr>
              <a:t>Tang  Dynasty</a:t>
            </a:r>
            <a:r>
              <a:rPr lang="en-US" altLang="x-none" b="1" dirty="0">
                <a:latin typeface="Times New Roman" panose="02020603050405020304" charset="0"/>
                <a:ea typeface="宋体" panose="02010600030101010101" pitchFamily="2" charset="-122"/>
              </a:rPr>
              <a:t> </a:t>
            </a:r>
            <a:endParaRPr lang="zh-CN" altLang="en-US" b="1" dirty="0">
              <a:latin typeface="Times New Roman" panose="02020603050405020304" charset="0"/>
              <a:ea typeface="宋体" panose="02010600030101010101" pitchFamily="2" charset="-122"/>
            </a:endParaRPr>
          </a:p>
        </p:txBody>
      </p:sp>
      <p:sp>
        <p:nvSpPr>
          <p:cNvPr id="31747" name="文本框 31746"/>
          <p:cNvSpPr txBox="1"/>
          <p:nvPr/>
        </p:nvSpPr>
        <p:spPr>
          <a:xfrm>
            <a:off x="2188845" y="6069013"/>
            <a:ext cx="4953000" cy="518160"/>
          </a:xfrm>
          <a:prstGeom prst="rect">
            <a:avLst/>
          </a:prstGeom>
          <a:noFill/>
          <a:ln w="9525">
            <a:noFill/>
          </a:ln>
        </p:spPr>
        <p:txBody>
          <a:bodyPr>
            <a:spAutoFit/>
          </a:bodyPr>
          <a:lstStyle/>
          <a:p>
            <a:pPr lvl="0" eaLnBrk="1" hangingPunct="1">
              <a:spcBef>
                <a:spcPct val="50000"/>
              </a:spcBef>
            </a:pPr>
            <a:r>
              <a:rPr lang="en-US" altLang="x-none" sz="2400" dirty="0">
                <a:latin typeface="Arial" panose="020B0604020202020204" pitchFamily="34" charset="0"/>
                <a:ea typeface="宋体" panose="02010600030101010101" pitchFamily="2" charset="-122"/>
              </a:rPr>
              <a:t>     </a:t>
            </a:r>
            <a:r>
              <a:rPr lang="en-US" altLang="x-none" dirty="0">
                <a:latin typeface="Arial" panose="020B0604020202020204" pitchFamily="34" charset="0"/>
                <a:ea typeface="宋体" panose="02010600030101010101" pitchFamily="2" charset="-122"/>
              </a:rPr>
              <a:t>   </a:t>
            </a:r>
            <a:r>
              <a:rPr lang="en-US" altLang="x-none" sz="2800" dirty="0">
                <a:latin typeface="Times New Roman" panose="02020603050405020304" charset="0"/>
                <a:ea typeface="宋体" panose="02010600030101010101" pitchFamily="2" charset="-122"/>
              </a:rPr>
              <a:t>energetic dance</a:t>
            </a:r>
            <a:r>
              <a:rPr lang="en-US" altLang="x-none" dirty="0">
                <a:latin typeface="Times New Roman" panose="02020603050405020304" charset="0"/>
                <a:ea typeface="宋体" panose="02010600030101010101" pitchFamily="2" charset="-122"/>
              </a:rPr>
              <a:t> </a:t>
            </a:r>
            <a:endParaRPr lang="zh-CN" altLang="en-US" dirty="0">
              <a:latin typeface="Times New Roman" panose="02020603050405020304" charset="0"/>
              <a:ea typeface="宋体" panose="02010600030101010101" pitchFamily="2" charset="-122"/>
            </a:endParaRPr>
          </a:p>
        </p:txBody>
      </p:sp>
      <p:sp>
        <p:nvSpPr>
          <p:cNvPr id="31748" name="文本框 31747"/>
          <p:cNvSpPr txBox="1"/>
          <p:nvPr/>
        </p:nvSpPr>
        <p:spPr>
          <a:xfrm>
            <a:off x="6886575" y="6069330"/>
            <a:ext cx="4953000" cy="518160"/>
          </a:xfrm>
          <a:prstGeom prst="rect">
            <a:avLst/>
          </a:prstGeom>
          <a:noFill/>
          <a:ln w="9525">
            <a:noFill/>
          </a:ln>
        </p:spPr>
        <p:txBody>
          <a:bodyPr>
            <a:spAutoFit/>
          </a:bodyPr>
          <a:lstStyle/>
          <a:p>
            <a:pPr lvl="0" eaLnBrk="1" hangingPunct="1">
              <a:spcBef>
                <a:spcPct val="50000"/>
              </a:spcBef>
            </a:pPr>
            <a:r>
              <a:rPr lang="en-US" altLang="x-none" sz="2800" dirty="0">
                <a:latin typeface="Times New Roman" panose="02020603050405020304" charset="0"/>
                <a:ea typeface="宋体" panose="02010600030101010101" pitchFamily="2" charset="-122"/>
              </a:rPr>
              <a:t>soft  dance</a:t>
            </a:r>
            <a:r>
              <a:rPr lang="en-US" altLang="x-none" dirty="0">
                <a:latin typeface="Times New Roman" panose="02020603050405020304" charset="0"/>
                <a:ea typeface="宋体" panose="02010600030101010101" pitchFamily="2" charset="-122"/>
              </a:rPr>
              <a:t> </a:t>
            </a:r>
            <a:endParaRPr lang="zh-CN" altLang="en-US" dirty="0">
              <a:latin typeface="Times New Roman" panose="02020603050405020304" charset="0"/>
              <a:ea typeface="宋体" panose="02010600030101010101" pitchFamily="2" charset="-122"/>
            </a:endParaRPr>
          </a:p>
        </p:txBody>
      </p:sp>
      <p:pic>
        <p:nvPicPr>
          <p:cNvPr id="31749" name="图片 31748"/>
          <p:cNvPicPr>
            <a:picLocks noChangeAspect="1"/>
          </p:cNvPicPr>
          <p:nvPr/>
        </p:nvPicPr>
        <p:blipFill>
          <a:blip r:embed="rId1"/>
          <a:stretch>
            <a:fillRect/>
          </a:stretch>
        </p:blipFill>
        <p:spPr>
          <a:xfrm>
            <a:off x="2590800" y="1143000"/>
            <a:ext cx="2928938" cy="4800600"/>
          </a:xfrm>
          <a:prstGeom prst="rect">
            <a:avLst/>
          </a:prstGeom>
          <a:noFill/>
          <a:ln w="9525">
            <a:noFill/>
          </a:ln>
        </p:spPr>
      </p:pic>
      <p:pic>
        <p:nvPicPr>
          <p:cNvPr id="31750" name="图片 31749"/>
          <p:cNvPicPr>
            <a:picLocks noChangeAspect="1"/>
          </p:cNvPicPr>
          <p:nvPr/>
        </p:nvPicPr>
        <p:blipFill>
          <a:blip r:embed="rId2"/>
          <a:stretch>
            <a:fillRect/>
          </a:stretch>
        </p:blipFill>
        <p:spPr>
          <a:xfrm>
            <a:off x="6652260" y="1143000"/>
            <a:ext cx="2971800" cy="4800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wipe(left)">
                                      <p:cBhvr>
                                        <p:cTn id="7" dur="500"/>
                                        <p:tgtEl>
                                          <p:spTgt spid="31749"/>
                                        </p:tgtEl>
                                      </p:cBhvr>
                                    </p:animEffect>
                                  </p:childTnLst>
                                </p:cTn>
                              </p:par>
                              <p:par>
                                <p:cTn id="8" presetID="12" presetClass="entr" presetSubtype="8" fill="hold" nodeType="withEffect">
                                  <p:stCondLst>
                                    <p:cond delay="0"/>
                                  </p:stCondLst>
                                  <p:childTnLst>
                                    <p:set>
                                      <p:cBhvr>
                                        <p:cTn id="9" dur="1" fill="hold">
                                          <p:stCondLst>
                                            <p:cond delay="0"/>
                                          </p:stCondLst>
                                        </p:cTn>
                                        <p:tgtEl>
                                          <p:spTgt spid="31747">
                                            <p:txEl>
                                              <p:pRg st="0" end="0"/>
                                            </p:txEl>
                                          </p:spTgt>
                                        </p:tgtEl>
                                        <p:attrNameLst>
                                          <p:attrName>style.visibility</p:attrName>
                                        </p:attrNameLst>
                                      </p:cBhvr>
                                      <p:to>
                                        <p:strVal val="visible"/>
                                      </p:to>
                                    </p:set>
                                    <p:animEffect transition="in" filter="slide(fromLeft)">
                                      <p:cBhvr>
                                        <p:cTn id="10" dur="500"/>
                                        <p:tgtEl>
                                          <p:spTgt spid="31747">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1750"/>
                                        </p:tgtEl>
                                        <p:attrNameLst>
                                          <p:attrName>style.visibility</p:attrName>
                                        </p:attrNameLst>
                                      </p:cBhvr>
                                      <p:to>
                                        <p:strVal val="visible"/>
                                      </p:to>
                                    </p:set>
                                    <p:animEffect transition="in" filter="wipe(left)">
                                      <p:cBhvr>
                                        <p:cTn id="14" dur="500"/>
                                        <p:tgtEl>
                                          <p:spTgt spid="31750"/>
                                        </p:tgtEl>
                                      </p:cBhvr>
                                    </p:animEffect>
                                  </p:childTnLst>
                                </p:cTn>
                              </p:par>
                              <p:par>
                                <p:cTn id="15" presetID="12" presetClass="entr" presetSubtype="8" fill="hold" nodeType="withEffect">
                                  <p:stCondLst>
                                    <p:cond delay="0"/>
                                  </p:stCondLst>
                                  <p:childTnLst>
                                    <p:set>
                                      <p:cBhvr>
                                        <p:cTn id="16" dur="1" fill="hold">
                                          <p:stCondLst>
                                            <p:cond delay="0"/>
                                          </p:stCondLst>
                                        </p:cTn>
                                        <p:tgtEl>
                                          <p:spTgt spid="31748">
                                            <p:txEl>
                                              <p:pRg st="0" end="0"/>
                                            </p:txEl>
                                          </p:spTgt>
                                        </p:tgtEl>
                                        <p:attrNameLst>
                                          <p:attrName>style.visibility</p:attrName>
                                        </p:attrNameLst>
                                      </p:cBhvr>
                                      <p:to>
                                        <p:strVal val="visible"/>
                                      </p:to>
                                    </p:set>
                                    <p:animEffect transition="in" filter="slide(fromLeft)">
                                      <p:cBhvr>
                                        <p:cTn id="17" dur="500"/>
                                        <p:tgtEl>
                                          <p:spTgt spid="317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2770" name="文本框 32769"/>
          <p:cNvSpPr txBox="1"/>
          <p:nvPr/>
        </p:nvSpPr>
        <p:spPr>
          <a:xfrm>
            <a:off x="2312670" y="248285"/>
            <a:ext cx="6019800" cy="731520"/>
          </a:xfrm>
          <a:prstGeom prst="rect">
            <a:avLst/>
          </a:prstGeom>
          <a:noFill/>
          <a:ln w="9525">
            <a:noFill/>
          </a:ln>
        </p:spPr>
        <p:txBody>
          <a:bodyPr>
            <a:spAutoFit/>
          </a:bodyPr>
          <a:lstStyle/>
          <a:p>
            <a:pPr lvl="0" eaLnBrk="1" hangingPunct="1">
              <a:spcBef>
                <a:spcPct val="50000"/>
              </a:spcBef>
            </a:pPr>
            <a:r>
              <a:rPr lang="en-US" altLang="x-none" sz="4200" b="1" dirty="0">
                <a:latin typeface="Times New Roman" panose="02020603050405020304" charset="0"/>
                <a:ea typeface="微软雅黑" panose="020B0503020204020204" charset="-122"/>
              </a:rPr>
              <a:t>Tang  Dynasty</a:t>
            </a:r>
            <a:r>
              <a:rPr lang="en-US" altLang="x-none" dirty="0">
                <a:latin typeface="Times New Roman" panose="02020603050405020304" charset="0"/>
                <a:ea typeface="宋体" panose="02010600030101010101" pitchFamily="2" charset="-122"/>
              </a:rPr>
              <a:t> </a:t>
            </a:r>
            <a:endParaRPr lang="zh-CN" altLang="en-US" dirty="0">
              <a:latin typeface="Times New Roman" panose="02020603050405020304" charset="0"/>
              <a:ea typeface="宋体" panose="02010600030101010101" pitchFamily="2" charset="-122"/>
            </a:endParaRPr>
          </a:p>
        </p:txBody>
      </p:sp>
      <p:sp>
        <p:nvSpPr>
          <p:cNvPr id="32771" name="文本框 32770"/>
          <p:cNvSpPr txBox="1"/>
          <p:nvPr/>
        </p:nvSpPr>
        <p:spPr>
          <a:xfrm>
            <a:off x="1933575" y="6069330"/>
            <a:ext cx="6868795" cy="929640"/>
          </a:xfrm>
          <a:prstGeom prst="rect">
            <a:avLst/>
          </a:prstGeom>
          <a:noFill/>
          <a:ln w="9525">
            <a:noFill/>
          </a:ln>
        </p:spPr>
        <p:txBody>
          <a:bodyPr wrap="square">
            <a:spAutoFit/>
          </a:bodyPr>
          <a:lstStyle/>
          <a:p>
            <a:pPr lvl="0" eaLnBrk="1" hangingPunct="1">
              <a:spcBef>
                <a:spcPct val="50000"/>
              </a:spcBef>
            </a:pPr>
            <a:r>
              <a:rPr lang="en-US" altLang="x-none" sz="2400" dirty="0">
                <a:latin typeface="Arial" panose="020B0604020202020204" pitchFamily="34" charset="0"/>
                <a:ea typeface="宋体" panose="02010600030101010101" pitchFamily="2" charset="-122"/>
              </a:rPr>
              <a:t>     </a:t>
            </a:r>
            <a:r>
              <a:rPr lang="en-US" altLang="x-none" dirty="0">
                <a:latin typeface="Arial" panose="020B0604020202020204" pitchFamily="34" charset="0"/>
                <a:ea typeface="宋体" panose="02010600030101010101" pitchFamily="2" charset="-122"/>
              </a:rPr>
              <a:t>  </a:t>
            </a:r>
            <a:r>
              <a:rPr lang="en-US" altLang="x-none" dirty="0">
                <a:latin typeface="Times New Roman" panose="02020603050405020304" charset="0"/>
                <a:ea typeface="宋体" panose="02010600030101010101" pitchFamily="2" charset="-122"/>
              </a:rPr>
              <a:t> </a:t>
            </a:r>
            <a:r>
              <a:rPr lang="en-US" altLang="x-none" sz="2800" dirty="0">
                <a:latin typeface="Times New Roman" panose="02020603050405020304" charset="0"/>
                <a:ea typeface="宋体" panose="02010600030101010101" pitchFamily="2" charset="-122"/>
              </a:rPr>
              <a:t>energetic dance  </a:t>
            </a:r>
            <a:r>
              <a:rPr lang="en-US" altLang="x-none" sz="2800" dirty="0">
                <a:latin typeface="Arial" panose="020B0604020202020204" pitchFamily="34" charset="0"/>
                <a:ea typeface="宋体" panose="02010600030101010101" pitchFamily="2" charset="-122"/>
                <a:sym typeface="+mn-ea"/>
              </a:rPr>
              <a:t>---- </a:t>
            </a:r>
            <a:r>
              <a:rPr lang="en-US" altLang="x-none" sz="2800" dirty="0">
                <a:latin typeface="Times New Roman" panose="02020603050405020304" charset="0"/>
                <a:ea typeface="宋体" panose="02010600030101010101" pitchFamily="2" charset="-122"/>
                <a:sym typeface="+mn-ea"/>
              </a:rPr>
              <a:t>vigorous</a:t>
            </a:r>
            <a:endParaRPr lang="en-US" altLang="x-none" sz="2800" dirty="0">
              <a:latin typeface="Times New Roman" panose="02020603050405020304" charset="0"/>
              <a:ea typeface="宋体" panose="02010600030101010101" pitchFamily="2" charset="-122"/>
              <a:sym typeface="+mn-ea"/>
            </a:endParaRPr>
          </a:p>
          <a:p>
            <a:pPr lvl="0" eaLnBrk="1" hangingPunct="1">
              <a:spcBef>
                <a:spcPct val="50000"/>
              </a:spcBef>
            </a:pPr>
            <a:r>
              <a:rPr lang="en-US" altLang="x-none" dirty="0">
                <a:latin typeface="Times New Roman" panose="02020603050405020304" charset="0"/>
                <a:ea typeface="宋体" panose="02010600030101010101" pitchFamily="2" charset="-122"/>
              </a:rPr>
              <a:t> </a:t>
            </a:r>
            <a:endParaRPr lang="zh-CN" altLang="en-US" dirty="0">
              <a:latin typeface="Times New Roman" panose="02020603050405020304" charset="0"/>
              <a:ea typeface="宋体" panose="02010600030101010101" pitchFamily="2" charset="-122"/>
            </a:endParaRPr>
          </a:p>
        </p:txBody>
      </p:sp>
      <p:sp>
        <p:nvSpPr>
          <p:cNvPr id="32772" name="文本框 32771"/>
          <p:cNvSpPr txBox="1"/>
          <p:nvPr/>
        </p:nvSpPr>
        <p:spPr>
          <a:xfrm>
            <a:off x="5271135" y="6069330"/>
            <a:ext cx="4953000" cy="365760"/>
          </a:xfrm>
          <a:prstGeom prst="rect">
            <a:avLst/>
          </a:prstGeom>
          <a:noFill/>
          <a:ln w="9525">
            <a:noFill/>
          </a:ln>
        </p:spPr>
        <p:txBody>
          <a:bodyPr>
            <a:spAutoFit/>
          </a:bodyPr>
          <a:lstStyle/>
          <a:p>
            <a:pPr lvl="0" eaLnBrk="1" hangingPunct="1">
              <a:spcBef>
                <a:spcPct val="50000"/>
              </a:spcBef>
            </a:pPr>
            <a:endParaRPr lang="zh-CN" altLang="en-US" dirty="0">
              <a:latin typeface="Times New Roman" panose="02020603050405020304" charset="0"/>
              <a:ea typeface="宋体" panose="02010600030101010101" pitchFamily="2" charset="-122"/>
            </a:endParaRPr>
          </a:p>
        </p:txBody>
      </p:sp>
      <p:pic>
        <p:nvPicPr>
          <p:cNvPr id="32773" name="图片 32772"/>
          <p:cNvPicPr>
            <a:picLocks noChangeAspect="1"/>
          </p:cNvPicPr>
          <p:nvPr/>
        </p:nvPicPr>
        <p:blipFill>
          <a:blip r:embed="rId1"/>
          <a:stretch>
            <a:fillRect/>
          </a:stretch>
        </p:blipFill>
        <p:spPr>
          <a:xfrm>
            <a:off x="7688263" y="1143000"/>
            <a:ext cx="2895600" cy="4648200"/>
          </a:xfrm>
          <a:prstGeom prst="rect">
            <a:avLst/>
          </a:prstGeom>
          <a:noFill/>
          <a:ln w="9525">
            <a:noFill/>
          </a:ln>
        </p:spPr>
      </p:pic>
      <p:pic>
        <p:nvPicPr>
          <p:cNvPr id="32774" name="图片 32773"/>
          <p:cNvPicPr>
            <a:picLocks noChangeAspect="1"/>
          </p:cNvPicPr>
          <p:nvPr/>
        </p:nvPicPr>
        <p:blipFill>
          <a:blip r:embed="rId2"/>
          <a:stretch>
            <a:fillRect/>
          </a:stretch>
        </p:blipFill>
        <p:spPr>
          <a:xfrm>
            <a:off x="1911350" y="1143000"/>
            <a:ext cx="2819400" cy="4667250"/>
          </a:xfrm>
          <a:prstGeom prst="rect">
            <a:avLst/>
          </a:prstGeom>
          <a:noFill/>
          <a:ln w="9525">
            <a:noFill/>
          </a:ln>
        </p:spPr>
      </p:pic>
      <p:pic>
        <p:nvPicPr>
          <p:cNvPr id="32775" name="图片 32774"/>
          <p:cNvPicPr>
            <a:picLocks noChangeAspect="1"/>
          </p:cNvPicPr>
          <p:nvPr/>
        </p:nvPicPr>
        <p:blipFill>
          <a:blip r:embed="rId3"/>
          <a:stretch>
            <a:fillRect/>
          </a:stretch>
        </p:blipFill>
        <p:spPr>
          <a:xfrm>
            <a:off x="4724400" y="1143000"/>
            <a:ext cx="2971800" cy="4648200"/>
          </a:xfrm>
          <a:prstGeom prst="rect">
            <a:avLst/>
          </a:prstGeom>
          <a:noFill/>
          <a:ln w="9525">
            <a:noFill/>
          </a:ln>
        </p:spPr>
      </p:pic>
      <p:pic>
        <p:nvPicPr>
          <p:cNvPr id="32776" name="图片 32775">
            <a:hlinkClick r:id="rId4" action="ppaction://hlinkfile"/>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9956800" y="6019800"/>
            <a:ext cx="711200" cy="838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wipe(left)">
                                      <p:cBhvr>
                                        <p:cTn id="7" dur="500"/>
                                        <p:tgtEl>
                                          <p:spTgt spid="3277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wipe(left)">
                                      <p:cBhvr>
                                        <p:cTn id="11" dur="500"/>
                                        <p:tgtEl>
                                          <p:spTgt spid="3277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2773"/>
                                        </p:tgtEl>
                                        <p:attrNameLst>
                                          <p:attrName>style.visibility</p:attrName>
                                        </p:attrNameLst>
                                      </p:cBhvr>
                                      <p:to>
                                        <p:strVal val="visible"/>
                                      </p:to>
                                    </p:set>
                                    <p:animEffect transition="in" filter="wipe(left)">
                                      <p:cBhvr>
                                        <p:cTn id="15" dur="500"/>
                                        <p:tgtEl>
                                          <p:spTgt spid="3277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2771"/>
                                        </p:tgtEl>
                                        <p:attrNameLst>
                                          <p:attrName>style.visibility</p:attrName>
                                        </p:attrNameLst>
                                      </p:cBhvr>
                                      <p:to>
                                        <p:strVal val="visible"/>
                                      </p:to>
                                    </p:set>
                                    <p:animEffect transition="in" filter="blinds(horizontal)">
                                      <p:cBhvr>
                                        <p:cTn id="20"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3794" name="文本框 33793"/>
          <p:cNvSpPr txBox="1"/>
          <p:nvPr/>
        </p:nvSpPr>
        <p:spPr>
          <a:xfrm>
            <a:off x="2667000" y="304800"/>
            <a:ext cx="6019800" cy="731520"/>
          </a:xfrm>
          <a:prstGeom prst="rect">
            <a:avLst/>
          </a:prstGeom>
          <a:noFill/>
          <a:ln w="9525">
            <a:noFill/>
          </a:ln>
        </p:spPr>
        <p:txBody>
          <a:bodyPr>
            <a:spAutoFit/>
          </a:bodyPr>
          <a:lstStyle/>
          <a:p>
            <a:pPr lvl="0" eaLnBrk="1" hangingPunct="1">
              <a:spcBef>
                <a:spcPct val="50000"/>
              </a:spcBef>
            </a:pPr>
            <a:r>
              <a:rPr lang="en-US" altLang="x-none" sz="4200" b="1" dirty="0">
                <a:latin typeface="Times New Roman" panose="02020603050405020304" charset="0"/>
                <a:ea typeface="微软雅黑" panose="020B0503020204020204" charset="-122"/>
              </a:rPr>
              <a:t>Tang  Dynasty</a:t>
            </a:r>
            <a:r>
              <a:rPr lang="en-US" altLang="x-none" dirty="0">
                <a:latin typeface="Times New Roman" panose="02020603050405020304" charset="0"/>
                <a:ea typeface="宋体" panose="02010600030101010101" pitchFamily="2" charset="-122"/>
              </a:rPr>
              <a:t> </a:t>
            </a:r>
            <a:endParaRPr lang="zh-CN" altLang="en-US" dirty="0">
              <a:latin typeface="Times New Roman" panose="02020603050405020304" charset="0"/>
              <a:ea typeface="宋体" panose="02010600030101010101" pitchFamily="2" charset="-122"/>
            </a:endParaRPr>
          </a:p>
        </p:txBody>
      </p:sp>
      <p:sp>
        <p:nvSpPr>
          <p:cNvPr id="33795" name="文本框 33794"/>
          <p:cNvSpPr txBox="1"/>
          <p:nvPr/>
        </p:nvSpPr>
        <p:spPr>
          <a:xfrm>
            <a:off x="3200400" y="6096000"/>
            <a:ext cx="7322185" cy="1158240"/>
          </a:xfrm>
          <a:prstGeom prst="rect">
            <a:avLst/>
          </a:prstGeom>
          <a:noFill/>
          <a:ln w="9525">
            <a:noFill/>
          </a:ln>
        </p:spPr>
        <p:txBody>
          <a:bodyPr wrap="square">
            <a:spAutoFit/>
          </a:bodyPr>
          <a:lstStyle/>
          <a:p>
            <a:pPr lvl="0" eaLnBrk="1" hangingPunct="1">
              <a:spcBef>
                <a:spcPct val="50000"/>
              </a:spcBef>
            </a:pPr>
            <a:r>
              <a:rPr lang="en-US" altLang="x-none" sz="2400" dirty="0">
                <a:latin typeface="Arial" panose="020B0604020202020204" pitchFamily="34" charset="0"/>
                <a:ea typeface="宋体" panose="02010600030101010101" pitchFamily="2" charset="-122"/>
              </a:rPr>
              <a:t> </a:t>
            </a:r>
            <a:r>
              <a:rPr lang="en-US" altLang="x-none" sz="2800" dirty="0">
                <a:latin typeface="Times New Roman" panose="02020603050405020304" charset="0"/>
                <a:ea typeface="宋体" panose="02010600030101010101" pitchFamily="2" charset="-122"/>
              </a:rPr>
              <a:t>soft dance</a:t>
            </a:r>
            <a:r>
              <a:rPr lang="en-US" altLang="x-none" dirty="0">
                <a:latin typeface="Times New Roman" panose="02020603050405020304" charset="0"/>
                <a:ea typeface="宋体" panose="02010600030101010101" pitchFamily="2" charset="-122"/>
              </a:rPr>
              <a:t>  </a:t>
            </a:r>
            <a:r>
              <a:rPr lang="en-US" altLang="x-none" sz="2800" dirty="0">
                <a:latin typeface="Times New Roman" panose="02020603050405020304" charset="0"/>
                <a:ea typeface="宋体" panose="02010600030101010101" pitchFamily="2" charset="-122"/>
                <a:sym typeface="+mn-ea"/>
              </a:rPr>
              <a:t>----gentle and graceful</a:t>
            </a:r>
            <a:endParaRPr lang="en-US" altLang="x-none" sz="2800" dirty="0">
              <a:latin typeface="Times New Roman" panose="02020603050405020304" charset="0"/>
              <a:ea typeface="宋体" panose="02010600030101010101" pitchFamily="2" charset="-122"/>
              <a:sym typeface="+mn-ea"/>
            </a:endParaRPr>
          </a:p>
          <a:p>
            <a:pPr lvl="0" eaLnBrk="1" hangingPunct="1">
              <a:spcBef>
                <a:spcPct val="50000"/>
              </a:spcBef>
            </a:pPr>
            <a:endParaRPr lang="en-US" altLang="x-none" sz="2800" dirty="0">
              <a:latin typeface="Times New Roman" panose="02020603050405020304" charset="0"/>
              <a:ea typeface="宋体" panose="02010600030101010101" pitchFamily="2" charset="-122"/>
              <a:sym typeface="+mn-ea"/>
            </a:endParaRPr>
          </a:p>
        </p:txBody>
      </p:sp>
      <p:pic>
        <p:nvPicPr>
          <p:cNvPr id="33797" name="图片 33796"/>
          <p:cNvPicPr>
            <a:picLocks noChangeAspect="1"/>
          </p:cNvPicPr>
          <p:nvPr/>
        </p:nvPicPr>
        <p:blipFill>
          <a:blip r:embed="rId1"/>
          <a:stretch>
            <a:fillRect/>
          </a:stretch>
        </p:blipFill>
        <p:spPr>
          <a:xfrm>
            <a:off x="2362200" y="1066800"/>
            <a:ext cx="3444875" cy="4876800"/>
          </a:xfrm>
          <a:prstGeom prst="rect">
            <a:avLst/>
          </a:prstGeom>
          <a:noFill/>
          <a:ln w="9525">
            <a:noFill/>
          </a:ln>
        </p:spPr>
      </p:pic>
      <p:pic>
        <p:nvPicPr>
          <p:cNvPr id="33798" name="图片 33797"/>
          <p:cNvPicPr>
            <a:picLocks noChangeAspect="1"/>
          </p:cNvPicPr>
          <p:nvPr/>
        </p:nvPicPr>
        <p:blipFill>
          <a:blip r:embed="rId2"/>
          <a:stretch>
            <a:fillRect/>
          </a:stretch>
        </p:blipFill>
        <p:spPr>
          <a:xfrm>
            <a:off x="6324600" y="1066800"/>
            <a:ext cx="3425825" cy="4876800"/>
          </a:xfrm>
          <a:prstGeom prst="rect">
            <a:avLst/>
          </a:prstGeom>
          <a:noFill/>
          <a:ln w="9525">
            <a:noFill/>
          </a:ln>
        </p:spPr>
      </p:pic>
      <p:pic>
        <p:nvPicPr>
          <p:cNvPr id="33799" name="图片 33798">
            <a:hlinkClick r:id="rId3" action="ppaction://hlinkfile"/>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9956800" y="6019800"/>
            <a:ext cx="711200" cy="838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wipe(left)">
                                      <p:cBhvr>
                                        <p:cTn id="7" dur="500"/>
                                        <p:tgtEl>
                                          <p:spTgt spid="33797"/>
                                        </p:tgtEl>
                                      </p:cBhvr>
                                    </p:animEffect>
                                  </p:childTnLst>
                                </p:cTn>
                              </p:par>
                              <p:par>
                                <p:cTn id="8" presetID="22" presetClass="entr" presetSubtype="8" fill="hold"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wipe(left)">
                                      <p:cBhvr>
                                        <p:cTn id="10" dur="500"/>
                                        <p:tgtEl>
                                          <p:spTgt spid="33795">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wipe(left)">
                                      <p:cBhvr>
                                        <p:cTn id="14" dur="500"/>
                                        <p:tgtEl>
                                          <p:spTgt spid="3379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19"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ldLvl="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a:gsLst>
            <a:gs pos="40000">
              <a:srgbClr val="CCE1E3">
                <a:alpha val="100000"/>
              </a:srgbClr>
            </a:gs>
            <a:gs pos="25000">
              <a:schemeClr val="accent6">
                <a:lumMod val="20000"/>
                <a:lumOff val="80000"/>
              </a:schemeClr>
            </a:gs>
            <a:gs pos="81000">
              <a:schemeClr val="accent1">
                <a:lumMod val="45000"/>
                <a:lumOff val="55000"/>
              </a:schemeClr>
            </a:gs>
            <a:gs pos="80000">
              <a:schemeClr val="accent1">
                <a:lumMod val="45000"/>
                <a:lumOff val="55000"/>
              </a:schemeClr>
            </a:gs>
            <a:gs pos="89000">
              <a:schemeClr val="accent1">
                <a:lumMod val="30000"/>
                <a:lumOff val="70000"/>
              </a:schemeClr>
            </a:gs>
          </a:gsLst>
          <a:lin ang="5400000"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3108325" y="2345055"/>
            <a:ext cx="7009765" cy="1882775"/>
          </a:xfrm>
        </p:spPr>
        <p:txBody>
          <a:bodyPr>
            <a:noAutofit/>
          </a:bodyPr>
          <a:p>
            <a:pPr marL="0" indent="0">
              <a:buNone/>
            </a:pPr>
            <a:r>
              <a:rPr lang="en-US" altLang="x-none" sz="11500" dirty="0">
                <a:latin typeface="Times New Roman" panose="02020603050405020304" charset="0"/>
                <a:sym typeface="+mn-ea"/>
              </a:rPr>
              <a:t>Folk Dance</a:t>
            </a:r>
            <a:endParaRPr lang="en-US" altLang="x-none" sz="11500" dirty="0">
              <a:solidFill>
                <a:schemeClr val="tx1"/>
              </a:solidFill>
              <a:latin typeface="Times New Roman" panose="02020603050405020304" charset="0"/>
              <a:sym typeface="+mn-ea"/>
            </a:endParaRPr>
          </a:p>
          <a:p>
            <a:endParaRPr lang="en-US" altLang="x-none" sz="11500" dirty="0">
              <a:solidFill>
                <a:schemeClr val="tx1"/>
              </a:solidFill>
              <a:latin typeface="Times New Roman" panose="02020603050405020304"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47106" name="标题 47105"/>
          <p:cNvSpPr txBox="1">
            <a:spLocks noGrp="1"/>
          </p:cNvSpPr>
          <p:nvPr>
            <p:ph type="title"/>
          </p:nvPr>
        </p:nvSpPr>
        <p:spPr>
          <a:xfrm>
            <a:off x="2338705" y="62230"/>
            <a:ext cx="8229600" cy="1143000"/>
          </a:xfrm>
        </p:spPr>
        <p:txBody>
          <a:bodyPr vert="horz" wrap="square" anchor="ctr"/>
          <a:lstStyle/>
          <a:p>
            <a:pPr algn="l" eaLnBrk="1" hangingPunct="1">
              <a:spcBef>
                <a:spcPct val="50000"/>
              </a:spcBef>
            </a:pPr>
            <a:r>
              <a:rPr lang="en-US" altLang="x-none" b="1" dirty="0">
                <a:latin typeface="Times New Roman" panose="02020603050405020304" charset="0"/>
              </a:rPr>
              <a:t>The Dragon Dance</a:t>
            </a:r>
            <a:r>
              <a:rPr lang="en-US" altLang="x-none" dirty="0">
                <a:latin typeface="Times New Roman" panose="02020603050405020304" charset="0"/>
              </a:rPr>
              <a:t> </a:t>
            </a:r>
            <a:endParaRPr lang="zh-CN" altLang="en-US" dirty="0">
              <a:latin typeface="Times New Roman" panose="02020603050405020304" charset="0"/>
            </a:endParaRPr>
          </a:p>
        </p:txBody>
      </p:sp>
      <p:sp>
        <p:nvSpPr>
          <p:cNvPr id="47107" name="文本框 47106"/>
          <p:cNvSpPr txBox="1"/>
          <p:nvPr/>
        </p:nvSpPr>
        <p:spPr>
          <a:xfrm>
            <a:off x="1778000" y="5226685"/>
            <a:ext cx="10039350" cy="1261110"/>
          </a:xfrm>
          <a:prstGeom prst="rect">
            <a:avLst/>
          </a:prstGeom>
          <a:noFill/>
          <a:ln w="9525">
            <a:noFill/>
          </a:ln>
        </p:spPr>
        <p:txBody>
          <a:bodyPr wrap="square">
            <a:spAutoFit/>
          </a:bodyPr>
          <a:lstStyle/>
          <a:p>
            <a:pPr lvl="0" eaLnBrk="1" hangingPunct="1">
              <a:lnSpc>
                <a:spcPct val="120000"/>
              </a:lnSpc>
            </a:pPr>
            <a:r>
              <a:rPr lang="en-US" altLang="x-none" sz="2400" dirty="0">
                <a:latin typeface="Arial" panose="020B0604020202020204" pitchFamily="34" charset="0"/>
                <a:ea typeface="宋体" panose="02010600030101010101" pitchFamily="2" charset="-122"/>
              </a:rPr>
              <a:t>      </a:t>
            </a:r>
            <a:r>
              <a:rPr lang="en-US" altLang="x-none" sz="3200" dirty="0">
                <a:latin typeface="Arial" panose="020B0604020202020204" pitchFamily="34" charset="0"/>
                <a:ea typeface="宋体" panose="02010600030101010101" pitchFamily="2" charset="-122"/>
              </a:rPr>
              <a:t>  </a:t>
            </a:r>
            <a:r>
              <a:rPr lang="en-US" altLang="x-none" sz="3200" dirty="0">
                <a:latin typeface="Times New Roman" panose="02020603050405020304" charset="0"/>
                <a:ea typeface="宋体" panose="02010600030101010101" pitchFamily="2" charset="-122"/>
              </a:rPr>
              <a:t>The Dragon Dance originated from the </a:t>
            </a:r>
            <a:r>
              <a:rPr lang="en-US" altLang="x-none" sz="3200" dirty="0">
                <a:solidFill>
                  <a:srgbClr val="FF0000"/>
                </a:solidFill>
                <a:latin typeface="Times New Roman" panose="02020603050405020304" charset="0"/>
                <a:ea typeface="宋体" panose="02010600030101010101" pitchFamily="2" charset="-122"/>
              </a:rPr>
              <a:t>Han Dynasty</a:t>
            </a:r>
            <a:r>
              <a:rPr lang="en-US" altLang="x-none" sz="3200" dirty="0">
                <a:solidFill>
                  <a:srgbClr val="990000"/>
                </a:solidFill>
                <a:latin typeface="Times New Roman" panose="02020603050405020304" charset="0"/>
                <a:ea typeface="宋体" panose="02010600030101010101" pitchFamily="2" charset="-122"/>
              </a:rPr>
              <a:t> </a:t>
            </a:r>
            <a:r>
              <a:rPr lang="en-US" altLang="x-none" sz="3200" dirty="0">
                <a:latin typeface="Times New Roman" panose="02020603050405020304" charset="0"/>
                <a:ea typeface="宋体" panose="02010600030101010101" pitchFamily="2" charset="-122"/>
              </a:rPr>
              <a:t>(206 BC - 24 AD) </a:t>
            </a:r>
            <a:endParaRPr lang="en-US" altLang="x-none" sz="3200" dirty="0">
              <a:latin typeface="Times New Roman" panose="02020603050405020304" charset="0"/>
              <a:ea typeface="宋体" panose="02010600030101010101" pitchFamily="2" charset="-122"/>
            </a:endParaRPr>
          </a:p>
        </p:txBody>
      </p:sp>
      <p:pic>
        <p:nvPicPr>
          <p:cNvPr id="47108" name="图片 47107" descr="d4bed9c829ab1126e2d11c"/>
          <p:cNvPicPr>
            <a:picLocks noChangeAspect="1"/>
          </p:cNvPicPr>
          <p:nvPr/>
        </p:nvPicPr>
        <p:blipFill>
          <a:blip r:embed="rId1"/>
          <a:stretch>
            <a:fillRect/>
          </a:stretch>
        </p:blipFill>
        <p:spPr>
          <a:xfrm>
            <a:off x="1971040" y="1094105"/>
            <a:ext cx="7973695" cy="41325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randombar(horizontal)">
                                      <p:cBhvr>
                                        <p:cTn id="7" dur="500"/>
                                        <p:tgtEl>
                                          <p:spTgt spid="471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blinds(horizontal)">
                                      <p:cBhvr>
                                        <p:cTn id="12" dur="500"/>
                                        <p:tgtEl>
                                          <p:spTgt spid="4710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7107"/>
                                        </p:tgtEl>
                                        <p:attrNameLst>
                                          <p:attrName>style.visibility</p:attrName>
                                        </p:attrNameLst>
                                      </p:cBhvr>
                                      <p:to>
                                        <p:strVal val="visible"/>
                                      </p:to>
                                    </p:set>
                                    <p:animEffect transition="in" filter="blinds(horizontal)">
                                      <p:cBhvr>
                                        <p:cTn id="1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49155" name="文本框 49154"/>
          <p:cNvSpPr txBox="1"/>
          <p:nvPr/>
        </p:nvSpPr>
        <p:spPr>
          <a:xfrm>
            <a:off x="1828800" y="5194300"/>
            <a:ext cx="9067800" cy="1554480"/>
          </a:xfrm>
          <a:prstGeom prst="rect">
            <a:avLst/>
          </a:prstGeom>
          <a:noFill/>
          <a:ln w="9525">
            <a:noFill/>
          </a:ln>
        </p:spPr>
        <p:txBody>
          <a:bodyPr>
            <a:spAutoFit/>
          </a:bodyPr>
          <a:lstStyle/>
          <a:p>
            <a:pPr lvl="0" eaLnBrk="1" hangingPunct="1"/>
            <a:r>
              <a:rPr lang="en-US" altLang="x-none" sz="2400" dirty="0">
                <a:latin typeface="Times New Roman" panose="02020603050405020304" charset="0"/>
                <a:ea typeface="宋体" panose="02010600030101010101" pitchFamily="2" charset="-122"/>
              </a:rPr>
              <a:t>Dragons can bring luck to people. The longer the creature is, the more luck it will bring. Especially if someone touched by the dragon, and even better if touched by a Golden Dragon,  good fortune and prosperity will be coming up in the year.</a:t>
            </a:r>
            <a:endParaRPr lang="zh-CN" altLang="en-US" sz="2400" dirty="0">
              <a:latin typeface="Times New Roman" panose="02020603050405020304" charset="0"/>
              <a:ea typeface="宋体" panose="02010600030101010101" pitchFamily="2" charset="-122"/>
            </a:endParaRPr>
          </a:p>
        </p:txBody>
      </p:sp>
      <p:pic>
        <p:nvPicPr>
          <p:cNvPr id="49156" name="图片 49155"/>
          <p:cNvPicPr>
            <a:picLocks noChangeAspect="1"/>
          </p:cNvPicPr>
          <p:nvPr/>
        </p:nvPicPr>
        <p:blipFill>
          <a:blip r:embed="rId1"/>
          <a:stretch>
            <a:fillRect/>
          </a:stretch>
        </p:blipFill>
        <p:spPr>
          <a:xfrm>
            <a:off x="1985645" y="1021080"/>
            <a:ext cx="8220710" cy="4065270"/>
          </a:xfrm>
          <a:prstGeom prst="rect">
            <a:avLst/>
          </a:prstGeom>
          <a:noFill/>
          <a:ln w="9525">
            <a:noFill/>
          </a:ln>
        </p:spPr>
      </p:pic>
      <p:sp>
        <p:nvSpPr>
          <p:cNvPr id="47106" name="标题 47105"/>
          <p:cNvSpPr txBox="1">
            <a:spLocks noGrp="1"/>
          </p:cNvSpPr>
          <p:nvPr/>
        </p:nvSpPr>
        <p:spPr>
          <a:xfrm>
            <a:off x="2480945" y="76200"/>
            <a:ext cx="8229600" cy="1143000"/>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eaLnBrk="1" hangingPunct="1">
              <a:spcBef>
                <a:spcPct val="50000"/>
              </a:spcBef>
            </a:pPr>
            <a:r>
              <a:rPr lang="en-US" altLang="x-none" b="1" dirty="0">
                <a:latin typeface="Times New Roman" panose="02020603050405020304" charset="0"/>
              </a:rPr>
              <a:t>The Dragon Dance</a:t>
            </a:r>
            <a:r>
              <a:rPr lang="en-US" altLang="x-none" dirty="0">
                <a:latin typeface="Times New Roman" panose="02020603050405020304" charset="0"/>
              </a:rPr>
              <a:t> </a:t>
            </a:r>
            <a:endParaRPr lang="zh-CN" altLang="en-US"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randombar(horizontal)">
                                      <p:cBhvr>
                                        <p:cTn id="7" dur="500"/>
                                        <p:tgtEl>
                                          <p:spTgt spid="4915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9155">
                                            <p:txEl>
                                              <p:pRg st="0" end="0"/>
                                            </p:txEl>
                                          </p:spTgt>
                                        </p:tgtEl>
                                        <p:attrNameLst>
                                          <p:attrName>style.visibility</p:attrName>
                                        </p:attrNameLst>
                                      </p:cBhvr>
                                      <p:to>
                                        <p:strVal val="visible"/>
                                      </p:to>
                                    </p:set>
                                    <p:animEffect transition="in" filter="slide(fromBottom)">
                                      <p:cBhvr>
                                        <p:cTn id="11" dur="500"/>
                                        <p:tgtEl>
                                          <p:spTgt spid="49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50178" name="图片 50177" descr="201112311737567363"/>
          <p:cNvPicPr>
            <a:picLocks noChangeAspect="1"/>
          </p:cNvPicPr>
          <p:nvPr/>
        </p:nvPicPr>
        <p:blipFill>
          <a:blip r:embed="rId1"/>
          <a:stretch>
            <a:fillRect/>
          </a:stretch>
        </p:blipFill>
        <p:spPr>
          <a:xfrm>
            <a:off x="1008380" y="1235075"/>
            <a:ext cx="7467600" cy="5299075"/>
          </a:xfrm>
          <a:prstGeom prst="rect">
            <a:avLst/>
          </a:prstGeom>
          <a:noFill/>
          <a:ln w="9525">
            <a:noFill/>
          </a:ln>
        </p:spPr>
      </p:pic>
      <p:sp>
        <p:nvSpPr>
          <p:cNvPr id="50180" name="标题 50179"/>
          <p:cNvSpPr txBox="1">
            <a:spLocks noGrp="1"/>
          </p:cNvSpPr>
          <p:nvPr>
            <p:ph type="title"/>
          </p:nvPr>
        </p:nvSpPr>
        <p:spPr>
          <a:xfrm>
            <a:off x="2415540" y="224790"/>
            <a:ext cx="10515600" cy="1325563"/>
          </a:xfrm>
        </p:spPr>
        <p:txBody>
          <a:bodyPr vert="horz" wrap="square" anchor="ctr"/>
          <a:lstStyle/>
          <a:p>
            <a:pPr algn="l" eaLnBrk="1" hangingPunct="1">
              <a:spcBef>
                <a:spcPct val="50000"/>
              </a:spcBef>
            </a:pPr>
            <a:r>
              <a:rPr lang="en-US" altLang="x-none" b="1" dirty="0">
                <a:latin typeface="Times New Roman" panose="02020603050405020304" charset="0"/>
              </a:rPr>
              <a:t>The  Lion  Dance</a:t>
            </a:r>
            <a:r>
              <a:rPr lang="en-US" altLang="x-none" dirty="0">
                <a:latin typeface="Times New Roman" panose="02020603050405020304" charset="0"/>
              </a:rPr>
              <a:t> </a:t>
            </a:r>
            <a:endParaRPr lang="zh-CN" altLang="en-US" dirty="0">
              <a:latin typeface="Times New Roman" panose="02020603050405020304" charset="0"/>
            </a:endParaRPr>
          </a:p>
        </p:txBody>
      </p:sp>
      <p:pic>
        <p:nvPicPr>
          <p:cNvPr id="50181" name="图片 50180" descr="14376787"/>
          <p:cNvPicPr>
            <a:picLocks noChangeAspect="1"/>
          </p:cNvPicPr>
          <p:nvPr/>
        </p:nvPicPr>
        <p:blipFill>
          <a:blip r:embed="rId2"/>
          <a:stretch>
            <a:fillRect/>
          </a:stretch>
        </p:blipFill>
        <p:spPr>
          <a:xfrm>
            <a:off x="3491230" y="1162685"/>
            <a:ext cx="7875588" cy="5443538"/>
          </a:xfrm>
          <a:prstGeom prst="rect">
            <a:avLst/>
          </a:prstGeom>
          <a:noFill/>
          <a:ln w="9525">
            <a:noFill/>
          </a:ln>
        </p:spPr>
      </p:pic>
      <p:pic>
        <p:nvPicPr>
          <p:cNvPr id="50182" name="图片 50181">
            <a:hlinkClick r:id="rId3" action="ppaction://hlinkfile"/>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10325735" y="6019800"/>
            <a:ext cx="711200" cy="838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randombar(horizontal)">
                                      <p:cBhvr>
                                        <p:cTn id="7" dur="5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randombar(horizontal)">
                                      <p:cBhvr>
                                        <p:cTn id="12"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51203" name="图片 51202" descr="20140514110845-1890523721"/>
          <p:cNvPicPr>
            <a:picLocks noChangeAspect="1"/>
          </p:cNvPicPr>
          <p:nvPr/>
        </p:nvPicPr>
        <p:blipFill>
          <a:blip r:embed="rId1"/>
          <a:stretch>
            <a:fillRect/>
          </a:stretch>
        </p:blipFill>
        <p:spPr>
          <a:xfrm>
            <a:off x="3175" y="-27305"/>
            <a:ext cx="12162155" cy="6884670"/>
          </a:xfrm>
          <a:prstGeom prst="rect">
            <a:avLst/>
          </a:prstGeom>
          <a:noFill/>
          <a:ln w="9525">
            <a:noFill/>
          </a:ln>
        </p:spPr>
      </p:pic>
      <p:pic>
        <p:nvPicPr>
          <p:cNvPr id="51204" name="图片 51203">
            <a:hlinkClick r:id="rId2" action="ppaction://hlinkfile"/>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9956800" y="6019800"/>
            <a:ext cx="711200" cy="838200"/>
          </a:xfrm>
          <a:prstGeom prst="rect">
            <a:avLst/>
          </a:prstGeom>
          <a:noFill/>
          <a:ln w="9525">
            <a:noFill/>
          </a:ln>
        </p:spPr>
      </p:pic>
      <p:sp>
        <p:nvSpPr>
          <p:cNvPr id="3" name="标题 51201"/>
          <p:cNvSpPr txBox="1">
            <a:spLocks noGrp="1"/>
          </p:cNvSpPr>
          <p:nvPr/>
        </p:nvSpPr>
        <p:spPr>
          <a:xfrm>
            <a:off x="152400" y="-12128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eaLnBrk="1" hangingPunct="1">
              <a:spcBef>
                <a:spcPct val="50000"/>
              </a:spcBef>
            </a:pPr>
            <a:r>
              <a:rPr lang="en-US" altLang="x-none" b="1" dirty="0">
                <a:latin typeface="Times New Roman" panose="02020603050405020304" charset="0"/>
              </a:rPr>
              <a:t>The  Fan  Dance</a:t>
            </a:r>
            <a:r>
              <a:rPr lang="en-US" altLang="x-none" dirty="0">
                <a:latin typeface="Times New Roman" panose="02020603050405020304" charset="0"/>
              </a:rPr>
              <a:t> </a:t>
            </a:r>
            <a:endParaRPr lang="zh-CN" altLang="en-US" dirty="0">
              <a:latin typeface="Times New Roman" panose="02020603050405020304" charset="0"/>
            </a:endParaRPr>
          </a:p>
        </p:txBody>
      </p:sp>
      <p:sp>
        <p:nvSpPr>
          <p:cNvPr id="4" name="文本框 3"/>
          <p:cNvSpPr txBox="1"/>
          <p:nvPr/>
        </p:nvSpPr>
        <p:spPr>
          <a:xfrm>
            <a:off x="1266825" y="5410200"/>
            <a:ext cx="9067800" cy="944880"/>
          </a:xfrm>
          <a:prstGeom prst="rect">
            <a:avLst/>
          </a:prstGeom>
          <a:noFill/>
          <a:ln w="9525">
            <a:noFill/>
          </a:ln>
        </p:spPr>
        <p:txBody>
          <a:bodyPr>
            <a:spAutoFit/>
          </a:bodyPr>
          <a:p>
            <a:pPr lvl="0" eaLnBrk="1" hangingPunct="1"/>
            <a:r>
              <a:rPr lang="en-US" altLang="x-none" sz="2800" b="1" dirty="0">
                <a:latin typeface="Times New Roman" panose="02020603050405020304" charset="0"/>
                <a:ea typeface="宋体" panose="02010600030101010101" pitchFamily="2" charset="-122"/>
              </a:rPr>
              <a:t>The origins of the fan dance are rooted in the Han Dynasty, which dates to around 200 AD .</a:t>
            </a:r>
            <a:endParaRPr lang="en-US" altLang="x-none" sz="2800" b="1" dirty="0">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randombar(horizontal)">
                                      <p:cBhvr>
                                        <p:cTn id="7" dur="500"/>
                                        <p:tgtEl>
                                          <p:spTgt spid="51203"/>
                                        </p:tgtEl>
                                      </p:cBhvr>
                                    </p:animEffect>
                                  </p:childTnLst>
                                </p:cTn>
                              </p:par>
                              <p:par>
                                <p:cTn id="8" presetID="12" presetClass="entr" presetSubtype="4"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lide(fromBottom)">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53250" name="标题 53249"/>
          <p:cNvSpPr txBox="1">
            <a:spLocks noGrp="1"/>
          </p:cNvSpPr>
          <p:nvPr>
            <p:ph type="title"/>
          </p:nvPr>
        </p:nvSpPr>
        <p:spPr/>
        <p:txBody>
          <a:bodyPr vert="horz" wrap="square" anchor="ctr"/>
          <a:lstStyle/>
          <a:p>
            <a:pPr algn="l" eaLnBrk="1" hangingPunct="1">
              <a:spcBef>
                <a:spcPct val="50000"/>
              </a:spcBef>
            </a:pPr>
            <a:r>
              <a:rPr lang="en-US" altLang="x-none" b="1" dirty="0">
                <a:latin typeface="Times New Roman" panose="02020603050405020304" charset="0"/>
              </a:rPr>
              <a:t>The  Fan  Dance</a:t>
            </a:r>
            <a:r>
              <a:rPr lang="en-US" altLang="x-none" dirty="0">
                <a:latin typeface="Times New Roman" panose="02020603050405020304" charset="0"/>
              </a:rPr>
              <a:t> </a:t>
            </a:r>
            <a:endParaRPr lang="zh-CN" altLang="en-US" dirty="0">
              <a:latin typeface="Times New Roman" panose="02020603050405020304" charset="0"/>
            </a:endParaRPr>
          </a:p>
        </p:txBody>
      </p:sp>
      <p:pic>
        <p:nvPicPr>
          <p:cNvPr id="53251" name="图片 53250" descr="20140514110845-1890523721"/>
          <p:cNvPicPr>
            <a:picLocks noChangeAspect="1"/>
          </p:cNvPicPr>
          <p:nvPr/>
        </p:nvPicPr>
        <p:blipFill>
          <a:blip r:embed="rId1"/>
          <a:stretch>
            <a:fillRect/>
          </a:stretch>
        </p:blipFill>
        <p:spPr>
          <a:xfrm>
            <a:off x="1981200" y="1371600"/>
            <a:ext cx="4038600" cy="3284538"/>
          </a:xfrm>
          <a:prstGeom prst="rect">
            <a:avLst/>
          </a:prstGeom>
          <a:noFill/>
          <a:ln w="9525">
            <a:noFill/>
          </a:ln>
        </p:spPr>
      </p:pic>
      <p:pic>
        <p:nvPicPr>
          <p:cNvPr id="53252" name="图片 53251" descr="U1358P28T3D839628F326DT20050913175242"/>
          <p:cNvPicPr>
            <a:picLocks noChangeAspect="1"/>
          </p:cNvPicPr>
          <p:nvPr/>
        </p:nvPicPr>
        <p:blipFill>
          <a:blip r:embed="rId2"/>
          <a:stretch>
            <a:fillRect/>
          </a:stretch>
        </p:blipFill>
        <p:spPr>
          <a:xfrm>
            <a:off x="5257800" y="1371600"/>
            <a:ext cx="4953000" cy="3276600"/>
          </a:xfrm>
          <a:prstGeom prst="rect">
            <a:avLst/>
          </a:prstGeom>
          <a:noFill/>
          <a:ln w="9525">
            <a:noFill/>
          </a:ln>
        </p:spPr>
      </p:pic>
      <p:pic>
        <p:nvPicPr>
          <p:cNvPr id="53253" name="图片 53252"/>
          <p:cNvPicPr>
            <a:picLocks noChangeAspect="1"/>
          </p:cNvPicPr>
          <p:nvPr/>
        </p:nvPicPr>
        <p:blipFill>
          <a:blip r:embed="rId3"/>
          <a:stretch>
            <a:fillRect/>
          </a:stretch>
        </p:blipFill>
        <p:spPr>
          <a:xfrm>
            <a:off x="2667000" y="1828800"/>
            <a:ext cx="7010400" cy="4491038"/>
          </a:xfrm>
          <a:prstGeom prst="rect">
            <a:avLst/>
          </a:prstGeom>
          <a:noFill/>
          <a:ln w="9525">
            <a:noFill/>
          </a:ln>
        </p:spPr>
      </p:pic>
      <p:pic>
        <p:nvPicPr>
          <p:cNvPr id="53254" name="图片 53253">
            <a:hlinkClick r:id="rId4" action="ppaction://hlinkfile"/>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9956800" y="6019800"/>
            <a:ext cx="711200" cy="838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randombar(horizontal)">
                                      <p:cBhvr>
                                        <p:cTn id="7"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9217">
            <a:hlinkClick r:id="rId1" action="ppaction://hlinkfile"/>
          </p:cNvPr>
          <p:cNvPicPr>
            <a:picLocks noChangeAspect="1"/>
          </p:cNvPicPr>
          <p:nvPr/>
        </p:nvPicPr>
        <p:blipFill>
          <a:blip r:embed="rId2"/>
          <a:stretch>
            <a:fillRect/>
          </a:stretch>
        </p:blipFill>
        <p:spPr>
          <a:xfrm>
            <a:off x="1905000" y="304800"/>
            <a:ext cx="8763000" cy="6553200"/>
          </a:xfrm>
          <a:prstGeom prst="rect">
            <a:avLst/>
          </a:prstGeom>
          <a:noFill/>
          <a:ln w="9525">
            <a:noFill/>
          </a:ln>
        </p:spPr>
      </p:pic>
      <p:sp>
        <p:nvSpPr>
          <p:cNvPr id="15363" name="日期占位符 1"/>
          <p:cNvSpPr>
            <a:spLocks noGrp="1"/>
          </p:cNvSpPr>
          <p:nvPr>
            <p:ph type="dt" sz="half" idx="10"/>
          </p:nvPr>
        </p:nvSpPr>
        <p:spPr/>
        <p:txBody>
          <a:bodyPr anchor="t"/>
          <a:lstStyle/>
          <a:p>
            <a:pPr indent="0"/>
            <a:fld id="{BB962C8B-B14F-4D97-AF65-F5344CB8AC3E}" type="datetime1">
              <a:rPr lang="zh-CN" altLang="en-US"/>
            </a:fld>
            <a:endParaRPr lang="zh-CN" altLang="en-US"/>
          </a:p>
        </p:txBody>
      </p:sp>
      <p:sp>
        <p:nvSpPr>
          <p:cNvPr id="5" name="内容占位符 4"/>
          <p:cNvSpPr>
            <a:spLocks noGrp="1"/>
          </p:cNvSpPr>
          <p:nvPr>
            <p:ph idx="1"/>
          </p:nvPr>
        </p:nvSpPr>
        <p:spPr>
          <a:xfrm>
            <a:off x="1905000" y="477520"/>
            <a:ext cx="7748270" cy="4351655"/>
          </a:xfrm>
        </p:spPr>
        <p:txBody>
          <a:bodyPr/>
          <a:lstStyle/>
          <a:p>
            <a:pPr>
              <a:lnSpc>
                <a:spcPct val="180000"/>
              </a:lnSpc>
            </a:pPr>
            <a:r>
              <a:rPr lang="en-US" altLang="zh-CN" sz="3600" b="1" i="1">
                <a:solidFill>
                  <a:srgbClr val="000099"/>
                </a:solidFill>
                <a:latin typeface="Times New Roman" panose="02020603050405020304" charset="0"/>
              </a:rPr>
              <a:t>The brief history of music</a:t>
            </a:r>
            <a:endParaRPr lang="en-US" altLang="zh-CN" sz="3600" b="1" i="1">
              <a:solidFill>
                <a:srgbClr val="000099"/>
              </a:solidFill>
              <a:latin typeface="Times New Roman" panose="02020603050405020304" charset="0"/>
            </a:endParaRPr>
          </a:p>
          <a:p>
            <a:pPr>
              <a:lnSpc>
                <a:spcPct val="180000"/>
              </a:lnSpc>
            </a:pPr>
            <a:r>
              <a:rPr lang="en-US" altLang="zh-CN">
                <a:latin typeface="Times New Roman" panose="02020603050405020304" charset="0"/>
              </a:rPr>
              <a:t>Confician thinking considers that music and rituals are inseperable.During the performance of rituals music play the important role of setting the tone and emotion of the occasion.</a:t>
            </a:r>
            <a:endParaRPr lang="en-US" altLang="zh-CN">
              <a:latin typeface="Times New Roman" panose="0202060305040502030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54274" name="图片 54273"/>
          <p:cNvPicPr>
            <a:picLocks noChangeAspect="1"/>
          </p:cNvPicPr>
          <p:nvPr/>
        </p:nvPicPr>
        <p:blipFill>
          <a:blip r:embed="rId1"/>
          <a:stretch>
            <a:fillRect/>
          </a:stretch>
        </p:blipFill>
        <p:spPr>
          <a:xfrm>
            <a:off x="2057400" y="1371600"/>
            <a:ext cx="7391400" cy="4968875"/>
          </a:xfrm>
          <a:prstGeom prst="rect">
            <a:avLst/>
          </a:prstGeom>
          <a:noFill/>
          <a:ln w="9525">
            <a:noFill/>
          </a:ln>
        </p:spPr>
      </p:pic>
      <p:sp>
        <p:nvSpPr>
          <p:cNvPr id="54275" name="标题 54274"/>
          <p:cNvSpPr txBox="1">
            <a:spLocks noGrp="1"/>
          </p:cNvSpPr>
          <p:nvPr>
            <p:ph type="title"/>
          </p:nvPr>
        </p:nvSpPr>
        <p:spPr>
          <a:xfrm>
            <a:off x="1275080" y="193675"/>
            <a:ext cx="10515600" cy="1325563"/>
          </a:xfrm>
        </p:spPr>
        <p:txBody>
          <a:bodyPr vert="horz" wrap="square" anchor="ctr"/>
          <a:lstStyle/>
          <a:p>
            <a:pPr algn="l" eaLnBrk="1" hangingPunct="1">
              <a:spcBef>
                <a:spcPct val="50000"/>
              </a:spcBef>
            </a:pPr>
            <a:r>
              <a:rPr lang="en-US" altLang="x-none" sz="4800" b="1" dirty="0">
                <a:latin typeface="Times New Roman" panose="02020603050405020304" charset="0"/>
              </a:rPr>
              <a:t>Yangge</a:t>
            </a:r>
            <a:r>
              <a:rPr lang="en-US" altLang="x-none" sz="4800" dirty="0">
                <a:latin typeface="Times New Roman" panose="02020603050405020304" charset="0"/>
              </a:rPr>
              <a:t> </a:t>
            </a:r>
            <a:endParaRPr lang="en-US" altLang="x-none" sz="4800" dirty="0">
              <a:latin typeface="Times New Roman" panose="02020603050405020304" charset="0"/>
            </a:endParaRPr>
          </a:p>
        </p:txBody>
      </p:sp>
      <p:pic>
        <p:nvPicPr>
          <p:cNvPr id="54276" name="图片 54275" descr="20120529094506671"/>
          <p:cNvPicPr>
            <a:picLocks noChangeAspect="1"/>
          </p:cNvPicPr>
          <p:nvPr/>
        </p:nvPicPr>
        <p:blipFill>
          <a:blip r:embed="rId2"/>
          <a:stretch>
            <a:fillRect/>
          </a:stretch>
        </p:blipFill>
        <p:spPr>
          <a:xfrm>
            <a:off x="2893695" y="1371600"/>
            <a:ext cx="7086600" cy="4992688"/>
          </a:xfrm>
          <a:prstGeom prst="rect">
            <a:avLst/>
          </a:prstGeom>
          <a:noFill/>
          <a:ln w="9525">
            <a:noFill/>
          </a:ln>
        </p:spPr>
      </p:pic>
      <p:pic>
        <p:nvPicPr>
          <p:cNvPr id="54277" name="图片 54276" descr="10363680_811310"/>
          <p:cNvPicPr>
            <a:picLocks noChangeAspect="1"/>
          </p:cNvPicPr>
          <p:nvPr/>
        </p:nvPicPr>
        <p:blipFill>
          <a:blip r:embed="rId3"/>
          <a:stretch>
            <a:fillRect/>
          </a:stretch>
        </p:blipFill>
        <p:spPr>
          <a:xfrm>
            <a:off x="3811270" y="1373505"/>
            <a:ext cx="7467600" cy="4991100"/>
          </a:xfrm>
          <a:prstGeom prst="rect">
            <a:avLst/>
          </a:prstGeom>
          <a:noFill/>
          <a:ln w="9525">
            <a:noFill/>
          </a:ln>
        </p:spPr>
      </p:pic>
      <p:pic>
        <p:nvPicPr>
          <p:cNvPr id="3" name="图片 2"/>
          <p:cNvPicPr>
            <a:picLocks noChangeAspect="1"/>
          </p:cNvPicPr>
          <p:nvPr/>
        </p:nvPicPr>
        <p:blipFill>
          <a:blip r:embed="rId4"/>
          <a:stretch>
            <a:fillRect/>
          </a:stretch>
        </p:blipFill>
        <p:spPr>
          <a:xfrm>
            <a:off x="4723130" y="1373505"/>
            <a:ext cx="7237730" cy="49917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randombar(horizontal)">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randombar(horizontal)">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randombar(horizontal)">
                                      <p:cBhvr>
                                        <p:cTn id="17" dur="500"/>
                                        <p:tgtEl>
                                          <p:spTgt spid="5427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5000">
              <a:schemeClr val="accent6">
                <a:lumMod val="20000"/>
                <a:lumOff val="80000"/>
              </a:schemeClr>
            </a:gs>
            <a:gs pos="64000">
              <a:schemeClr val="accent1">
                <a:lumMod val="45000"/>
                <a:lumOff val="55000"/>
              </a:schemeClr>
            </a:gs>
            <a:gs pos="80000">
              <a:schemeClr val="accent1">
                <a:lumMod val="45000"/>
                <a:lumOff val="55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55298" name="标题 55297"/>
          <p:cNvSpPr txBox="1">
            <a:spLocks noGrp="1"/>
          </p:cNvSpPr>
          <p:nvPr>
            <p:ph type="title"/>
          </p:nvPr>
        </p:nvSpPr>
        <p:spPr>
          <a:xfrm>
            <a:off x="838200" y="6985"/>
            <a:ext cx="10515600" cy="1325563"/>
          </a:xfrm>
        </p:spPr>
        <p:txBody>
          <a:bodyPr vert="horz" wrap="square" anchor="ctr"/>
          <a:lstStyle/>
          <a:p>
            <a:pPr algn="l" eaLnBrk="1" hangingPunct="1">
              <a:spcBef>
                <a:spcPct val="50000"/>
              </a:spcBef>
            </a:pPr>
            <a:r>
              <a:rPr lang="en-US" altLang="x-none" b="1" dirty="0">
                <a:latin typeface="Times New Roman" panose="02020603050405020304" charset="0"/>
              </a:rPr>
              <a:t>Ethnic Minority Folk Dance</a:t>
            </a:r>
            <a:r>
              <a:rPr lang="en-US" altLang="x-none" dirty="0">
                <a:latin typeface="Times New Roman" panose="02020603050405020304" charset="0"/>
              </a:rPr>
              <a:t> </a:t>
            </a:r>
            <a:endParaRPr lang="zh-CN" altLang="en-US" dirty="0">
              <a:latin typeface="Times New Roman" panose="02020603050405020304" charset="0"/>
            </a:endParaRPr>
          </a:p>
        </p:txBody>
      </p:sp>
      <p:pic>
        <p:nvPicPr>
          <p:cNvPr id="55299" name="图片 55298"/>
          <p:cNvPicPr>
            <a:picLocks noChangeAspect="1"/>
          </p:cNvPicPr>
          <p:nvPr/>
        </p:nvPicPr>
        <p:blipFill>
          <a:blip r:embed="rId1"/>
          <a:stretch>
            <a:fillRect/>
          </a:stretch>
        </p:blipFill>
        <p:spPr>
          <a:xfrm>
            <a:off x="2743200" y="1143000"/>
            <a:ext cx="5562600" cy="4749800"/>
          </a:xfrm>
          <a:prstGeom prst="rect">
            <a:avLst/>
          </a:prstGeom>
          <a:noFill/>
          <a:ln w="9525">
            <a:noFill/>
          </a:ln>
        </p:spPr>
      </p:pic>
      <p:pic>
        <p:nvPicPr>
          <p:cNvPr id="55300" name="图片 55299" descr="884c47a9842d4fcbcbdc92b50280_500_500_1_1"/>
          <p:cNvPicPr>
            <a:picLocks noChangeAspect="1"/>
          </p:cNvPicPr>
          <p:nvPr/>
        </p:nvPicPr>
        <p:blipFill>
          <a:blip r:embed="rId2"/>
          <a:stretch>
            <a:fillRect/>
          </a:stretch>
        </p:blipFill>
        <p:spPr>
          <a:xfrm>
            <a:off x="5375275" y="1122363"/>
            <a:ext cx="4762500" cy="4762500"/>
          </a:xfrm>
          <a:prstGeom prst="rect">
            <a:avLst/>
          </a:prstGeom>
          <a:noFill/>
          <a:ln w="9525">
            <a:noFill/>
          </a:ln>
        </p:spPr>
      </p:pic>
      <p:pic>
        <p:nvPicPr>
          <p:cNvPr id="55301" name="图片 55300"/>
          <p:cNvPicPr>
            <a:picLocks noChangeAspect="1"/>
          </p:cNvPicPr>
          <p:nvPr/>
        </p:nvPicPr>
        <p:blipFill>
          <a:blip r:embed="rId3"/>
          <a:stretch>
            <a:fillRect/>
          </a:stretch>
        </p:blipFill>
        <p:spPr>
          <a:xfrm>
            <a:off x="1905000" y="1600200"/>
            <a:ext cx="4202113" cy="4724400"/>
          </a:xfrm>
          <a:prstGeom prst="rect">
            <a:avLst/>
          </a:prstGeom>
          <a:noFill/>
          <a:ln w="9525">
            <a:noFill/>
          </a:ln>
        </p:spPr>
      </p:pic>
      <p:pic>
        <p:nvPicPr>
          <p:cNvPr id="55302" name="图片 55301"/>
          <p:cNvPicPr>
            <a:picLocks noChangeAspect="1"/>
          </p:cNvPicPr>
          <p:nvPr/>
        </p:nvPicPr>
        <p:blipFill>
          <a:blip r:embed="rId4"/>
          <a:stretch>
            <a:fillRect/>
          </a:stretch>
        </p:blipFill>
        <p:spPr>
          <a:xfrm>
            <a:off x="7086600" y="1676400"/>
            <a:ext cx="3422650" cy="4724400"/>
          </a:xfrm>
          <a:prstGeom prst="rect">
            <a:avLst/>
          </a:prstGeom>
          <a:noFill/>
          <a:ln w="9525">
            <a:noFill/>
          </a:ln>
        </p:spPr>
      </p:pic>
      <p:pic>
        <p:nvPicPr>
          <p:cNvPr id="55303" name="图片 55302"/>
          <p:cNvPicPr>
            <a:picLocks noChangeAspect="1"/>
          </p:cNvPicPr>
          <p:nvPr/>
        </p:nvPicPr>
        <p:blipFill>
          <a:blip r:embed="rId5"/>
          <a:stretch>
            <a:fillRect/>
          </a:stretch>
        </p:blipFill>
        <p:spPr>
          <a:xfrm>
            <a:off x="4114800" y="1447800"/>
            <a:ext cx="4113213" cy="5105400"/>
          </a:xfrm>
          <a:prstGeom prst="rect">
            <a:avLst/>
          </a:prstGeom>
          <a:noFill/>
          <a:ln w="9525">
            <a:noFill/>
          </a:ln>
        </p:spPr>
      </p:pic>
      <p:pic>
        <p:nvPicPr>
          <p:cNvPr id="55304" name="图片 55303"/>
          <p:cNvPicPr>
            <a:picLocks noChangeAspect="1"/>
          </p:cNvPicPr>
          <p:nvPr/>
        </p:nvPicPr>
        <p:blipFill>
          <a:blip r:embed="rId6" cstate="print">
            <a:clrChange>
              <a:clrFrom>
                <a:srgbClr val="FFFFFF"/>
              </a:clrFrom>
              <a:clrTo>
                <a:srgbClr val="FFFFFF">
                  <a:alpha val="0"/>
                </a:srgbClr>
              </a:clrTo>
            </a:clrChange>
          </a:blip>
          <a:stretch>
            <a:fillRect/>
          </a:stretch>
        </p:blipFill>
        <p:spPr>
          <a:xfrm>
            <a:off x="9956800" y="6019800"/>
            <a:ext cx="711200" cy="838200"/>
          </a:xfrm>
          <a:prstGeom prst="rect">
            <a:avLst/>
          </a:prstGeom>
          <a:noFill/>
          <a:ln w="9525">
            <a:noFill/>
          </a:ln>
        </p:spPr>
      </p:pic>
      <p:pic>
        <p:nvPicPr>
          <p:cNvPr id="55305" name="图片 55304"/>
          <p:cNvPicPr>
            <a:picLocks noChangeAspect="1"/>
          </p:cNvPicPr>
          <p:nvPr/>
        </p:nvPicPr>
        <p:blipFill>
          <a:blip r:embed="rId6" cstate="print">
            <a:clrChange>
              <a:clrFrom>
                <a:srgbClr val="FFFFFF"/>
              </a:clrFrom>
              <a:clrTo>
                <a:srgbClr val="FFFFFF">
                  <a:alpha val="0"/>
                </a:srgbClr>
              </a:clrTo>
            </a:clrChange>
          </a:blip>
          <a:stretch>
            <a:fillRect/>
          </a:stretch>
        </p:blipFill>
        <p:spPr>
          <a:xfrm>
            <a:off x="9220200" y="6019800"/>
            <a:ext cx="711200" cy="838200"/>
          </a:xfrm>
          <a:prstGeom prst="rect">
            <a:avLst/>
          </a:prstGeom>
          <a:noFill/>
          <a:ln w="9525">
            <a:noFill/>
          </a:ln>
        </p:spPr>
      </p:pic>
      <p:pic>
        <p:nvPicPr>
          <p:cNvPr id="55306" name="图片 55305"/>
          <p:cNvPicPr>
            <a:picLocks noChangeAspect="1"/>
          </p:cNvPicPr>
          <p:nvPr/>
        </p:nvPicPr>
        <p:blipFill>
          <a:blip r:embed="rId6" cstate="print">
            <a:clrChange>
              <a:clrFrom>
                <a:srgbClr val="FFFFFF"/>
              </a:clrFrom>
              <a:clrTo>
                <a:srgbClr val="FFFFFF">
                  <a:alpha val="0"/>
                </a:srgbClr>
              </a:clrTo>
            </a:clrChange>
          </a:blip>
          <a:stretch>
            <a:fillRect/>
          </a:stretch>
        </p:blipFill>
        <p:spPr>
          <a:xfrm>
            <a:off x="8458200" y="6019800"/>
            <a:ext cx="711200" cy="838200"/>
          </a:xfrm>
          <a:prstGeom prst="rect">
            <a:avLst/>
          </a:prstGeom>
          <a:noFill/>
          <a:ln w="9525">
            <a:noFill/>
          </a:ln>
        </p:spPr>
      </p:pic>
      <p:pic>
        <p:nvPicPr>
          <p:cNvPr id="55307" name="图片 55306"/>
          <p:cNvPicPr>
            <a:picLocks noChangeAspect="1"/>
          </p:cNvPicPr>
          <p:nvPr/>
        </p:nvPicPr>
        <p:blipFill>
          <a:blip r:embed="rId6" cstate="print">
            <a:clrChange>
              <a:clrFrom>
                <a:srgbClr val="FFFFFF"/>
              </a:clrFrom>
              <a:clrTo>
                <a:srgbClr val="FFFFFF">
                  <a:alpha val="0"/>
                </a:srgbClr>
              </a:clrTo>
            </a:clrChange>
          </a:blip>
          <a:stretch>
            <a:fillRect/>
          </a:stretch>
        </p:blipFill>
        <p:spPr>
          <a:xfrm>
            <a:off x="3429000" y="6019800"/>
            <a:ext cx="711200" cy="838200"/>
          </a:xfrm>
          <a:prstGeom prst="rect">
            <a:avLst/>
          </a:prstGeom>
          <a:noFill/>
          <a:ln w="9525">
            <a:noFill/>
          </a:ln>
        </p:spPr>
      </p:pic>
      <p:pic>
        <p:nvPicPr>
          <p:cNvPr id="55308" name="图片 55307"/>
          <p:cNvPicPr>
            <a:picLocks noChangeAspect="1"/>
          </p:cNvPicPr>
          <p:nvPr/>
        </p:nvPicPr>
        <p:blipFill>
          <a:blip r:embed="rId6" cstate="print">
            <a:clrChange>
              <a:clrFrom>
                <a:srgbClr val="FFFFFF"/>
              </a:clrFrom>
              <a:clrTo>
                <a:srgbClr val="FFFFFF">
                  <a:alpha val="0"/>
                </a:srgbClr>
              </a:clrTo>
            </a:clrChange>
          </a:blip>
          <a:stretch>
            <a:fillRect/>
          </a:stretch>
        </p:blipFill>
        <p:spPr>
          <a:xfrm>
            <a:off x="2667000" y="6019800"/>
            <a:ext cx="711200" cy="838200"/>
          </a:xfrm>
          <a:prstGeom prst="rect">
            <a:avLst/>
          </a:prstGeom>
          <a:noFill/>
          <a:ln w="9525">
            <a:noFill/>
          </a:ln>
        </p:spPr>
      </p:pic>
      <p:pic>
        <p:nvPicPr>
          <p:cNvPr id="55309" name="图片 55308"/>
          <p:cNvPicPr>
            <a:picLocks noChangeAspect="1"/>
          </p:cNvPicPr>
          <p:nvPr/>
        </p:nvPicPr>
        <p:blipFill>
          <a:blip r:embed="rId6" cstate="print">
            <a:clrChange>
              <a:clrFrom>
                <a:srgbClr val="FFFFFF"/>
              </a:clrFrom>
              <a:clrTo>
                <a:srgbClr val="FFFFFF">
                  <a:alpha val="0"/>
                </a:srgbClr>
              </a:clrTo>
            </a:clrChange>
          </a:blip>
          <a:stretch>
            <a:fillRect/>
          </a:stretch>
        </p:blipFill>
        <p:spPr>
          <a:xfrm>
            <a:off x="1828800" y="6019800"/>
            <a:ext cx="711200" cy="838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1000" fill="hold"/>
                                        <p:tgtEl>
                                          <p:spTgt spid="55299"/>
                                        </p:tgtEl>
                                        <p:attrNameLst>
                                          <p:attrName>ppt_w</p:attrName>
                                        </p:attrNameLst>
                                      </p:cBhvr>
                                      <p:tavLst>
                                        <p:tav tm="0">
                                          <p:val>
                                            <p:fltVal val="0"/>
                                          </p:val>
                                        </p:tav>
                                        <p:tav tm="100000">
                                          <p:val>
                                            <p:strVal val="#ppt_w"/>
                                          </p:val>
                                        </p:tav>
                                      </p:tavLst>
                                    </p:anim>
                                    <p:anim calcmode="lin" valueType="num">
                                      <p:cBhvr>
                                        <p:cTn id="8" dur="1000" fill="hold"/>
                                        <p:tgtEl>
                                          <p:spTgt spid="55299"/>
                                        </p:tgtEl>
                                        <p:attrNameLst>
                                          <p:attrName>ppt_h</p:attrName>
                                        </p:attrNameLst>
                                      </p:cBhvr>
                                      <p:tavLst>
                                        <p:tav tm="0">
                                          <p:val>
                                            <p:fltVal val="0"/>
                                          </p:val>
                                        </p:tav>
                                        <p:tav tm="100000">
                                          <p:val>
                                            <p:strVal val="#ppt_h"/>
                                          </p:val>
                                        </p:tav>
                                      </p:tavLst>
                                    </p:anim>
                                    <p:anim calcmode="lin" valueType="num">
                                      <p:cBhvr>
                                        <p:cTn id="9" dur="1000" fill="hold"/>
                                        <p:tgtEl>
                                          <p:spTgt spid="552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2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5300"/>
                                        </p:tgtEl>
                                        <p:attrNameLst>
                                          <p:attrName>style.visibility</p:attrName>
                                        </p:attrNameLst>
                                      </p:cBhvr>
                                      <p:to>
                                        <p:strVal val="visible"/>
                                      </p:to>
                                    </p:set>
                                    <p:anim calcmode="lin" valueType="num">
                                      <p:cBhvr>
                                        <p:cTn id="15" dur="1000" fill="hold"/>
                                        <p:tgtEl>
                                          <p:spTgt spid="55300"/>
                                        </p:tgtEl>
                                        <p:attrNameLst>
                                          <p:attrName>ppt_w</p:attrName>
                                        </p:attrNameLst>
                                      </p:cBhvr>
                                      <p:tavLst>
                                        <p:tav tm="0">
                                          <p:val>
                                            <p:fltVal val="0"/>
                                          </p:val>
                                        </p:tav>
                                        <p:tav tm="100000">
                                          <p:val>
                                            <p:strVal val="#ppt_w"/>
                                          </p:val>
                                        </p:tav>
                                      </p:tavLst>
                                    </p:anim>
                                    <p:anim calcmode="lin" valueType="num">
                                      <p:cBhvr>
                                        <p:cTn id="16" dur="1000" fill="hold"/>
                                        <p:tgtEl>
                                          <p:spTgt spid="55300"/>
                                        </p:tgtEl>
                                        <p:attrNameLst>
                                          <p:attrName>ppt_h</p:attrName>
                                        </p:attrNameLst>
                                      </p:cBhvr>
                                      <p:tavLst>
                                        <p:tav tm="0">
                                          <p:val>
                                            <p:fltVal val="0"/>
                                          </p:val>
                                        </p:tav>
                                        <p:tav tm="100000">
                                          <p:val>
                                            <p:strVal val="#ppt_h"/>
                                          </p:val>
                                        </p:tav>
                                      </p:tavLst>
                                    </p:anim>
                                    <p:anim calcmode="lin" valueType="num">
                                      <p:cBhvr>
                                        <p:cTn id="17" dur="1000" fill="hold"/>
                                        <p:tgtEl>
                                          <p:spTgt spid="5530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3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55301"/>
                                        </p:tgtEl>
                                        <p:attrNameLst>
                                          <p:attrName>style.visibility</p:attrName>
                                        </p:attrNameLst>
                                      </p:cBhvr>
                                      <p:to>
                                        <p:strVal val="visible"/>
                                      </p:to>
                                    </p:set>
                                    <p:anim calcmode="lin" valueType="num">
                                      <p:cBhvr>
                                        <p:cTn id="23" dur="1000" fill="hold"/>
                                        <p:tgtEl>
                                          <p:spTgt spid="55301"/>
                                        </p:tgtEl>
                                        <p:attrNameLst>
                                          <p:attrName>ppt_w</p:attrName>
                                        </p:attrNameLst>
                                      </p:cBhvr>
                                      <p:tavLst>
                                        <p:tav tm="0">
                                          <p:val>
                                            <p:fltVal val="0"/>
                                          </p:val>
                                        </p:tav>
                                        <p:tav tm="100000">
                                          <p:val>
                                            <p:strVal val="#ppt_w"/>
                                          </p:val>
                                        </p:tav>
                                      </p:tavLst>
                                    </p:anim>
                                    <p:anim calcmode="lin" valueType="num">
                                      <p:cBhvr>
                                        <p:cTn id="24" dur="1000" fill="hold"/>
                                        <p:tgtEl>
                                          <p:spTgt spid="55301"/>
                                        </p:tgtEl>
                                        <p:attrNameLst>
                                          <p:attrName>ppt_h</p:attrName>
                                        </p:attrNameLst>
                                      </p:cBhvr>
                                      <p:tavLst>
                                        <p:tav tm="0">
                                          <p:val>
                                            <p:fltVal val="0"/>
                                          </p:val>
                                        </p:tav>
                                        <p:tav tm="100000">
                                          <p:val>
                                            <p:strVal val="#ppt_h"/>
                                          </p:val>
                                        </p:tav>
                                      </p:tavLst>
                                    </p:anim>
                                    <p:anim calcmode="lin" valueType="num">
                                      <p:cBhvr>
                                        <p:cTn id="25" dur="1000" fill="hold"/>
                                        <p:tgtEl>
                                          <p:spTgt spid="5530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53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55302"/>
                                        </p:tgtEl>
                                        <p:attrNameLst>
                                          <p:attrName>style.visibility</p:attrName>
                                        </p:attrNameLst>
                                      </p:cBhvr>
                                      <p:to>
                                        <p:strVal val="visible"/>
                                      </p:to>
                                    </p:set>
                                    <p:anim calcmode="lin" valueType="num">
                                      <p:cBhvr>
                                        <p:cTn id="31" dur="1000" fill="hold"/>
                                        <p:tgtEl>
                                          <p:spTgt spid="55302"/>
                                        </p:tgtEl>
                                        <p:attrNameLst>
                                          <p:attrName>ppt_w</p:attrName>
                                        </p:attrNameLst>
                                      </p:cBhvr>
                                      <p:tavLst>
                                        <p:tav tm="0">
                                          <p:val>
                                            <p:fltVal val="0"/>
                                          </p:val>
                                        </p:tav>
                                        <p:tav tm="100000">
                                          <p:val>
                                            <p:strVal val="#ppt_w"/>
                                          </p:val>
                                        </p:tav>
                                      </p:tavLst>
                                    </p:anim>
                                    <p:anim calcmode="lin" valueType="num">
                                      <p:cBhvr>
                                        <p:cTn id="32" dur="1000" fill="hold"/>
                                        <p:tgtEl>
                                          <p:spTgt spid="55302"/>
                                        </p:tgtEl>
                                        <p:attrNameLst>
                                          <p:attrName>ppt_h</p:attrName>
                                        </p:attrNameLst>
                                      </p:cBhvr>
                                      <p:tavLst>
                                        <p:tav tm="0">
                                          <p:val>
                                            <p:fltVal val="0"/>
                                          </p:val>
                                        </p:tav>
                                        <p:tav tm="100000">
                                          <p:val>
                                            <p:strVal val="#ppt_h"/>
                                          </p:val>
                                        </p:tav>
                                      </p:tavLst>
                                    </p:anim>
                                    <p:anim calcmode="lin" valueType="num">
                                      <p:cBhvr>
                                        <p:cTn id="33" dur="1000" fill="hold"/>
                                        <p:tgtEl>
                                          <p:spTgt spid="5530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53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55303"/>
                                        </p:tgtEl>
                                        <p:attrNameLst>
                                          <p:attrName>style.visibility</p:attrName>
                                        </p:attrNameLst>
                                      </p:cBhvr>
                                      <p:to>
                                        <p:strVal val="visible"/>
                                      </p:to>
                                    </p:set>
                                    <p:anim calcmode="lin" valueType="num">
                                      <p:cBhvr>
                                        <p:cTn id="39" dur="1000" fill="hold"/>
                                        <p:tgtEl>
                                          <p:spTgt spid="55303"/>
                                        </p:tgtEl>
                                        <p:attrNameLst>
                                          <p:attrName>ppt_w</p:attrName>
                                        </p:attrNameLst>
                                      </p:cBhvr>
                                      <p:tavLst>
                                        <p:tav tm="0">
                                          <p:val>
                                            <p:fltVal val="0"/>
                                          </p:val>
                                        </p:tav>
                                        <p:tav tm="100000">
                                          <p:val>
                                            <p:strVal val="#ppt_w"/>
                                          </p:val>
                                        </p:tav>
                                      </p:tavLst>
                                    </p:anim>
                                    <p:anim calcmode="lin" valueType="num">
                                      <p:cBhvr>
                                        <p:cTn id="40" dur="1000" fill="hold"/>
                                        <p:tgtEl>
                                          <p:spTgt spid="55303"/>
                                        </p:tgtEl>
                                        <p:attrNameLst>
                                          <p:attrName>ppt_h</p:attrName>
                                        </p:attrNameLst>
                                      </p:cBhvr>
                                      <p:tavLst>
                                        <p:tav tm="0">
                                          <p:val>
                                            <p:fltVal val="0"/>
                                          </p:val>
                                        </p:tav>
                                        <p:tav tm="100000">
                                          <p:val>
                                            <p:strVal val="#ppt_h"/>
                                          </p:val>
                                        </p:tav>
                                      </p:tavLst>
                                    </p:anim>
                                    <p:anim calcmode="lin" valueType="num">
                                      <p:cBhvr>
                                        <p:cTn id="41" dur="1000" fill="hold"/>
                                        <p:tgtEl>
                                          <p:spTgt spid="5530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53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56321"/>
          <p:cNvPicPr>
            <a:picLocks noChangeAspect="1"/>
          </p:cNvPicPr>
          <p:nvPr/>
        </p:nvPicPr>
        <p:blipFill>
          <a:blip r:embed="rId1"/>
          <a:stretch>
            <a:fillRect/>
          </a:stretch>
        </p:blipFill>
        <p:spPr>
          <a:xfrm>
            <a:off x="-5715" y="0"/>
            <a:ext cx="12156440" cy="682180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4605" y="-2540"/>
            <a:ext cx="12110085" cy="2172335"/>
          </a:xfrm>
          <a:prstGeom prst="rect">
            <a:avLst/>
          </a:prstGeom>
        </p:spPr>
      </p:pic>
      <p:sp>
        <p:nvSpPr>
          <p:cNvPr id="3" name="文本框 2"/>
          <p:cNvSpPr txBox="1"/>
          <p:nvPr/>
        </p:nvSpPr>
        <p:spPr>
          <a:xfrm>
            <a:off x="1350645" y="2752090"/>
            <a:ext cx="9751060" cy="2103120"/>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ct val="110000"/>
              </a:lnSpc>
            </a:pPr>
            <a:r>
              <a:rPr lang="zh-CN" altLang="en-US" sz="4000">
                <a:latin typeface="Times New Roman" panose="02020603050405020304" charset="0"/>
                <a:sym typeface="+mn-ea"/>
              </a:rPr>
              <a:t>With the development of the times, people are no longer confined to singing and dancing, a narrative art gradually formed</a:t>
            </a:r>
            <a:endParaRPr lang="zh-CN" altLang="en-US" sz="4000">
              <a:latin typeface="Times New Roman" panose="02020603050405020304" charset="0"/>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4605" y="-2540"/>
            <a:ext cx="12110085" cy="2172335"/>
          </a:xfrm>
          <a:prstGeom prst="rect">
            <a:avLst/>
          </a:prstGeom>
        </p:spPr>
      </p:pic>
      <p:sp>
        <p:nvSpPr>
          <p:cNvPr id="3" name="文本框 2"/>
          <p:cNvSpPr txBox="1"/>
          <p:nvPr/>
        </p:nvSpPr>
        <p:spPr>
          <a:xfrm>
            <a:off x="2486660" y="2823210"/>
            <a:ext cx="9751060" cy="1432560"/>
          </a:xfrm>
          <a:prstGeom prst="rect">
            <a:avLst/>
          </a:prstGeom>
          <a:noFill/>
          <a:effectLst>
            <a:outerShdw blurRad="50800" dist="38100" dir="5400000" algn="t" rotWithShape="0">
              <a:prstClr val="black">
                <a:alpha val="40000"/>
              </a:prstClr>
            </a:outerShdw>
          </a:effectLst>
        </p:spPr>
        <p:txBody>
          <a:bodyPr wrap="square" rtlCol="0">
            <a:spAutoFit/>
            <a:scene3d>
              <a:camera prst="orthographicFront"/>
              <a:lightRig rig="threePt" dir="t"/>
            </a:scene3d>
          </a:bodyPr>
          <a:lstStyle/>
          <a:p>
            <a:r>
              <a:rPr lang="en-US" altLang="zh-CN" sz="8800" b="1">
                <a:solidFill>
                  <a:schemeClr val="accent5">
                    <a:lumMod val="75000"/>
                  </a:schemeClr>
                </a:solidFill>
                <a:effectLst>
                  <a:outerShdw blurRad="50800" dist="38100" dir="13500000" algn="br" rotWithShape="0">
                    <a:prstClr val="black">
                      <a:alpha val="40000"/>
                    </a:prstClr>
                  </a:outerShdw>
                </a:effectLst>
                <a:latin typeface="Times New Roman" panose="02020603050405020304" charset="0"/>
              </a:rPr>
              <a:t>Chinese Quyi</a:t>
            </a:r>
            <a:endParaRPr lang="en-US" altLang="zh-CN" sz="8800" b="1">
              <a:solidFill>
                <a:schemeClr val="accent5">
                  <a:lumMod val="75000"/>
                </a:schemeClr>
              </a:solidFill>
              <a:effectLst>
                <a:outerShdw blurRad="50800" dist="38100" dir="13500000" algn="br" rotWithShape="0">
                  <a:prstClr val="black">
                    <a:alpha val="40000"/>
                  </a:prstClr>
                </a:outerShdw>
              </a:effectLst>
              <a:latin typeface="Times New Roman" panose="020206030504050203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6985" y="-33655"/>
            <a:ext cx="12192635" cy="6877685"/>
          </a:xfrm>
          <a:prstGeom prst="rect">
            <a:avLst/>
          </a:prstGeom>
        </p:spPr>
      </p:pic>
      <p:sp>
        <p:nvSpPr>
          <p:cNvPr id="5" name="文本框 4"/>
          <p:cNvSpPr txBox="1"/>
          <p:nvPr/>
        </p:nvSpPr>
        <p:spPr>
          <a:xfrm>
            <a:off x="972185" y="2922270"/>
            <a:ext cx="10247630" cy="3108960"/>
          </a:xfrm>
          <a:prstGeom prst="rect">
            <a:avLst/>
          </a:prstGeom>
          <a:noFill/>
        </p:spPr>
        <p:txBody>
          <a:bodyPr wrap="square" rtlCol="0">
            <a:spAutoFit/>
          </a:bodyPr>
          <a:lstStyle/>
          <a:p>
            <a:pPr>
              <a:lnSpc>
                <a:spcPct val="150000"/>
              </a:lnSpc>
            </a:pPr>
            <a:r>
              <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sym typeface="+mn-ea"/>
              </a:rPr>
              <a:t>Quyi, also know as folk art of rap, is a kind of rap art which performs by narrating stories. It's the synthesis of literature, music and performing.  </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p:txBody>
      </p:sp>
      <p:sp>
        <p:nvSpPr>
          <p:cNvPr id="6" name="文本框 5"/>
          <p:cNvSpPr txBox="1"/>
          <p:nvPr/>
        </p:nvSpPr>
        <p:spPr>
          <a:xfrm>
            <a:off x="838200" y="2056130"/>
            <a:ext cx="7153275" cy="1036320"/>
          </a:xfrm>
          <a:prstGeom prst="rect">
            <a:avLst/>
          </a:prstGeom>
          <a:noFill/>
        </p:spPr>
        <p:txBody>
          <a:bodyPr wrap="square" rtlCol="0">
            <a:spAutoFit/>
          </a:bodyPr>
          <a:lstStyle/>
          <a:p>
            <a:r>
              <a:rPr lang="en-US" altLang="zh-CN" sz="4000" b="1">
                <a:solidFill>
                  <a:schemeClr val="accent5">
                    <a:lumMod val="75000"/>
                  </a:schemeClr>
                </a:solidFill>
                <a:effectLst>
                  <a:outerShdw blurRad="50800" dist="38100" dir="2700000" algn="tl" rotWithShape="0">
                    <a:prstClr val="black">
                      <a:alpha val="40000"/>
                    </a:prstClr>
                  </a:outerShdw>
                </a:effectLst>
                <a:latin typeface="Times New Roman" panose="02020603050405020304" charset="0"/>
                <a:sym typeface="+mn-ea"/>
              </a:rPr>
              <a:t>The </a:t>
            </a:r>
            <a:r>
              <a:rPr lang="en-US" altLang="zh-CN" sz="4400" b="1">
                <a:solidFill>
                  <a:schemeClr val="accent5">
                    <a:lumMod val="75000"/>
                  </a:schemeClr>
                </a:solidFill>
                <a:effectLst>
                  <a:outerShdw blurRad="50800" dist="38100" dir="2700000" algn="tl" rotWithShape="0">
                    <a:prstClr val="black">
                      <a:alpha val="40000"/>
                    </a:prstClr>
                  </a:outerShdw>
                </a:effectLst>
                <a:latin typeface="Times New Roman" panose="02020603050405020304" charset="0"/>
                <a:sym typeface="+mn-ea"/>
              </a:rPr>
              <a:t>definition </a:t>
            </a:r>
            <a:r>
              <a:rPr lang="en-US" altLang="zh-CN" sz="4000" b="1">
                <a:solidFill>
                  <a:schemeClr val="accent5">
                    <a:lumMod val="75000"/>
                  </a:schemeClr>
                </a:solidFill>
                <a:effectLst>
                  <a:outerShdw blurRad="50800" dist="38100" dir="2700000" algn="tl" rotWithShape="0">
                    <a:prstClr val="black">
                      <a:alpha val="40000"/>
                    </a:prstClr>
                  </a:outerShdw>
                </a:effectLst>
                <a:latin typeface="Times New Roman" panose="02020603050405020304" charset="0"/>
                <a:sym typeface="+mn-ea"/>
              </a:rPr>
              <a:t>of Chinese Quyi</a:t>
            </a:r>
            <a:endParaRPr lang="en-US" altLang="zh-CN" sz="4000" b="1">
              <a:solidFill>
                <a:schemeClr val="accent5">
                  <a:lumMod val="75000"/>
                </a:schemeClr>
              </a:solidFill>
              <a:effectLst>
                <a:outerShdw blurRad="50800" dist="38100" dir="2700000" algn="tl" rotWithShape="0">
                  <a:prstClr val="black">
                    <a:alpha val="40000"/>
                  </a:prstClr>
                </a:outerShdw>
              </a:effectLst>
              <a:latin typeface="Times New Roman" panose="02020603050405020304" charset="0"/>
              <a:sym typeface="+mn-ea"/>
            </a:endParaRPr>
          </a:p>
          <a:p>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0" y="-10160"/>
            <a:ext cx="12192635" cy="6877685"/>
          </a:xfrm>
          <a:prstGeom prst="rect">
            <a:avLst/>
          </a:prstGeom>
        </p:spPr>
      </p:pic>
      <p:sp>
        <p:nvSpPr>
          <p:cNvPr id="3" name="文本框 2"/>
          <p:cNvSpPr txBox="1"/>
          <p:nvPr/>
        </p:nvSpPr>
        <p:spPr>
          <a:xfrm>
            <a:off x="1075055" y="1934210"/>
            <a:ext cx="8757285" cy="762000"/>
          </a:xfrm>
          <a:prstGeom prst="rect">
            <a:avLst/>
          </a:prstGeom>
          <a:noFill/>
        </p:spPr>
        <p:txBody>
          <a:bodyPr wrap="square" rtlCol="0">
            <a:spAutoFit/>
          </a:bodyPr>
          <a:lstStyle/>
          <a:p>
            <a:r>
              <a:rPr lang="en-US" altLang="zh-CN" sz="4400" b="1">
                <a:solidFill>
                  <a:schemeClr val="accent5">
                    <a:lumMod val="75000"/>
                  </a:schemeClr>
                </a:solidFill>
                <a:effectLst>
                  <a:outerShdw blurRad="38100" dist="25400" dir="5400000" algn="ctr" rotWithShape="0">
                    <a:srgbClr val="6E747A">
                      <a:alpha val="43000"/>
                    </a:srgbClr>
                  </a:outerShdw>
                </a:effectLst>
                <a:latin typeface="Times New Roman" panose="02020603050405020304" charset="0"/>
              </a:rPr>
              <a:t>Main Types of Quyi</a:t>
            </a:r>
            <a:endParaRPr lang="en-US" altLang="zh-CN" sz="4400" b="1">
              <a:solidFill>
                <a:schemeClr val="accent5">
                  <a:lumMod val="75000"/>
                </a:schemeClr>
              </a:solidFill>
              <a:effectLst>
                <a:outerShdw blurRad="38100" dist="25400" dir="5400000" algn="ctr" rotWithShape="0">
                  <a:srgbClr val="6E747A">
                    <a:alpha val="43000"/>
                  </a:srgbClr>
                </a:outerShdw>
              </a:effectLst>
              <a:latin typeface="Times New Roman" panose="02020603050405020304" charset="0"/>
            </a:endParaRPr>
          </a:p>
        </p:txBody>
      </p:sp>
      <p:sp>
        <p:nvSpPr>
          <p:cNvPr id="5" name="文本框 4"/>
          <p:cNvSpPr txBox="1"/>
          <p:nvPr/>
        </p:nvSpPr>
        <p:spPr>
          <a:xfrm>
            <a:off x="1461770" y="2862580"/>
            <a:ext cx="12111355" cy="3261360"/>
          </a:xfrm>
          <a:prstGeom prst="rect">
            <a:avLst/>
          </a:prstGeom>
          <a:noFill/>
        </p:spPr>
        <p:txBody>
          <a:bodyPr wrap="square" rtlCol="0">
            <a:spAutoFit/>
          </a:bodyPr>
          <a:lstStyle/>
          <a:p>
            <a:pPr>
              <a:lnSpc>
                <a:spcPct val="130000"/>
              </a:lnSpc>
            </a:pPr>
            <a:r>
              <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rPr>
              <a:t>Only by speaking</a:t>
            </a:r>
            <a:endPar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endParaRPr>
          </a:p>
          <a:p>
            <a:pPr>
              <a:lnSpc>
                <a:spcPct val="130000"/>
              </a:lnSpc>
            </a:pPr>
            <a:r>
              <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rPr>
              <a:t>Only by singing </a:t>
            </a:r>
            <a:endPar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endParaRPr>
          </a:p>
          <a:p>
            <a:pPr>
              <a:lnSpc>
                <a:spcPct val="130000"/>
              </a:lnSpc>
            </a:pPr>
            <a:r>
              <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rPr>
              <a:t>Speaking while singing</a:t>
            </a:r>
            <a:endPar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endParaRPr>
          </a:p>
          <a:p>
            <a:pPr>
              <a:lnSpc>
                <a:spcPct val="130000"/>
              </a:lnSpc>
            </a:pPr>
            <a:r>
              <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rPr>
              <a:t>Speaking, singing with dancing</a:t>
            </a:r>
            <a:endParaRPr lang="en-US" altLang="zh-CN" sz="400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6985" y="-33655"/>
            <a:ext cx="12192635" cy="6877685"/>
          </a:xfrm>
          <a:prstGeom prst="rect">
            <a:avLst/>
          </a:prstGeom>
        </p:spPr>
      </p:pic>
      <p:pic>
        <p:nvPicPr>
          <p:cNvPr id="5" name="图片 4"/>
          <p:cNvPicPr>
            <a:picLocks noChangeAspect="1"/>
          </p:cNvPicPr>
          <p:nvPr/>
        </p:nvPicPr>
        <p:blipFill>
          <a:blip r:embed="rId2"/>
          <a:stretch>
            <a:fillRect/>
          </a:stretch>
        </p:blipFill>
        <p:spPr>
          <a:xfrm>
            <a:off x="6350" y="-58420"/>
            <a:ext cx="12193905" cy="6816725"/>
          </a:xfrm>
          <a:prstGeom prst="rect">
            <a:avLst/>
          </a:prstGeom>
        </p:spPr>
      </p:pic>
      <p:sp>
        <p:nvSpPr>
          <p:cNvPr id="6" name="文本框 5"/>
          <p:cNvSpPr txBox="1"/>
          <p:nvPr/>
        </p:nvSpPr>
        <p:spPr>
          <a:xfrm>
            <a:off x="4246245" y="-58420"/>
            <a:ext cx="4808220" cy="1097280"/>
          </a:xfrm>
          <a:prstGeom prst="rect">
            <a:avLst/>
          </a:prstGeom>
          <a:noFill/>
        </p:spPr>
        <p:txBody>
          <a:bodyPr wrap="square" rtlCol="0">
            <a:spAutoFit/>
          </a:bodyPr>
          <a:lstStyle/>
          <a:p>
            <a:r>
              <a:rPr lang="en-US" altLang="zh-CN" sz="6600" b="1">
                <a:solidFill>
                  <a:schemeClr val="bg1"/>
                </a:solidFill>
                <a:effectLst>
                  <a:outerShdw blurRad="38100" dist="19050" dir="2700000" algn="tl" rotWithShape="0">
                    <a:schemeClr val="dk1">
                      <a:alpha val="40000"/>
                    </a:schemeClr>
                  </a:outerShdw>
                </a:effectLst>
                <a:latin typeface="Times New Roman" panose="02020603050405020304" charset="0"/>
              </a:rPr>
              <a:t>Cross Talk</a:t>
            </a:r>
            <a:endParaRPr lang="en-US" altLang="zh-CN" sz="6600" b="1">
              <a:solidFill>
                <a:schemeClr val="bg1"/>
              </a:solidFill>
              <a:effectLst>
                <a:outerShdw blurRad="38100" dist="19050" dir="2700000" algn="tl" rotWithShape="0">
                  <a:schemeClr val="dk1">
                    <a:alpha val="40000"/>
                  </a:schemeClr>
                </a:outerShdw>
              </a:effectLst>
              <a:latin typeface="Times New Roman" panose="020206030504050203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6985" y="-33655"/>
            <a:ext cx="12192635" cy="6877685"/>
          </a:xfrm>
          <a:prstGeom prst="rect">
            <a:avLst/>
          </a:prstGeom>
        </p:spPr>
      </p:pic>
      <p:sp>
        <p:nvSpPr>
          <p:cNvPr id="5" name="文本框 4"/>
          <p:cNvSpPr txBox="1"/>
          <p:nvPr/>
        </p:nvSpPr>
        <p:spPr>
          <a:xfrm>
            <a:off x="219710" y="1691005"/>
            <a:ext cx="7394575" cy="2394585"/>
          </a:xfrm>
          <a:prstGeom prst="rect">
            <a:avLst/>
          </a:prstGeom>
          <a:noFill/>
        </p:spPr>
        <p:txBody>
          <a:bodyPr wrap="square" rtlCol="0">
            <a:spAutoFit/>
          </a:bodyPr>
          <a:lstStyle/>
          <a:p>
            <a:pPr>
              <a:lnSpc>
                <a:spcPct val="140000"/>
              </a:lnSpc>
            </a:pPr>
            <a:r>
              <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rPr>
              <a:t>Story-telling in Beijing dialect </a:t>
            </a:r>
            <a:endPar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endParaRPr>
          </a:p>
          <a:p>
            <a:pPr>
              <a:lnSpc>
                <a:spcPct val="140000"/>
              </a:lnSpc>
            </a:pPr>
            <a:r>
              <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rPr>
              <a:t>with drum accompaniment</a:t>
            </a:r>
            <a:endPar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endParaRPr>
          </a:p>
          <a:p>
            <a:pPr>
              <a:lnSpc>
                <a:spcPct val="140000"/>
              </a:lnSpc>
            </a:pPr>
            <a:r>
              <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rPr>
              <a:t>京韵大鼓（</a:t>
            </a:r>
            <a:r>
              <a:rPr lang="en-US" altLang="zh-CN" sz="3600" b="1">
                <a:solidFill>
                  <a:schemeClr val="tx1"/>
                </a:solidFill>
                <a:effectLst>
                  <a:outerShdw blurRad="38100" dist="19050" dir="2700000" algn="tl" rotWithShape="0">
                    <a:schemeClr val="dk1">
                      <a:alpha val="40000"/>
                    </a:schemeClr>
                  </a:outerShdw>
                </a:effectLst>
                <a:latin typeface="Times New Roman" panose="02020603050405020304" charset="0"/>
              </a:rPr>
              <a:t>Jing Yun Da Gu</a:t>
            </a:r>
            <a:r>
              <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rPr>
              <a:t>）</a:t>
            </a:r>
            <a:endParaRPr lang="zh-CN" altLang="en-US" sz="3600" b="1">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pic>
        <p:nvPicPr>
          <p:cNvPr id="7" name="图片 6" descr="image"/>
          <p:cNvPicPr>
            <a:picLocks noChangeAspect="1"/>
          </p:cNvPicPr>
          <p:nvPr/>
        </p:nvPicPr>
        <p:blipFill>
          <a:blip r:embed="rId2"/>
          <a:stretch>
            <a:fillRect/>
          </a:stretch>
        </p:blipFill>
        <p:spPr>
          <a:xfrm>
            <a:off x="6701790" y="-33655"/>
            <a:ext cx="5497830" cy="68776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77165" y="-9525"/>
            <a:ext cx="12192635" cy="6877685"/>
          </a:xfrm>
          <a:prstGeom prst="rect">
            <a:avLst/>
          </a:prstGeom>
        </p:spPr>
      </p:pic>
      <p:pic>
        <p:nvPicPr>
          <p:cNvPr id="7" name="图片 6"/>
          <p:cNvPicPr>
            <a:picLocks noChangeAspect="1"/>
          </p:cNvPicPr>
          <p:nvPr/>
        </p:nvPicPr>
        <p:blipFill>
          <a:blip r:embed="rId2"/>
          <a:stretch>
            <a:fillRect/>
          </a:stretch>
        </p:blipFill>
        <p:spPr>
          <a:xfrm>
            <a:off x="92075" y="-34925"/>
            <a:ext cx="6297295" cy="6878320"/>
          </a:xfrm>
          <a:prstGeom prst="rect">
            <a:avLst/>
          </a:prstGeom>
        </p:spPr>
      </p:pic>
      <p:pic>
        <p:nvPicPr>
          <p:cNvPr id="13" name="图片 12"/>
          <p:cNvPicPr>
            <a:picLocks noChangeAspect="1"/>
          </p:cNvPicPr>
          <p:nvPr/>
        </p:nvPicPr>
        <p:blipFill>
          <a:blip r:embed="rId3"/>
          <a:stretch>
            <a:fillRect/>
          </a:stretch>
        </p:blipFill>
        <p:spPr>
          <a:xfrm>
            <a:off x="6390005" y="-9525"/>
            <a:ext cx="5979795" cy="6852920"/>
          </a:xfrm>
          <a:prstGeom prst="rect">
            <a:avLst/>
          </a:prstGeom>
        </p:spPr>
      </p:pic>
      <p:sp>
        <p:nvSpPr>
          <p:cNvPr id="15" name="文本框 14"/>
          <p:cNvSpPr txBox="1"/>
          <p:nvPr/>
        </p:nvSpPr>
        <p:spPr>
          <a:xfrm>
            <a:off x="3277870" y="75565"/>
            <a:ext cx="5876290" cy="1737360"/>
          </a:xfrm>
          <a:prstGeom prst="rect">
            <a:avLst/>
          </a:prstGeom>
          <a:noFill/>
        </p:spPr>
        <p:txBody>
          <a:bodyPr wrap="square" rtlCol="0">
            <a:spAutoFit/>
          </a:bodyPr>
          <a:lstStyle/>
          <a:p>
            <a:r>
              <a:rPr lang="en-US" altLang="zh-CN" sz="3600" b="1">
                <a:solidFill>
                  <a:schemeClr val="bg1"/>
                </a:solidFill>
                <a:effectLst>
                  <a:outerShdw blurRad="38100" dist="19050" dir="2700000" algn="tl" rotWithShape="0">
                    <a:schemeClr val="dk1">
                      <a:alpha val="40000"/>
                    </a:schemeClr>
                  </a:outerShdw>
                </a:effectLst>
                <a:latin typeface="Times New Roman" panose="02020603050405020304" charset="0"/>
                <a:sym typeface="+mn-ea"/>
              </a:rPr>
              <a:t>A Stage Scene of Errenzhuan </a:t>
            </a:r>
            <a:endParaRPr lang="en-US" altLang="zh-CN" sz="3600" b="1">
              <a:solidFill>
                <a:schemeClr val="bg1"/>
              </a:solidFill>
              <a:effectLst>
                <a:outerShdw blurRad="38100" dist="19050" dir="2700000" algn="tl" rotWithShape="0">
                  <a:schemeClr val="dk1">
                    <a:alpha val="40000"/>
                  </a:schemeClr>
                </a:outerShdw>
              </a:effectLst>
              <a:latin typeface="Times New Roman" panose="02020603050405020304" charset="0"/>
              <a:sym typeface="+mn-ea"/>
            </a:endParaRPr>
          </a:p>
          <a:p>
            <a:endParaRPr lang="en-US" altLang="zh-CN" sz="3600" b="1">
              <a:solidFill>
                <a:schemeClr val="bg1"/>
              </a:solidFill>
              <a:effectLst>
                <a:outerShdw blurRad="38100" dist="19050" dir="2700000" algn="tl" rotWithShape="0">
                  <a:schemeClr val="dk1">
                    <a:alpha val="40000"/>
                  </a:schemeClr>
                </a:outerShdw>
              </a:effectLst>
              <a:latin typeface="Times New Roman" panose="02020603050405020304" charset="0"/>
              <a:sym typeface="+mn-ea"/>
            </a:endParaRPr>
          </a:p>
          <a:p>
            <a:endParaRPr lang="en-US" altLang="zh-CN" sz="3600" b="1">
              <a:solidFill>
                <a:schemeClr val="bg1"/>
              </a:solidFill>
              <a:effectLst>
                <a:outerShdw blurRad="38100" dist="19050" dir="2700000" algn="tl" rotWithShape="0">
                  <a:schemeClr val="dk1">
                    <a:alpha val="40000"/>
                  </a:schemeClr>
                </a:outerShdw>
              </a:effectLst>
              <a:latin typeface="Times New Roman" panose="0202060305040502030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9217"/>
          <p:cNvPicPr>
            <a:picLocks noChangeAspect="1"/>
          </p:cNvPicPr>
          <p:nvPr/>
        </p:nvPicPr>
        <p:blipFill>
          <a:blip r:embed="rId1"/>
          <a:stretch>
            <a:fillRect/>
          </a:stretch>
        </p:blipFill>
        <p:spPr>
          <a:xfrm>
            <a:off x="1905000" y="304800"/>
            <a:ext cx="8763000" cy="6553200"/>
          </a:xfrm>
          <a:prstGeom prst="rect">
            <a:avLst/>
          </a:prstGeom>
          <a:noFill/>
          <a:ln w="9525">
            <a:noFill/>
          </a:ln>
        </p:spPr>
      </p:pic>
      <p:sp>
        <p:nvSpPr>
          <p:cNvPr id="15363" name="日期占位符 1"/>
          <p:cNvSpPr>
            <a:spLocks noGrp="1"/>
          </p:cNvSpPr>
          <p:nvPr>
            <p:ph type="dt" sz="half" idx="10"/>
          </p:nvPr>
        </p:nvSpPr>
        <p:spPr/>
        <p:txBody>
          <a:bodyPr anchor="t"/>
          <a:lstStyle/>
          <a:p>
            <a:pPr indent="0"/>
            <a:fld id="{BB962C8B-B14F-4D97-AF65-F5344CB8AC3E}" type="datetime1">
              <a:rPr lang="zh-CN" altLang="en-US"/>
            </a:fld>
            <a:endParaRPr lang="zh-CN" altLang="en-US"/>
          </a:p>
        </p:txBody>
      </p:sp>
      <p:sp>
        <p:nvSpPr>
          <p:cNvPr id="2" name="内容占位符 1"/>
          <p:cNvSpPr>
            <a:spLocks noGrp="1"/>
          </p:cNvSpPr>
          <p:nvPr>
            <p:ph idx="1"/>
          </p:nvPr>
        </p:nvSpPr>
        <p:spPr>
          <a:xfrm>
            <a:off x="2044065" y="490855"/>
            <a:ext cx="7626350" cy="4959985"/>
          </a:xfrm>
        </p:spPr>
        <p:txBody>
          <a:bodyPr>
            <a:normAutofit lnSpcReduction="10000"/>
          </a:bodyPr>
          <a:lstStyle/>
          <a:p>
            <a:pPr>
              <a:lnSpc>
                <a:spcPct val="150000"/>
              </a:lnSpc>
            </a:pPr>
            <a:r>
              <a:rPr lang="en-US" altLang="zh-CN" sz="3200">
                <a:latin typeface="Times New Roman" panose="02020603050405020304" charset="0"/>
              </a:rPr>
              <a:t>Chinese classical music is the traditional art or court music of China.It has a long history stretching for more than three thousand years.It has its own unique systems of musical notation,as well as musical tuning and pitch,musical instruments and styles or musical genres.</a:t>
            </a:r>
            <a:endParaRPr lang="en-US" altLang="zh-CN" sz="3200">
              <a:latin typeface="Times New Roman" panose="0202060305040502030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620" y="-10160"/>
            <a:ext cx="12192635" cy="6877685"/>
          </a:xfrm>
          <a:prstGeom prst="rect">
            <a:avLst/>
          </a:prstGeom>
        </p:spPr>
      </p:pic>
      <p:sp>
        <p:nvSpPr>
          <p:cNvPr id="3" name="文本框 2"/>
          <p:cNvSpPr txBox="1"/>
          <p:nvPr/>
        </p:nvSpPr>
        <p:spPr>
          <a:xfrm>
            <a:off x="1107440" y="1605916"/>
            <a:ext cx="9991725" cy="2062103"/>
          </a:xfrm>
          <a:prstGeom prst="rect">
            <a:avLst/>
          </a:prstGeom>
          <a:noFill/>
        </p:spPr>
        <p:txBody>
          <a:bodyPr wrap="square" rtlCol="0">
            <a:spAutoFit/>
          </a:bodyPr>
          <a:lstStyle/>
          <a:p>
            <a:r>
              <a:rPr lang="en-US" altLang="zh-CN" sz="6000" dirty="0" smtClean="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rPr>
              <a:t>Introduction </a:t>
            </a:r>
            <a:endParaRPr lang="en-US" altLang="zh-CN" sz="6000" dirty="0" smtClean="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endParaRPr>
          </a:p>
          <a:p>
            <a:r>
              <a:rPr lang="en-US" altLang="zh-CN" sz="3200" i="1" dirty="0" smtClean="0">
                <a:effectLst>
                  <a:outerShdw blurRad="38100" dist="19050" dir="2700000" algn="tl" rotWithShape="0">
                    <a:schemeClr val="dk1">
                      <a:alpha val="40000"/>
                    </a:schemeClr>
                  </a:outerShdw>
                </a:effectLst>
                <a:latin typeface="Times New Roman" panose="02020603050405020304" charset="0"/>
                <a:sym typeface="+mn-ea"/>
              </a:rPr>
              <a:t>                                           A stage scene of  </a:t>
            </a:r>
            <a:r>
              <a:rPr lang="en-US" altLang="zh-CN" sz="3200" i="1" dirty="0" err="1" smtClean="0">
                <a:effectLst>
                  <a:outerShdw blurRad="38100" dist="19050" dir="2700000" algn="tl" rotWithShape="0">
                    <a:schemeClr val="dk1">
                      <a:alpha val="40000"/>
                    </a:schemeClr>
                  </a:outerShdw>
                </a:effectLst>
                <a:latin typeface="Times New Roman" panose="02020603050405020304" charset="0"/>
                <a:sym typeface="+mn-ea"/>
              </a:rPr>
              <a:t>Errenzhuan</a:t>
            </a:r>
            <a:r>
              <a:rPr lang="en-US" altLang="zh-CN" sz="3200" i="1" dirty="0" smtClean="0">
                <a:effectLst>
                  <a:outerShdw blurRad="38100" dist="19050" dir="2700000" algn="tl" rotWithShape="0">
                    <a:schemeClr val="dk1">
                      <a:alpha val="40000"/>
                    </a:schemeClr>
                  </a:outerShdw>
                </a:effectLst>
                <a:latin typeface="Times New Roman" panose="02020603050405020304" charset="0"/>
                <a:sym typeface="+mn-ea"/>
              </a:rPr>
              <a:t> </a:t>
            </a:r>
            <a:endParaRPr lang="en-US" altLang="zh-CN" sz="3200" i="1" dirty="0" smtClean="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endParaRPr lang="en-US" altLang="zh-CN"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endParaRPr lang="zh-CN" altLang="en-US" dirty="0"/>
          </a:p>
        </p:txBody>
      </p:sp>
      <p:sp>
        <p:nvSpPr>
          <p:cNvPr id="7" name="TextBox 6"/>
          <p:cNvSpPr txBox="1"/>
          <p:nvPr/>
        </p:nvSpPr>
        <p:spPr>
          <a:xfrm>
            <a:off x="1024890" y="3127375"/>
            <a:ext cx="10157460" cy="3380740"/>
          </a:xfrm>
          <a:prstGeom prst="rect">
            <a:avLst/>
          </a:prstGeom>
          <a:noFill/>
        </p:spPr>
        <p:txBody>
          <a:bodyPr wrap="square" rtlCol="0">
            <a:spAutoFit/>
          </a:bodyPr>
          <a:lstStyle/>
          <a:p>
            <a:pPr>
              <a:lnSpc>
                <a:spcPct val="180000"/>
              </a:lnSpc>
            </a:pPr>
            <a:r>
              <a:rPr lang="en-US" altLang="zh-CN" sz="2400" dirty="0" smtClean="0">
                <a:effectLst>
                  <a:outerShdw blurRad="38100" dist="19050" dir="2700000" algn="tl" rotWithShape="0">
                    <a:schemeClr val="dk1">
                      <a:alpha val="40000"/>
                    </a:schemeClr>
                  </a:outerShdw>
                </a:effectLst>
                <a:latin typeface="Times New Roman" panose="02020603050405020304" charset="0"/>
              </a:rPr>
              <a:t>Northeast </a:t>
            </a:r>
            <a:r>
              <a:rPr lang="en-US" altLang="zh-CN" sz="2400" dirty="0" err="1" smtClean="0">
                <a:effectLst>
                  <a:outerShdw blurRad="38100" dist="19050" dir="2700000" algn="tl" rotWithShape="0">
                    <a:schemeClr val="dk1">
                      <a:alpha val="40000"/>
                    </a:schemeClr>
                  </a:outerShdw>
                </a:effectLst>
                <a:latin typeface="Times New Roman" panose="02020603050405020304" charset="0"/>
              </a:rPr>
              <a:t>Errenzhuan</a:t>
            </a:r>
            <a:r>
              <a:rPr lang="en-US" altLang="zh-CN" sz="2400" dirty="0" smtClean="0">
                <a:effectLst>
                  <a:outerShdw blurRad="38100" dist="19050" dir="2700000" algn="tl" rotWithShape="0">
                    <a:schemeClr val="dk1">
                      <a:alpha val="40000"/>
                    </a:schemeClr>
                  </a:outerShdw>
                </a:effectLst>
                <a:latin typeface="Times New Roman" panose="02020603050405020304" charset="0"/>
              </a:rPr>
              <a:t> is a form of duet, also known as </a:t>
            </a:r>
            <a:r>
              <a:rPr lang="en-US" altLang="zh-CN" sz="2400" dirty="0" err="1" smtClean="0">
                <a:effectLst>
                  <a:outerShdw blurRad="38100" dist="19050" dir="2700000" algn="tl" rotWithShape="0">
                    <a:schemeClr val="dk1">
                      <a:alpha val="40000"/>
                    </a:schemeClr>
                  </a:outerShdw>
                </a:effectLst>
                <a:latin typeface="Times New Roman" panose="02020603050405020304" charset="0"/>
              </a:rPr>
              <a:t>Bengbeng</a:t>
            </a:r>
            <a:r>
              <a:rPr lang="en-US" altLang="zh-CN" sz="2400" dirty="0" smtClean="0">
                <a:effectLst>
                  <a:outerShdw blurRad="38100" dist="19050" dir="2700000" algn="tl" rotWithShape="0">
                    <a:schemeClr val="dk1">
                      <a:alpha val="40000"/>
                    </a:schemeClr>
                  </a:outerShdw>
                </a:effectLst>
                <a:latin typeface="Times New Roman" panose="02020603050405020304" charset="0"/>
              </a:rPr>
              <a:t>. It originated in Northeast China's Liaoning, Jilin and </a:t>
            </a:r>
            <a:r>
              <a:rPr lang="en-US" altLang="zh-CN" sz="2400" dirty="0" err="1" smtClean="0">
                <a:effectLst>
                  <a:outerShdw blurRad="38100" dist="19050" dir="2700000" algn="tl" rotWithShape="0">
                    <a:schemeClr val="dk1">
                      <a:alpha val="40000"/>
                    </a:schemeClr>
                  </a:outerShdw>
                </a:effectLst>
                <a:latin typeface="Times New Roman" panose="02020603050405020304" charset="0"/>
              </a:rPr>
              <a:t>Heilongiiang</a:t>
            </a:r>
            <a:r>
              <a:rPr lang="en-US" altLang="zh-CN" sz="2400" dirty="0" smtClean="0">
                <a:effectLst>
                  <a:outerShdw blurRad="38100" dist="19050" dir="2700000" algn="tl" rotWithShape="0">
                    <a:schemeClr val="dk1">
                      <a:alpha val="40000"/>
                    </a:schemeClr>
                  </a:outerShdw>
                </a:effectLst>
                <a:latin typeface="Times New Roman" panose="02020603050405020304" charset="0"/>
              </a:rPr>
              <a:t> provinces. It is a form of </a:t>
            </a:r>
            <a:r>
              <a:rPr lang="en-US" altLang="zh-CN" sz="2400" dirty="0" err="1" smtClean="0">
                <a:effectLst>
                  <a:outerShdw blurRad="38100" dist="19050" dir="2700000" algn="tl" rotWithShape="0">
                    <a:schemeClr val="dk1">
                      <a:alpha val="40000"/>
                    </a:schemeClr>
                  </a:outerShdw>
                </a:effectLst>
                <a:latin typeface="Times New Roman" panose="02020603050405020304" charset="0"/>
              </a:rPr>
              <a:t>Quyi</a:t>
            </a:r>
            <a:r>
              <a:rPr lang="en-US" altLang="zh-CN" sz="2400" dirty="0" smtClean="0">
                <a:effectLst>
                  <a:outerShdw blurRad="38100" dist="19050" dir="2700000" algn="tl" rotWithShape="0">
                    <a:schemeClr val="dk1">
                      <a:alpha val="40000"/>
                    </a:schemeClr>
                  </a:outerShdw>
                </a:effectLst>
                <a:latin typeface="Times New Roman" panose="02020603050405020304" charset="0"/>
              </a:rPr>
              <a:t> that involves storytelling, singing and dancing, between two performers. </a:t>
            </a:r>
            <a:r>
              <a:rPr lang="en-US" altLang="zh-CN" sz="2400" dirty="0" err="1" smtClean="0">
                <a:effectLst>
                  <a:outerShdw blurRad="38100" dist="19050" dir="2700000" algn="tl" rotWithShape="0">
                    <a:schemeClr val="dk1">
                      <a:alpha val="40000"/>
                    </a:schemeClr>
                  </a:outerShdw>
                </a:effectLst>
                <a:latin typeface="Times New Roman" panose="02020603050405020304" charset="0"/>
              </a:rPr>
              <a:t>Bengbeng</a:t>
            </a:r>
            <a:r>
              <a:rPr lang="en-US" altLang="zh-CN" sz="2400" dirty="0" smtClean="0">
                <a:effectLst>
                  <a:outerShdw blurRad="38100" dist="19050" dir="2700000" algn="tl" rotWithShape="0">
                    <a:schemeClr val="dk1">
                      <a:alpha val="40000"/>
                    </a:schemeClr>
                  </a:outerShdw>
                </a:effectLst>
                <a:latin typeface="Times New Roman" panose="02020603050405020304" charset="0"/>
              </a:rPr>
              <a:t> has a history of 200 years and its script is written in popular language that is easy to understand, humorous, and rich in local life style and flavor. </a:t>
            </a:r>
            <a:endParaRPr lang="en-US" altLang="zh-CN" sz="2400" dirty="0" smtClean="0">
              <a:effectLst>
                <a:outerShdw blurRad="38100" dist="19050" dir="2700000" algn="tl" rotWithShape="0">
                  <a:schemeClr val="dk1">
                    <a:alpha val="40000"/>
                  </a:schemeClr>
                </a:outerShdw>
              </a:effectLst>
              <a:latin typeface="Times New Roman" panose="0202060305040502030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4605" y="-2540"/>
            <a:ext cx="12110085" cy="2172335"/>
          </a:xfrm>
          <a:prstGeom prst="rect">
            <a:avLst/>
          </a:prstGeom>
        </p:spPr>
      </p:pic>
      <p:sp>
        <p:nvSpPr>
          <p:cNvPr id="5" name="文本框 2"/>
          <p:cNvSpPr txBox="1"/>
          <p:nvPr/>
        </p:nvSpPr>
        <p:spPr>
          <a:xfrm>
            <a:off x="1073604" y="1581968"/>
            <a:ext cx="9991725" cy="2062103"/>
          </a:xfrm>
          <a:prstGeom prst="rect">
            <a:avLst/>
          </a:prstGeom>
          <a:noFill/>
        </p:spPr>
        <p:txBody>
          <a:bodyPr wrap="square" rtlCol="0">
            <a:spAutoFit/>
          </a:bodyPr>
          <a:lstStyle/>
          <a:p>
            <a:r>
              <a:rPr lang="en-US" altLang="zh-CN" sz="6000" dirty="0" smtClean="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rPr>
              <a:t>Famous actors </a:t>
            </a:r>
            <a:endParaRPr lang="en-US" altLang="zh-CN" sz="6000" dirty="0" smtClean="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endParaRPr>
          </a:p>
          <a:p>
            <a:r>
              <a:rPr lang="en-US" altLang="zh-CN" sz="3200" i="1" dirty="0" smtClean="0">
                <a:effectLst>
                  <a:outerShdw blurRad="38100" dist="19050" dir="2700000" algn="tl" rotWithShape="0">
                    <a:schemeClr val="dk1">
                      <a:alpha val="40000"/>
                    </a:schemeClr>
                  </a:outerShdw>
                </a:effectLst>
                <a:latin typeface="Times New Roman" panose="02020603050405020304" charset="0"/>
                <a:sym typeface="+mn-ea"/>
              </a:rPr>
              <a:t>                                           A stage scene of  </a:t>
            </a:r>
            <a:r>
              <a:rPr lang="en-US" altLang="zh-CN" sz="3200" i="1" dirty="0" err="1" smtClean="0">
                <a:effectLst>
                  <a:outerShdw blurRad="38100" dist="19050" dir="2700000" algn="tl" rotWithShape="0">
                    <a:schemeClr val="dk1">
                      <a:alpha val="40000"/>
                    </a:schemeClr>
                  </a:outerShdw>
                </a:effectLst>
                <a:latin typeface="Times New Roman" panose="02020603050405020304" charset="0"/>
                <a:sym typeface="+mn-ea"/>
              </a:rPr>
              <a:t>Errenzhuan</a:t>
            </a:r>
            <a:r>
              <a:rPr lang="en-US" altLang="zh-CN" sz="3200" i="1" dirty="0" smtClean="0">
                <a:effectLst>
                  <a:outerShdw blurRad="38100" dist="19050" dir="2700000" algn="tl" rotWithShape="0">
                    <a:schemeClr val="dk1">
                      <a:alpha val="40000"/>
                    </a:schemeClr>
                  </a:outerShdw>
                </a:effectLst>
                <a:latin typeface="Times New Roman" panose="02020603050405020304" charset="0"/>
                <a:sym typeface="+mn-ea"/>
              </a:rPr>
              <a:t> </a:t>
            </a:r>
            <a:endParaRPr lang="en-US" altLang="zh-CN" sz="3200" i="1" dirty="0" smtClean="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endParaRPr lang="en-US" altLang="zh-CN"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endParaRPr lang="zh-CN" altLang="en-US" dirty="0"/>
          </a:p>
        </p:txBody>
      </p:sp>
      <p:pic>
        <p:nvPicPr>
          <p:cNvPr id="6" name="图片 5" descr="F200608101035272940213998.jpg"/>
          <p:cNvPicPr>
            <a:picLocks noChangeAspect="1"/>
          </p:cNvPicPr>
          <p:nvPr/>
        </p:nvPicPr>
        <p:blipFill>
          <a:blip r:embed="rId2"/>
          <a:stretch>
            <a:fillRect/>
          </a:stretch>
        </p:blipFill>
        <p:spPr>
          <a:xfrm>
            <a:off x="3590290" y="3065145"/>
            <a:ext cx="4211955" cy="3517900"/>
          </a:xfrm>
          <a:prstGeom prst="rect">
            <a:avLst/>
          </a:prstGeom>
        </p:spPr>
      </p:pic>
      <p:pic>
        <p:nvPicPr>
          <p:cNvPr id="8" name="图片 7" descr="1114361763_14237968269991n.jpg"/>
          <p:cNvPicPr>
            <a:picLocks noChangeAspect="1"/>
          </p:cNvPicPr>
          <p:nvPr/>
        </p:nvPicPr>
        <p:blipFill>
          <a:blip r:embed="rId3"/>
          <a:stretch>
            <a:fillRect/>
          </a:stretch>
        </p:blipFill>
        <p:spPr>
          <a:xfrm>
            <a:off x="7683500" y="3038475"/>
            <a:ext cx="4441190" cy="3638550"/>
          </a:xfrm>
          <a:prstGeom prst="rect">
            <a:avLst/>
          </a:prstGeom>
        </p:spPr>
      </p:pic>
      <p:sp>
        <p:nvSpPr>
          <p:cNvPr id="10" name="TextBox 9"/>
          <p:cNvSpPr txBox="1"/>
          <p:nvPr/>
        </p:nvSpPr>
        <p:spPr>
          <a:xfrm>
            <a:off x="9671776" y="3038294"/>
            <a:ext cx="3631474" cy="398780"/>
          </a:xfrm>
          <a:prstGeom prst="rect">
            <a:avLst/>
          </a:prstGeom>
          <a:noFill/>
        </p:spPr>
        <p:txBody>
          <a:bodyPr wrap="square" rtlCol="0">
            <a:spAutoFit/>
          </a:bodyPr>
          <a:lstStyle/>
          <a:p>
            <a:r>
              <a:rPr lang="zh-CN" altLang="en-US" sz="2000" dirty="0" smtClean="0">
                <a:solidFill>
                  <a:schemeClr val="bg1"/>
                </a:solidFill>
              </a:rPr>
              <a:t>魏</a:t>
            </a:r>
            <a:r>
              <a:rPr lang="zh-CN" altLang="en-US" sz="2000" b="1" dirty="0" smtClean="0">
                <a:solidFill>
                  <a:schemeClr val="bg1"/>
                </a:solidFill>
              </a:rPr>
              <a:t>三    </a:t>
            </a:r>
            <a:r>
              <a:rPr lang="en-US" altLang="zh-CN" sz="2000" b="1" dirty="0" err="1" smtClean="0">
                <a:solidFill>
                  <a:schemeClr val="bg1"/>
                </a:solidFill>
              </a:rPr>
              <a:t>Weisan</a:t>
            </a:r>
            <a:endParaRPr lang="en-US" altLang="zh-CN" sz="2000" b="1" dirty="0" err="1" smtClean="0">
              <a:solidFill>
                <a:schemeClr val="bg1"/>
              </a:solidFill>
            </a:endParaRPr>
          </a:p>
        </p:txBody>
      </p:sp>
      <p:pic>
        <p:nvPicPr>
          <p:cNvPr id="3" name="图片 2"/>
          <p:cNvPicPr>
            <a:picLocks noChangeAspect="1"/>
          </p:cNvPicPr>
          <p:nvPr/>
        </p:nvPicPr>
        <p:blipFill>
          <a:blip r:embed="rId4"/>
          <a:stretch>
            <a:fillRect/>
          </a:stretch>
        </p:blipFill>
        <p:spPr>
          <a:xfrm>
            <a:off x="415925" y="2534920"/>
            <a:ext cx="3036570" cy="4048125"/>
          </a:xfrm>
          <a:prstGeom prst="rect">
            <a:avLst/>
          </a:prstGeom>
        </p:spPr>
      </p:pic>
      <p:sp>
        <p:nvSpPr>
          <p:cNvPr id="7" name="TextBox 8"/>
          <p:cNvSpPr txBox="1"/>
          <p:nvPr/>
        </p:nvSpPr>
        <p:spPr>
          <a:xfrm>
            <a:off x="594995" y="5473938"/>
            <a:ext cx="3827417" cy="826135"/>
          </a:xfrm>
          <a:prstGeom prst="rect">
            <a:avLst/>
          </a:prstGeom>
          <a:noFill/>
        </p:spPr>
        <p:txBody>
          <a:bodyPr wrap="square" rtlCol="0">
            <a:spAutoFit/>
          </a:bodyPr>
          <a:p>
            <a:r>
              <a:rPr lang="en-US" altLang="zh-CN" sz="2400" b="1" dirty="0" smtClean="0">
                <a:solidFill>
                  <a:schemeClr val="bg1"/>
                </a:solidFill>
              </a:rPr>
              <a:t>Zhao </a:t>
            </a:r>
            <a:r>
              <a:rPr lang="en-US" altLang="zh-CN" sz="2400" b="1" dirty="0" err="1" smtClean="0">
                <a:solidFill>
                  <a:schemeClr val="bg1"/>
                </a:solidFill>
              </a:rPr>
              <a:t>Benshan</a:t>
            </a:r>
            <a:endParaRPr lang="en-US" altLang="zh-CN" sz="2400" b="1" dirty="0" err="1" smtClean="0">
              <a:solidFill>
                <a:schemeClr val="bg1"/>
              </a:solidFill>
            </a:endParaRPr>
          </a:p>
          <a:p>
            <a:r>
              <a:rPr lang="zh-CN" altLang="en-US" sz="2400" b="1" dirty="0" smtClean="0">
                <a:solidFill>
                  <a:schemeClr val="bg1"/>
                </a:solidFill>
                <a:sym typeface="+mn-ea"/>
              </a:rPr>
              <a:t>赵本山 </a:t>
            </a:r>
            <a:endParaRPr lang="zh-CN" altLang="en-US" sz="2400" b="1" dirty="0" smtClean="0">
              <a:solidFill>
                <a:schemeClr val="bg1"/>
              </a:solidFill>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10795" y="13335"/>
            <a:ext cx="12170410" cy="6830695"/>
          </a:xfrm>
          <a:prstGeom prst="rect">
            <a:avLst/>
          </a:prstGeom>
        </p:spPr>
      </p:pic>
      <p:sp>
        <p:nvSpPr>
          <p:cNvPr id="7" name="矩形 6"/>
          <p:cNvSpPr/>
          <p:nvPr/>
        </p:nvSpPr>
        <p:spPr>
          <a:xfrm>
            <a:off x="4666615" y="2188845"/>
            <a:ext cx="4246245" cy="2286000"/>
          </a:xfrm>
          <a:prstGeom prst="rect">
            <a:avLst/>
          </a:prstGeom>
          <a:noFill/>
          <a:ln>
            <a:noFill/>
          </a:ln>
        </p:spPr>
        <p:txBody>
          <a:bodyPr wrap="none" rtlCol="0" anchor="t">
            <a:prstTxWarp prst="textPlain">
              <a:avLst/>
            </a:prstTxWarp>
            <a:spAutoFit/>
          </a:bodyPr>
          <a:lstStyle/>
          <a:p>
            <a:pPr algn="ctr"/>
            <a:r>
              <a:rPr lang="en-US" altLang="zh-CN" sz="6600" b="1">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charset="0"/>
                <a:sym typeface="+mn-ea"/>
              </a:rPr>
              <a:t>Beijing </a:t>
            </a:r>
            <a:br>
              <a:rPr lang="en-US" altLang="zh-CN" sz="6600" b="1">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charset="0"/>
                <a:sym typeface="+mn-ea"/>
              </a:rPr>
            </a:br>
            <a:r>
              <a:rPr lang="en-US" altLang="zh-CN" sz="6600" b="1">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charset="0"/>
                <a:sym typeface="+mn-ea"/>
              </a:rPr>
              <a:t>    opera</a:t>
            </a:r>
            <a:endParaRPr lang="en-US" altLang="zh-CN" sz="6600" b="1">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620" y="-6350"/>
            <a:ext cx="12186920" cy="6863715"/>
          </a:xfrm>
          <a:prstGeom prst="rect">
            <a:avLst/>
          </a:prstGeom>
        </p:spPr>
      </p:pic>
      <p:sp>
        <p:nvSpPr>
          <p:cNvPr id="5" name="文本框 4"/>
          <p:cNvSpPr txBox="1"/>
          <p:nvPr/>
        </p:nvSpPr>
        <p:spPr>
          <a:xfrm>
            <a:off x="3400425" y="1691005"/>
            <a:ext cx="8779510" cy="2042160"/>
          </a:xfrm>
          <a:prstGeom prst="rect">
            <a:avLst/>
          </a:prstGeom>
          <a:noFill/>
        </p:spPr>
        <p:txBody>
          <a:bodyPr wrap="square" rtlCol="0">
            <a:spAutoFit/>
          </a:bodyPr>
          <a:lstStyle/>
          <a:p>
            <a:pPr>
              <a:lnSpc>
                <a:spcPct val="160000"/>
              </a:lnSpc>
            </a:pPr>
            <a:r>
              <a:rPr lang="zh-CN" altLang="en-US" sz="4000">
                <a:latin typeface="Times New Roman" panose="02020603050405020304" charset="0"/>
                <a:sym typeface="+mn-ea"/>
              </a:rPr>
              <a:t>There are many kinds of opera, but Beijing Opera is the mos</a:t>
            </a:r>
            <a:r>
              <a:rPr lang="en-US" altLang="zh-CN" sz="4000">
                <a:latin typeface="Times New Roman" panose="02020603050405020304" charset="0"/>
                <a:sym typeface="+mn-ea"/>
              </a:rPr>
              <a:t>t </a:t>
            </a:r>
            <a:r>
              <a:rPr lang="zh-CN" altLang="en-US" sz="4000">
                <a:latin typeface="Times New Roman" panose="02020603050405020304" charset="0"/>
                <a:sym typeface="+mn-ea"/>
              </a:rPr>
              <a:t>representative</a:t>
            </a:r>
            <a:r>
              <a:rPr lang="en-US" altLang="zh-CN" sz="4000">
                <a:latin typeface="Times New Roman" panose="02020603050405020304" charset="0"/>
                <a:sym typeface="+mn-ea"/>
              </a:rPr>
              <a:t>.</a:t>
            </a:r>
            <a:endParaRPr lang="en-US" altLang="zh-CN" sz="4000" b="1">
              <a:latin typeface="Times New Roman" panose="02020603050405020304" charset="0"/>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839210" y="677545"/>
            <a:ext cx="4286250" cy="701040"/>
          </a:xfrm>
          <a:prstGeom prst="rect">
            <a:avLst/>
          </a:prstGeom>
          <a:noFill/>
          <a:effectLst>
            <a:outerShdw blurRad="101600" dist="50800" dir="5400000" algn="ctr" rotWithShape="0">
              <a:schemeClr val="accent2">
                <a:lumMod val="40000"/>
                <a:lumOff val="60000"/>
                <a:alpha val="88000"/>
              </a:schemeClr>
            </a:outerShdw>
            <a:reflection blurRad="6350" stA="52000" endA="300" endPos="35000" dir="5400000" sy="-100000" algn="bl" rotWithShape="0"/>
          </a:effectLst>
        </p:spPr>
        <p:txBody>
          <a:bodyPr wrap="square" rtlCol="0">
            <a:spAutoFit/>
          </a:bodyPr>
          <a:p>
            <a:r>
              <a:rPr lang="zh-CN" altLang="en-US" sz="4000" b="1">
                <a:latin typeface="Times New Roman" panose="02020603050405020304" charset="0"/>
                <a:ea typeface="黑体" panose="02010609060101010101" charset="-122"/>
              </a:rPr>
              <a:t>Four basic skills</a:t>
            </a:r>
            <a:endParaRPr lang="zh-CN" altLang="en-US" sz="4000" b="1">
              <a:latin typeface="Times New Roman" panose="02020603050405020304" charset="0"/>
              <a:ea typeface="黑体" panose="02010609060101010101" charset="-122"/>
            </a:endParaRPr>
          </a:p>
        </p:txBody>
      </p:sp>
      <p:sp>
        <p:nvSpPr>
          <p:cNvPr id="11" name="文本框 10"/>
          <p:cNvSpPr txBox="1"/>
          <p:nvPr/>
        </p:nvSpPr>
        <p:spPr>
          <a:xfrm>
            <a:off x="3839210" y="1811655"/>
            <a:ext cx="4608000" cy="576000"/>
          </a:xfrm>
          <a:prstGeom prst="rect">
            <a:avLst/>
          </a:prstGeom>
          <a:solidFill>
            <a:schemeClr val="accent2">
              <a:lumMod val="40000"/>
              <a:lumOff val="60000"/>
            </a:schemeClr>
          </a:solidFill>
        </p:spPr>
        <p:txBody>
          <a:bodyPr wrap="square" rtlCol="0">
            <a:spAutoFit/>
          </a:bodyPr>
          <a:p>
            <a:r>
              <a:rPr lang="en-US" altLang="zh-CN" sz="3200" b="1">
                <a:latin typeface="Times New Roman" panose="02020603050405020304" charset="0"/>
              </a:rPr>
              <a:t>S</a:t>
            </a:r>
            <a:r>
              <a:rPr lang="en-US" altLang="x-none" sz="3200" b="1" dirty="0">
                <a:latin typeface="Times New Roman" panose="02020603050405020304" charset="0"/>
                <a:sym typeface="+mn-ea"/>
              </a:rPr>
              <a:t>inging            </a:t>
            </a:r>
            <a:r>
              <a:rPr lang="zh-CN" altLang="en-US" sz="3200" b="1" dirty="0">
                <a:latin typeface="Times New Roman" panose="02020603050405020304" charset="0"/>
                <a:sym typeface="+mn-ea"/>
              </a:rPr>
              <a:t>唱</a:t>
            </a:r>
            <a:endParaRPr lang="zh-CN" altLang="en-US" sz="3200" b="1" dirty="0">
              <a:solidFill>
                <a:schemeClr val="tx1"/>
              </a:solidFill>
              <a:latin typeface="Times New Roman" panose="02020603050405020304" charset="0"/>
              <a:sym typeface="+mn-ea"/>
            </a:endParaRPr>
          </a:p>
          <a:p>
            <a:endParaRPr lang="en-US" altLang="zh-CN" sz="3200" b="1">
              <a:latin typeface="Times New Roman" panose="02020603050405020304" charset="0"/>
            </a:endParaRPr>
          </a:p>
        </p:txBody>
      </p:sp>
      <p:sp>
        <p:nvSpPr>
          <p:cNvPr id="12" name="文本框 11"/>
          <p:cNvSpPr txBox="1"/>
          <p:nvPr/>
        </p:nvSpPr>
        <p:spPr>
          <a:xfrm>
            <a:off x="3839210" y="2736850"/>
            <a:ext cx="4607560" cy="579120"/>
          </a:xfrm>
          <a:prstGeom prst="rect">
            <a:avLst/>
          </a:prstGeom>
          <a:solidFill>
            <a:schemeClr val="accent2">
              <a:lumMod val="40000"/>
              <a:lumOff val="60000"/>
            </a:schemeClr>
          </a:solidFill>
        </p:spPr>
        <p:txBody>
          <a:bodyPr wrap="square" rtlCol="0">
            <a:spAutoFit/>
          </a:bodyPr>
          <a:p>
            <a:r>
              <a:rPr lang="en-US" altLang="zh-CN" sz="3200" b="1">
                <a:latin typeface="Times New Roman" panose="02020603050405020304" charset="0"/>
              </a:rPr>
              <a:t>Dialogue</a:t>
            </a:r>
            <a:r>
              <a:rPr lang="en-US" altLang="x-none" sz="3200" b="1" dirty="0">
                <a:latin typeface="Times New Roman" panose="02020603050405020304" charset="0"/>
                <a:sym typeface="+mn-ea"/>
              </a:rPr>
              <a:t>         </a:t>
            </a:r>
            <a:r>
              <a:rPr lang="zh-CN" altLang="en-US" sz="3200" b="1" dirty="0">
                <a:latin typeface="Times New Roman" panose="02020603050405020304" charset="0"/>
                <a:sym typeface="+mn-ea"/>
              </a:rPr>
              <a:t>念</a:t>
            </a:r>
            <a:endParaRPr lang="zh-CN" altLang="en-US" sz="3200" b="1" dirty="0">
              <a:latin typeface="Times New Roman" panose="02020603050405020304" charset="0"/>
              <a:sym typeface="+mn-ea"/>
            </a:endParaRPr>
          </a:p>
        </p:txBody>
      </p:sp>
      <p:sp>
        <p:nvSpPr>
          <p:cNvPr id="13" name="文本框 12"/>
          <p:cNvSpPr txBox="1"/>
          <p:nvPr/>
        </p:nvSpPr>
        <p:spPr>
          <a:xfrm>
            <a:off x="3839210" y="3636645"/>
            <a:ext cx="4608000" cy="579120"/>
          </a:xfrm>
          <a:prstGeom prst="rect">
            <a:avLst/>
          </a:prstGeom>
          <a:solidFill>
            <a:schemeClr val="accent2">
              <a:lumMod val="40000"/>
              <a:lumOff val="60000"/>
            </a:schemeClr>
          </a:solidFill>
        </p:spPr>
        <p:txBody>
          <a:bodyPr wrap="square" rtlCol="0">
            <a:spAutoFit/>
          </a:bodyPr>
          <a:p>
            <a:r>
              <a:rPr lang="en-US" altLang="zh-CN" sz="3200" b="1">
                <a:latin typeface="Times New Roman" panose="02020603050405020304" charset="0"/>
              </a:rPr>
              <a:t>Acting</a:t>
            </a:r>
            <a:r>
              <a:rPr lang="en-US" altLang="x-none" sz="3200" b="1" dirty="0">
                <a:latin typeface="Times New Roman" panose="02020603050405020304" charset="0"/>
                <a:sym typeface="+mn-ea"/>
              </a:rPr>
              <a:t>         </a:t>
            </a:r>
            <a:r>
              <a:rPr lang="zh-CN" altLang="en-US" sz="3200" b="1" dirty="0">
                <a:latin typeface="Times New Roman" panose="02020603050405020304" charset="0"/>
                <a:sym typeface="+mn-ea"/>
              </a:rPr>
              <a:t>    做</a:t>
            </a:r>
            <a:endParaRPr lang="zh-CN" altLang="en-US" sz="3200" b="1" dirty="0">
              <a:latin typeface="Times New Roman" panose="02020603050405020304" charset="0"/>
              <a:sym typeface="+mn-ea"/>
            </a:endParaRPr>
          </a:p>
        </p:txBody>
      </p:sp>
      <p:sp>
        <p:nvSpPr>
          <p:cNvPr id="14" name="文本框 13"/>
          <p:cNvSpPr txBox="1"/>
          <p:nvPr/>
        </p:nvSpPr>
        <p:spPr>
          <a:xfrm>
            <a:off x="3839210" y="4514215"/>
            <a:ext cx="4608000" cy="579120"/>
          </a:xfrm>
          <a:prstGeom prst="rect">
            <a:avLst/>
          </a:prstGeom>
          <a:solidFill>
            <a:schemeClr val="accent2">
              <a:lumMod val="40000"/>
              <a:lumOff val="60000"/>
            </a:schemeClr>
          </a:solidFill>
        </p:spPr>
        <p:txBody>
          <a:bodyPr wrap="square" rtlCol="0">
            <a:spAutoFit/>
          </a:bodyPr>
          <a:p>
            <a:r>
              <a:rPr lang="en-US" altLang="zh-CN" sz="3200" b="1">
                <a:latin typeface="Times New Roman" panose="02020603050405020304" charset="0"/>
              </a:rPr>
              <a:t>Martial arts</a:t>
            </a:r>
            <a:r>
              <a:rPr lang="en-US" altLang="x-none" sz="3200" b="1" dirty="0">
                <a:latin typeface="Times New Roman" panose="02020603050405020304" charset="0"/>
                <a:sym typeface="+mn-ea"/>
              </a:rPr>
              <a:t>    </a:t>
            </a:r>
            <a:r>
              <a:rPr lang="zh-CN" altLang="en-US" sz="3200" b="1" dirty="0">
                <a:latin typeface="Times New Roman" panose="02020603050405020304" charset="0"/>
                <a:sym typeface="+mn-ea"/>
              </a:rPr>
              <a:t>打</a:t>
            </a:r>
            <a:endParaRPr lang="zh-CN" altLang="en-US" sz="3200" b="1" dirty="0">
              <a:latin typeface="Times New Roman" panose="02020603050405020304" charset="0"/>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57150" y="3810"/>
            <a:ext cx="12306935" cy="6850380"/>
          </a:xfrm>
          <a:prstGeom prst="rect">
            <a:avLst/>
          </a:prstGeom>
        </p:spPr>
      </p:pic>
      <p:sp>
        <p:nvSpPr>
          <p:cNvPr id="5" name="文本框 4"/>
          <p:cNvSpPr txBox="1"/>
          <p:nvPr/>
        </p:nvSpPr>
        <p:spPr>
          <a:xfrm>
            <a:off x="3710305" y="677545"/>
            <a:ext cx="5720080" cy="701040"/>
          </a:xfrm>
          <a:prstGeom prst="rect">
            <a:avLst/>
          </a:prstGeom>
          <a:noFill/>
        </p:spPr>
        <p:txBody>
          <a:bodyPr wrap="square" rtlCol="0">
            <a:spAutoFit/>
          </a:bodyPr>
          <a:lstStyle/>
          <a:p>
            <a:r>
              <a:rPr lang="en-US" altLang="zh-CN" sz="4000" b="1">
                <a:latin typeface="Times New Roman" panose="02020603050405020304" charset="0"/>
              </a:rPr>
              <a:t>Four male roles</a:t>
            </a:r>
            <a:endParaRPr lang="en-US" altLang="zh-CN" sz="4000" b="1">
              <a:latin typeface="Times New Roman" panose="02020603050405020304" charset="0"/>
            </a:endParaRPr>
          </a:p>
        </p:txBody>
      </p:sp>
      <p:sp>
        <p:nvSpPr>
          <p:cNvPr id="6" name="文本框 5"/>
          <p:cNvSpPr txBox="1"/>
          <p:nvPr/>
        </p:nvSpPr>
        <p:spPr>
          <a:xfrm>
            <a:off x="3710305" y="1847850"/>
            <a:ext cx="5917565" cy="579120"/>
          </a:xfrm>
          <a:prstGeom prst="rect">
            <a:avLst/>
          </a:prstGeom>
          <a:solidFill>
            <a:schemeClr val="accent2">
              <a:lumMod val="40000"/>
              <a:lumOff val="60000"/>
            </a:schemeClr>
          </a:solidFill>
        </p:spPr>
        <p:txBody>
          <a:bodyPr wrap="square" rtlCol="0">
            <a:spAutoFit/>
          </a:bodyPr>
          <a:lstStyle/>
          <a:p>
            <a:r>
              <a:rPr lang="en-US" altLang="zh-CN" sz="3200" b="1">
                <a:latin typeface="Times New Roman" panose="02020603050405020304" charset="0"/>
              </a:rPr>
              <a:t>Sheng  (Male role</a:t>
            </a:r>
            <a:r>
              <a:rPr lang="zh-CN" altLang="en-US" sz="3200" b="1">
                <a:latin typeface="Times New Roman" panose="02020603050405020304" charset="0"/>
              </a:rPr>
              <a:t>，</a:t>
            </a:r>
            <a:r>
              <a:rPr lang="zh-CN" altLang="en-US" sz="3200" b="1">
                <a:latin typeface="Times New Roman" panose="02020603050405020304" charset="0"/>
                <a:sym typeface="+mn-ea"/>
              </a:rPr>
              <a:t>生</a:t>
            </a:r>
            <a:r>
              <a:rPr lang="en-US" altLang="zh-CN" sz="3200" b="1">
                <a:latin typeface="Times New Roman" panose="02020603050405020304" charset="0"/>
              </a:rPr>
              <a:t>)</a:t>
            </a:r>
            <a:endParaRPr lang="en-US" altLang="zh-CN" sz="3200" b="1">
              <a:latin typeface="Times New Roman" panose="02020603050405020304" charset="0"/>
            </a:endParaRPr>
          </a:p>
        </p:txBody>
      </p:sp>
      <p:sp>
        <p:nvSpPr>
          <p:cNvPr id="7" name="文本框 6"/>
          <p:cNvSpPr txBox="1"/>
          <p:nvPr/>
        </p:nvSpPr>
        <p:spPr>
          <a:xfrm>
            <a:off x="3710305" y="2584450"/>
            <a:ext cx="5917565" cy="579120"/>
          </a:xfrm>
          <a:prstGeom prst="rect">
            <a:avLst/>
          </a:prstGeom>
          <a:solidFill>
            <a:schemeClr val="accent2">
              <a:lumMod val="40000"/>
              <a:lumOff val="60000"/>
            </a:schemeClr>
          </a:solidFill>
        </p:spPr>
        <p:txBody>
          <a:bodyPr wrap="square" rtlCol="0">
            <a:spAutoFit/>
          </a:bodyPr>
          <a:lstStyle/>
          <a:p>
            <a:pPr lvl="0" algn="l"/>
            <a:r>
              <a:rPr lang="en-US" altLang="zh-CN" sz="3200" b="1">
                <a:latin typeface="Times New Roman" panose="02020603050405020304" charset="0"/>
                <a:sym typeface="+mn-ea"/>
              </a:rPr>
              <a:t>Dan (Female role</a:t>
            </a:r>
            <a:r>
              <a:rPr lang="zh-CN" altLang="en-US" sz="3200" b="1">
                <a:latin typeface="Times New Roman" panose="02020603050405020304" charset="0"/>
                <a:sym typeface="+mn-ea"/>
              </a:rPr>
              <a:t>，</a:t>
            </a:r>
            <a:r>
              <a:rPr lang="en-US" altLang="zh-CN" sz="3200" b="1">
                <a:latin typeface="Times New Roman" panose="02020603050405020304" charset="0"/>
                <a:sym typeface="+mn-ea"/>
              </a:rPr>
              <a:t>旦)</a:t>
            </a:r>
            <a:endParaRPr lang="en-US" altLang="zh-CN" sz="3200" b="1">
              <a:latin typeface="Times New Roman" panose="02020603050405020304" charset="0"/>
              <a:sym typeface="+mn-ea"/>
            </a:endParaRPr>
          </a:p>
        </p:txBody>
      </p:sp>
      <p:sp>
        <p:nvSpPr>
          <p:cNvPr id="8" name="文本框 7"/>
          <p:cNvSpPr txBox="1"/>
          <p:nvPr/>
        </p:nvSpPr>
        <p:spPr>
          <a:xfrm>
            <a:off x="3710305" y="3314065"/>
            <a:ext cx="5917565" cy="579120"/>
          </a:xfrm>
          <a:prstGeom prst="rect">
            <a:avLst/>
          </a:prstGeom>
          <a:solidFill>
            <a:schemeClr val="accent2">
              <a:lumMod val="40000"/>
              <a:lumOff val="60000"/>
            </a:schemeClr>
          </a:solidFill>
        </p:spPr>
        <p:txBody>
          <a:bodyPr wrap="square" rtlCol="0">
            <a:spAutoFit/>
          </a:bodyPr>
          <a:lstStyle/>
          <a:p>
            <a:r>
              <a:rPr lang="en-US" altLang="zh-CN" sz="3200" b="1">
                <a:latin typeface="Times New Roman" panose="02020603050405020304" charset="0"/>
              </a:rPr>
              <a:t>Jing (Painted face male role</a:t>
            </a:r>
            <a:r>
              <a:rPr lang="zh-CN" altLang="en-US" sz="3200" b="1">
                <a:latin typeface="Times New Roman" panose="02020603050405020304" charset="0"/>
              </a:rPr>
              <a:t>，</a:t>
            </a:r>
            <a:r>
              <a:rPr lang="zh-CN" altLang="en-US" sz="3200" b="1">
                <a:latin typeface="Times New Roman" panose="02020603050405020304" charset="0"/>
                <a:sym typeface="+mn-ea"/>
              </a:rPr>
              <a:t>净</a:t>
            </a:r>
            <a:r>
              <a:rPr lang="en-US" altLang="zh-CN" sz="3200" b="1">
                <a:latin typeface="Times New Roman" panose="02020603050405020304" charset="0"/>
              </a:rPr>
              <a:t>)</a:t>
            </a:r>
            <a:endParaRPr lang="en-US" altLang="zh-CN" sz="3200" b="1">
              <a:latin typeface="Times New Roman" panose="02020603050405020304" charset="0"/>
            </a:endParaRPr>
          </a:p>
        </p:txBody>
      </p:sp>
      <p:sp>
        <p:nvSpPr>
          <p:cNvPr id="9" name="文本框 8"/>
          <p:cNvSpPr txBox="1"/>
          <p:nvPr/>
        </p:nvSpPr>
        <p:spPr>
          <a:xfrm>
            <a:off x="3710305" y="4043680"/>
            <a:ext cx="5916930" cy="579120"/>
          </a:xfrm>
          <a:prstGeom prst="rect">
            <a:avLst/>
          </a:prstGeom>
          <a:solidFill>
            <a:schemeClr val="accent2">
              <a:lumMod val="40000"/>
              <a:lumOff val="60000"/>
            </a:schemeClr>
          </a:solidFill>
        </p:spPr>
        <p:txBody>
          <a:bodyPr wrap="square" rtlCol="0">
            <a:spAutoFit/>
          </a:bodyPr>
          <a:lstStyle/>
          <a:p>
            <a:r>
              <a:rPr lang="en-US" altLang="zh-CN" sz="3200" b="1">
                <a:latin typeface="Times New Roman" panose="02020603050405020304" charset="0"/>
              </a:rPr>
              <a:t>Chou (Clown role</a:t>
            </a:r>
            <a:r>
              <a:rPr lang="zh-CN" altLang="en-US" sz="3200" b="1">
                <a:latin typeface="Times New Roman" panose="02020603050405020304" charset="0"/>
              </a:rPr>
              <a:t>，</a:t>
            </a:r>
            <a:r>
              <a:rPr lang="zh-CN" altLang="en-US" sz="3200" b="1">
                <a:latin typeface="Times New Roman" panose="02020603050405020304" charset="0"/>
                <a:sym typeface="+mn-ea"/>
              </a:rPr>
              <a:t>丑</a:t>
            </a:r>
            <a:r>
              <a:rPr lang="en-US" altLang="zh-CN" sz="3200" b="1">
                <a:latin typeface="Times New Roman" panose="02020603050405020304" charset="0"/>
              </a:rPr>
              <a:t>)</a:t>
            </a:r>
            <a:endParaRPr lang="en-US" altLang="zh-CN" sz="3200" b="1">
              <a:latin typeface="Times New Roman" panose="020206030504050203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6" name="文本框 5"/>
          <p:cNvSpPr txBox="1"/>
          <p:nvPr/>
        </p:nvSpPr>
        <p:spPr>
          <a:xfrm>
            <a:off x="3682365" y="953770"/>
            <a:ext cx="5917565" cy="579120"/>
          </a:xfrm>
          <a:prstGeom prst="rect">
            <a:avLst/>
          </a:prstGeom>
          <a:solidFill>
            <a:schemeClr val="accent2">
              <a:lumMod val="40000"/>
              <a:lumOff val="60000"/>
            </a:schemeClr>
          </a:solidFill>
        </p:spPr>
        <p:txBody>
          <a:bodyPr wrap="square" rtlCol="0">
            <a:spAutoFit/>
          </a:bodyPr>
          <a:lstStyle/>
          <a:p>
            <a:r>
              <a:rPr lang="en-US" altLang="zh-CN" sz="3200" b="1">
                <a:latin typeface="Times New Roman" panose="02020603050405020304" charset="0"/>
              </a:rPr>
              <a:t>Sheng  (Male role</a:t>
            </a:r>
            <a:r>
              <a:rPr lang="zh-CN" altLang="en-US" sz="3200" b="1">
                <a:latin typeface="Times New Roman" panose="02020603050405020304" charset="0"/>
              </a:rPr>
              <a:t>，</a:t>
            </a:r>
            <a:r>
              <a:rPr lang="zh-CN" altLang="en-US" sz="3200" b="1">
                <a:latin typeface="Times New Roman" panose="02020603050405020304" charset="0"/>
                <a:sym typeface="+mn-ea"/>
              </a:rPr>
              <a:t>生</a:t>
            </a:r>
            <a:r>
              <a:rPr lang="en-US" altLang="zh-CN" sz="3200" b="1">
                <a:latin typeface="Times New Roman" panose="02020603050405020304" charset="0"/>
              </a:rPr>
              <a:t>)</a:t>
            </a:r>
            <a:endParaRPr lang="en-US" altLang="zh-CN" sz="3200" b="1">
              <a:latin typeface="Times New Roman" panose="02020603050405020304" charset="0"/>
            </a:endParaRPr>
          </a:p>
        </p:txBody>
      </p:sp>
      <p:sp>
        <p:nvSpPr>
          <p:cNvPr id="3" name="文本框 2"/>
          <p:cNvSpPr txBox="1"/>
          <p:nvPr/>
        </p:nvSpPr>
        <p:spPr>
          <a:xfrm>
            <a:off x="3385820" y="1691005"/>
            <a:ext cx="8742045" cy="1066800"/>
          </a:xfrm>
          <a:prstGeom prst="rect">
            <a:avLst/>
          </a:prstGeom>
          <a:noFill/>
        </p:spPr>
        <p:txBody>
          <a:bodyPr wrap="square" rtlCol="0">
            <a:spAutoFit/>
          </a:bodyPr>
          <a:lstStyle/>
          <a:p>
            <a:r>
              <a:rPr lang="en-US" altLang="zh-CN" sz="3200" b="1">
                <a:latin typeface="Times New Roman" panose="02020603050405020304" charset="0"/>
                <a:sym typeface="+mn-ea"/>
              </a:rPr>
              <a:t>Sheng </a:t>
            </a:r>
            <a:r>
              <a:rPr lang="en-US" altLang="zh-CN" sz="3200">
                <a:latin typeface="Times New Roman" panose="02020603050405020304" charset="0"/>
              </a:rPr>
              <a:t>,in Chinese may mean “strang”or “rare”,but the chief male role is a well known character. </a:t>
            </a:r>
            <a:endParaRPr lang="en-US" altLang="zh-CN" sz="3200">
              <a:latin typeface="Times New Roman" panose="02020603050405020304" charset="0"/>
            </a:endParaRPr>
          </a:p>
        </p:txBody>
      </p:sp>
      <p:pic>
        <p:nvPicPr>
          <p:cNvPr id="8" name="图片 7"/>
          <p:cNvPicPr>
            <a:picLocks noChangeAspect="1"/>
          </p:cNvPicPr>
          <p:nvPr/>
        </p:nvPicPr>
        <p:blipFill>
          <a:blip r:embed="rId2"/>
          <a:stretch>
            <a:fillRect/>
          </a:stretch>
        </p:blipFill>
        <p:spPr>
          <a:xfrm>
            <a:off x="9123680" y="2960370"/>
            <a:ext cx="2678430" cy="3659505"/>
          </a:xfrm>
          <a:prstGeom prst="rect">
            <a:avLst/>
          </a:prstGeom>
        </p:spPr>
      </p:pic>
      <p:pic>
        <p:nvPicPr>
          <p:cNvPr id="12" name="图片 11"/>
          <p:cNvPicPr>
            <a:picLocks noChangeAspect="1"/>
          </p:cNvPicPr>
          <p:nvPr/>
        </p:nvPicPr>
        <p:blipFill>
          <a:blip r:embed="rId3"/>
          <a:stretch>
            <a:fillRect/>
          </a:stretch>
        </p:blipFill>
        <p:spPr>
          <a:xfrm>
            <a:off x="3770630" y="3050540"/>
            <a:ext cx="2265680" cy="3479165"/>
          </a:xfrm>
          <a:prstGeom prst="rect">
            <a:avLst/>
          </a:prstGeom>
        </p:spPr>
      </p:pic>
      <p:pic>
        <p:nvPicPr>
          <p:cNvPr id="13" name="图片 12"/>
          <p:cNvPicPr>
            <a:picLocks noChangeAspect="1"/>
          </p:cNvPicPr>
          <p:nvPr/>
        </p:nvPicPr>
        <p:blipFill>
          <a:blip r:embed="rId4"/>
          <a:stretch>
            <a:fillRect/>
          </a:stretch>
        </p:blipFill>
        <p:spPr>
          <a:xfrm>
            <a:off x="6419215" y="3032760"/>
            <a:ext cx="2348865" cy="349694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3" name="文本框 2"/>
          <p:cNvSpPr txBox="1"/>
          <p:nvPr/>
        </p:nvSpPr>
        <p:spPr>
          <a:xfrm>
            <a:off x="3343275" y="1691005"/>
            <a:ext cx="8416290" cy="1066800"/>
          </a:xfrm>
          <a:prstGeom prst="rect">
            <a:avLst/>
          </a:prstGeom>
          <a:noFill/>
        </p:spPr>
        <p:txBody>
          <a:bodyPr wrap="square" rtlCol="0">
            <a:spAutoFit/>
          </a:bodyPr>
          <a:lstStyle/>
          <a:p>
            <a:r>
              <a:rPr lang="en-US" altLang="zh-CN" sz="3200" b="1">
                <a:latin typeface="Times New Roman" panose="02020603050405020304" charset="0"/>
              </a:rPr>
              <a:t>Dan</a:t>
            </a:r>
            <a:r>
              <a:rPr lang="en-US" altLang="zh-CN" sz="3200">
                <a:latin typeface="Times New Roman" panose="02020603050405020304" charset="0"/>
              </a:rPr>
              <a:t>,which means “morning”or “masculine”,is contrary to the feminine nature of the characters.</a:t>
            </a:r>
            <a:endParaRPr lang="en-US" altLang="zh-CN" sz="3200">
              <a:latin typeface="Times New Roman" panose="02020603050405020304" charset="0"/>
            </a:endParaRPr>
          </a:p>
        </p:txBody>
      </p:sp>
      <p:pic>
        <p:nvPicPr>
          <p:cNvPr id="9" name="图片 8"/>
          <p:cNvPicPr>
            <a:picLocks noChangeAspect="1"/>
          </p:cNvPicPr>
          <p:nvPr/>
        </p:nvPicPr>
        <p:blipFill>
          <a:blip r:embed="rId2"/>
          <a:stretch>
            <a:fillRect/>
          </a:stretch>
        </p:blipFill>
        <p:spPr>
          <a:xfrm>
            <a:off x="3768090" y="2978150"/>
            <a:ext cx="2470150" cy="3711575"/>
          </a:xfrm>
          <a:prstGeom prst="rect">
            <a:avLst/>
          </a:prstGeom>
        </p:spPr>
      </p:pic>
      <p:pic>
        <p:nvPicPr>
          <p:cNvPr id="10" name="图片 9"/>
          <p:cNvPicPr>
            <a:picLocks noChangeAspect="1"/>
          </p:cNvPicPr>
          <p:nvPr/>
        </p:nvPicPr>
        <p:blipFill>
          <a:blip r:embed="rId3" cstate="print"/>
          <a:stretch>
            <a:fillRect/>
          </a:stretch>
        </p:blipFill>
        <p:spPr>
          <a:xfrm>
            <a:off x="6622415" y="2977515"/>
            <a:ext cx="2027555" cy="3712210"/>
          </a:xfrm>
          <a:prstGeom prst="rect">
            <a:avLst/>
          </a:prstGeom>
        </p:spPr>
      </p:pic>
      <p:pic>
        <p:nvPicPr>
          <p:cNvPr id="11" name="图片 10"/>
          <p:cNvPicPr>
            <a:picLocks noChangeAspect="1"/>
          </p:cNvPicPr>
          <p:nvPr/>
        </p:nvPicPr>
        <p:blipFill>
          <a:blip r:embed="rId4"/>
          <a:stretch>
            <a:fillRect/>
          </a:stretch>
        </p:blipFill>
        <p:spPr>
          <a:xfrm>
            <a:off x="9448800" y="3048000"/>
            <a:ext cx="2310765" cy="3570605"/>
          </a:xfrm>
          <a:prstGeom prst="rect">
            <a:avLst/>
          </a:prstGeom>
        </p:spPr>
      </p:pic>
      <p:sp>
        <p:nvSpPr>
          <p:cNvPr id="7" name="文本框 6"/>
          <p:cNvSpPr txBox="1"/>
          <p:nvPr/>
        </p:nvSpPr>
        <p:spPr>
          <a:xfrm>
            <a:off x="3768090" y="738505"/>
            <a:ext cx="5917565" cy="579120"/>
          </a:xfrm>
          <a:prstGeom prst="rect">
            <a:avLst/>
          </a:prstGeom>
          <a:solidFill>
            <a:schemeClr val="accent2">
              <a:lumMod val="40000"/>
              <a:lumOff val="60000"/>
            </a:schemeClr>
          </a:solidFill>
        </p:spPr>
        <p:txBody>
          <a:bodyPr wrap="square" rtlCol="0">
            <a:spAutoFit/>
          </a:bodyPr>
          <a:lstStyle/>
          <a:p>
            <a:pPr lvl="0" algn="l"/>
            <a:r>
              <a:rPr lang="en-US" altLang="zh-CN" sz="3200" b="1">
                <a:latin typeface="Times New Roman" panose="02020603050405020304" charset="0"/>
                <a:sym typeface="+mn-ea"/>
              </a:rPr>
              <a:t>Dan (Female role</a:t>
            </a:r>
            <a:r>
              <a:rPr lang="zh-CN" altLang="en-US" sz="3200" b="1">
                <a:latin typeface="Times New Roman" panose="02020603050405020304" charset="0"/>
                <a:sym typeface="+mn-ea"/>
              </a:rPr>
              <a:t>，</a:t>
            </a:r>
            <a:r>
              <a:rPr lang="en-US" altLang="zh-CN" sz="3200" b="1">
                <a:latin typeface="Times New Roman" panose="02020603050405020304" charset="0"/>
                <a:sym typeface="+mn-ea"/>
              </a:rPr>
              <a:t>旦)</a:t>
            </a:r>
            <a:endParaRPr lang="en-US" altLang="zh-CN" sz="3200" b="1">
              <a:latin typeface="Times New Roman" panose="02020603050405020304" charset="0"/>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8" name="文本框 7"/>
          <p:cNvSpPr txBox="1"/>
          <p:nvPr/>
        </p:nvSpPr>
        <p:spPr>
          <a:xfrm>
            <a:off x="3639185" y="475615"/>
            <a:ext cx="5917565" cy="579120"/>
          </a:xfrm>
          <a:prstGeom prst="rect">
            <a:avLst/>
          </a:prstGeom>
          <a:solidFill>
            <a:schemeClr val="accent2">
              <a:lumMod val="40000"/>
              <a:lumOff val="60000"/>
            </a:schemeClr>
          </a:solidFill>
        </p:spPr>
        <p:txBody>
          <a:bodyPr wrap="square" rtlCol="0">
            <a:spAutoFit/>
          </a:bodyPr>
          <a:lstStyle/>
          <a:p>
            <a:r>
              <a:rPr lang="en-US" altLang="zh-CN" sz="3200" b="1">
                <a:latin typeface="Times New Roman" panose="02020603050405020304" charset="0"/>
              </a:rPr>
              <a:t>Jing (Painted face male role</a:t>
            </a:r>
            <a:r>
              <a:rPr lang="zh-CN" altLang="en-US" sz="3200" b="1">
                <a:latin typeface="Times New Roman" panose="02020603050405020304" charset="0"/>
              </a:rPr>
              <a:t>，</a:t>
            </a:r>
            <a:r>
              <a:rPr lang="zh-CN" altLang="en-US" sz="3200" b="1">
                <a:latin typeface="Times New Roman" panose="02020603050405020304" charset="0"/>
                <a:sym typeface="+mn-ea"/>
              </a:rPr>
              <a:t>净</a:t>
            </a:r>
            <a:r>
              <a:rPr lang="en-US" altLang="zh-CN" sz="3200" b="1">
                <a:latin typeface="Times New Roman" panose="02020603050405020304" charset="0"/>
              </a:rPr>
              <a:t>)</a:t>
            </a:r>
            <a:endParaRPr lang="en-US" altLang="zh-CN" sz="3200" b="1">
              <a:latin typeface="Times New Roman" panose="02020603050405020304" charset="0"/>
            </a:endParaRPr>
          </a:p>
        </p:txBody>
      </p:sp>
      <p:sp>
        <p:nvSpPr>
          <p:cNvPr id="3" name="文本框 2"/>
          <p:cNvSpPr txBox="1"/>
          <p:nvPr/>
        </p:nvSpPr>
        <p:spPr>
          <a:xfrm>
            <a:off x="3137535" y="1365250"/>
            <a:ext cx="9097010" cy="1066800"/>
          </a:xfrm>
          <a:prstGeom prst="rect">
            <a:avLst/>
          </a:prstGeom>
          <a:noFill/>
        </p:spPr>
        <p:txBody>
          <a:bodyPr wrap="square" rtlCol="0">
            <a:spAutoFit/>
          </a:bodyPr>
          <a:lstStyle/>
          <a:p>
            <a:r>
              <a:rPr lang="en-US" altLang="zh-CN" sz="3200" b="1">
                <a:latin typeface="Times New Roman" panose="02020603050405020304" charset="0"/>
                <a:sym typeface="+mn-ea"/>
              </a:rPr>
              <a:t>Jing</a:t>
            </a:r>
            <a:r>
              <a:rPr lang="en-US" altLang="zh-CN" sz="3200">
                <a:latin typeface="Times New Roman" panose="02020603050405020304" charset="0"/>
                <a:sym typeface="+mn-ea"/>
              </a:rPr>
              <a:t>,means “clean”,but in fact the paintings on their faces make the characters look unclean but colorful.</a:t>
            </a:r>
            <a:endParaRPr lang="en-US" altLang="zh-CN" sz="3200">
              <a:latin typeface="Times New Roman" panose="02020603050405020304" charset="0"/>
            </a:endParaRPr>
          </a:p>
        </p:txBody>
      </p:sp>
      <p:pic>
        <p:nvPicPr>
          <p:cNvPr id="5" name="图片 4"/>
          <p:cNvPicPr>
            <a:picLocks noChangeAspect="1"/>
          </p:cNvPicPr>
          <p:nvPr/>
        </p:nvPicPr>
        <p:blipFill>
          <a:blip r:embed="rId2"/>
          <a:stretch>
            <a:fillRect/>
          </a:stretch>
        </p:blipFill>
        <p:spPr>
          <a:xfrm>
            <a:off x="8756650" y="2368550"/>
            <a:ext cx="3392805" cy="4489450"/>
          </a:xfrm>
          <a:prstGeom prst="rect">
            <a:avLst/>
          </a:prstGeom>
        </p:spPr>
      </p:pic>
      <p:pic>
        <p:nvPicPr>
          <p:cNvPr id="6" name="图片 5"/>
          <p:cNvPicPr>
            <a:picLocks noChangeAspect="1"/>
          </p:cNvPicPr>
          <p:nvPr/>
        </p:nvPicPr>
        <p:blipFill>
          <a:blip r:embed="rId3"/>
          <a:stretch>
            <a:fillRect/>
          </a:stretch>
        </p:blipFill>
        <p:spPr>
          <a:xfrm>
            <a:off x="3246755" y="2432050"/>
            <a:ext cx="5509895" cy="44259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9" name="文本框 8"/>
          <p:cNvSpPr txBox="1"/>
          <p:nvPr/>
        </p:nvSpPr>
        <p:spPr>
          <a:xfrm>
            <a:off x="3681730" y="608965"/>
            <a:ext cx="5916930" cy="579120"/>
          </a:xfrm>
          <a:prstGeom prst="rect">
            <a:avLst/>
          </a:prstGeom>
          <a:solidFill>
            <a:schemeClr val="accent2">
              <a:lumMod val="40000"/>
              <a:lumOff val="60000"/>
            </a:schemeClr>
          </a:solidFill>
        </p:spPr>
        <p:txBody>
          <a:bodyPr wrap="square" rtlCol="0">
            <a:spAutoFit/>
          </a:bodyPr>
          <a:lstStyle/>
          <a:p>
            <a:r>
              <a:rPr lang="en-US" altLang="zh-CN" sz="3200" b="1">
                <a:latin typeface="Times New Roman" panose="02020603050405020304" charset="0"/>
              </a:rPr>
              <a:t>Chou (Clown role</a:t>
            </a:r>
            <a:r>
              <a:rPr lang="zh-CN" altLang="en-US" sz="3200" b="1">
                <a:latin typeface="Times New Roman" panose="02020603050405020304" charset="0"/>
              </a:rPr>
              <a:t>，</a:t>
            </a:r>
            <a:r>
              <a:rPr lang="zh-CN" altLang="en-US" sz="3200" b="1">
                <a:latin typeface="Times New Roman" panose="02020603050405020304" charset="0"/>
                <a:sym typeface="+mn-ea"/>
              </a:rPr>
              <a:t>丑</a:t>
            </a:r>
            <a:r>
              <a:rPr lang="en-US" altLang="zh-CN" sz="3200" b="1">
                <a:latin typeface="Times New Roman" panose="02020603050405020304" charset="0"/>
              </a:rPr>
              <a:t>)</a:t>
            </a:r>
            <a:endParaRPr lang="en-US" altLang="zh-CN" sz="3200" b="1">
              <a:latin typeface="Times New Roman" panose="02020603050405020304" charset="0"/>
            </a:endParaRPr>
          </a:p>
        </p:txBody>
      </p:sp>
      <p:sp>
        <p:nvSpPr>
          <p:cNvPr id="6" name="文本框 5"/>
          <p:cNvSpPr txBox="1"/>
          <p:nvPr/>
        </p:nvSpPr>
        <p:spPr>
          <a:xfrm>
            <a:off x="3137535" y="1365250"/>
            <a:ext cx="9097010" cy="1066800"/>
          </a:xfrm>
          <a:prstGeom prst="rect">
            <a:avLst/>
          </a:prstGeom>
          <a:noFill/>
        </p:spPr>
        <p:txBody>
          <a:bodyPr wrap="square" rtlCol="0">
            <a:spAutoFit/>
          </a:bodyPr>
          <a:lstStyle/>
          <a:p>
            <a:r>
              <a:rPr lang="en-US" altLang="zh-CN" sz="3200">
                <a:latin typeface="Times New Roman" panose="02020603050405020304" charset="0"/>
                <a:sym typeface="+mn-ea"/>
              </a:rPr>
              <a:t>The feature of chou characters are simliar with clown in western drama,they are usually quick and talkative.</a:t>
            </a:r>
            <a:endParaRPr lang="en-US" altLang="zh-CN" sz="3200">
              <a:latin typeface="Times New Roman" panose="02020603050405020304" charset="0"/>
            </a:endParaRPr>
          </a:p>
        </p:txBody>
      </p:sp>
      <p:pic>
        <p:nvPicPr>
          <p:cNvPr id="3" name="图片 2"/>
          <p:cNvPicPr>
            <a:picLocks noChangeAspect="1"/>
          </p:cNvPicPr>
          <p:nvPr/>
        </p:nvPicPr>
        <p:blipFill>
          <a:blip r:embed="rId2"/>
          <a:stretch>
            <a:fillRect/>
          </a:stretch>
        </p:blipFill>
        <p:spPr>
          <a:xfrm>
            <a:off x="6188075" y="2432685"/>
            <a:ext cx="6046470" cy="4219575"/>
          </a:xfrm>
          <a:prstGeom prst="rect">
            <a:avLst/>
          </a:prstGeom>
        </p:spPr>
      </p:pic>
      <p:pic>
        <p:nvPicPr>
          <p:cNvPr id="5" name="图片 4"/>
          <p:cNvPicPr>
            <a:picLocks noChangeAspect="1"/>
          </p:cNvPicPr>
          <p:nvPr/>
        </p:nvPicPr>
        <p:blipFill>
          <a:blip r:embed="rId3"/>
          <a:stretch>
            <a:fillRect/>
          </a:stretch>
        </p:blipFill>
        <p:spPr>
          <a:xfrm>
            <a:off x="3681730" y="2432685"/>
            <a:ext cx="2506980" cy="4424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6350" y="10795"/>
            <a:ext cx="12179300" cy="6835140"/>
          </a:xfrm>
          <a:prstGeom prst="rect">
            <a:avLst/>
          </a:prstGeom>
        </p:spPr>
      </p:pic>
      <p:sp>
        <p:nvSpPr>
          <p:cNvPr id="3" name="文本框 2"/>
          <p:cNvSpPr txBox="1"/>
          <p:nvPr/>
        </p:nvSpPr>
        <p:spPr>
          <a:xfrm>
            <a:off x="1239520" y="476885"/>
            <a:ext cx="1005840" cy="5370830"/>
          </a:xfrm>
          <a:prstGeom prst="rect">
            <a:avLst/>
          </a:prstGeom>
          <a:noFill/>
        </p:spPr>
        <p:txBody>
          <a:bodyPr vert="eaVert" wrap="square" rtlCol="0">
            <a:spAutoFit/>
          </a:bodyPr>
          <a:p>
            <a:r>
              <a:rPr lang="en-US" altLang="zh-CN" sz="5400" b="1">
                <a:solidFill>
                  <a:schemeClr val="tx1"/>
                </a:solidFill>
                <a:effectLst/>
                <a:latin typeface="Times New Roman" panose="02020603050405020304" charset="0"/>
              </a:rPr>
              <a:t>Pentatonic Scale</a:t>
            </a:r>
            <a:endParaRPr lang="en-US" altLang="zh-CN" sz="5400" b="1">
              <a:solidFill>
                <a:schemeClr val="tx1"/>
              </a:solidFill>
              <a:effectLst/>
              <a:latin typeface="Times New Roman" panose="02020603050405020304" charset="0"/>
            </a:endParaRPr>
          </a:p>
        </p:txBody>
      </p:sp>
      <p:sp>
        <p:nvSpPr>
          <p:cNvPr id="2" name="文本框 1"/>
          <p:cNvSpPr txBox="1"/>
          <p:nvPr/>
        </p:nvSpPr>
        <p:spPr>
          <a:xfrm>
            <a:off x="2245360" y="3756025"/>
            <a:ext cx="1748790" cy="2286000"/>
          </a:xfrm>
          <a:prstGeom prst="rect">
            <a:avLst/>
          </a:prstGeom>
          <a:noFill/>
        </p:spPr>
        <p:txBody>
          <a:bodyPr wrap="square" rtlCol="0">
            <a:spAutoFit/>
          </a:bodyPr>
          <a:p>
            <a:r>
              <a:rPr lang="zh-CN" altLang="en-US" sz="3600" b="1">
                <a:solidFill>
                  <a:schemeClr val="tx1"/>
                </a:solidFill>
                <a:effectLst>
                  <a:outerShdw blurRad="38100" dist="25400" dir="5400000" algn="ctr" rotWithShape="0">
                    <a:srgbClr val="6E747A">
                      <a:alpha val="43000"/>
                    </a:srgbClr>
                  </a:outerShdw>
                </a:effectLst>
              </a:rPr>
              <a:t>五</a:t>
            </a:r>
            <a:endParaRPr lang="zh-CN" altLang="en-US" sz="3600" b="1">
              <a:solidFill>
                <a:schemeClr val="tx1"/>
              </a:solidFill>
              <a:effectLst>
                <a:outerShdw blurRad="38100" dist="25400" dir="5400000" algn="ctr" rotWithShape="0">
                  <a:srgbClr val="6E747A">
                    <a:alpha val="43000"/>
                  </a:srgbClr>
                </a:outerShdw>
              </a:effectLst>
            </a:endParaRPr>
          </a:p>
          <a:p>
            <a:r>
              <a:rPr lang="zh-CN" altLang="en-US" sz="3600" b="1">
                <a:solidFill>
                  <a:schemeClr val="tx1"/>
                </a:solidFill>
                <a:effectLst>
                  <a:outerShdw blurRad="38100" dist="25400" dir="5400000" algn="ctr" rotWithShape="0">
                    <a:srgbClr val="6E747A">
                      <a:alpha val="43000"/>
                    </a:srgbClr>
                  </a:outerShdw>
                </a:effectLst>
              </a:rPr>
              <a:t>声</a:t>
            </a:r>
            <a:endParaRPr lang="zh-CN" altLang="en-US" sz="3600" b="1">
              <a:solidFill>
                <a:schemeClr val="tx1"/>
              </a:solidFill>
              <a:effectLst>
                <a:outerShdw blurRad="38100" dist="25400" dir="5400000" algn="ctr" rotWithShape="0">
                  <a:srgbClr val="6E747A">
                    <a:alpha val="43000"/>
                  </a:srgbClr>
                </a:outerShdw>
              </a:effectLst>
            </a:endParaRPr>
          </a:p>
          <a:p>
            <a:r>
              <a:rPr lang="zh-CN" altLang="en-US" sz="3600" b="1">
                <a:solidFill>
                  <a:schemeClr val="tx1"/>
                </a:solidFill>
                <a:effectLst>
                  <a:outerShdw blurRad="38100" dist="25400" dir="5400000" algn="ctr" rotWithShape="0">
                    <a:srgbClr val="6E747A">
                      <a:alpha val="43000"/>
                    </a:srgbClr>
                  </a:outerShdw>
                </a:effectLst>
              </a:rPr>
              <a:t>音</a:t>
            </a:r>
            <a:endParaRPr lang="zh-CN" altLang="en-US" sz="3600" b="1">
              <a:solidFill>
                <a:schemeClr val="tx1"/>
              </a:solidFill>
              <a:effectLst>
                <a:outerShdw blurRad="38100" dist="25400" dir="5400000" algn="ctr" rotWithShape="0">
                  <a:srgbClr val="6E747A">
                    <a:alpha val="43000"/>
                  </a:srgbClr>
                </a:outerShdw>
              </a:effectLst>
            </a:endParaRPr>
          </a:p>
          <a:p>
            <a:r>
              <a:rPr lang="zh-CN" altLang="en-US" sz="3600" b="1">
                <a:solidFill>
                  <a:schemeClr val="tx1"/>
                </a:solidFill>
                <a:effectLst>
                  <a:outerShdw blurRad="38100" dist="25400" dir="5400000" algn="ctr" rotWithShape="0">
                    <a:srgbClr val="6E747A">
                      <a:alpha val="43000"/>
                    </a:srgbClr>
                  </a:outerShdw>
                </a:effectLst>
              </a:rPr>
              <a:t>阶</a:t>
            </a:r>
            <a:endParaRPr lang="zh-CN" altLang="en-US" sz="3600" b="1">
              <a:solidFill>
                <a:schemeClr val="tx1"/>
              </a:solidFill>
              <a:effectLst>
                <a:outerShdw blurRad="38100" dist="25400" dir="5400000" algn="ctr" rotWithShape="0">
                  <a:srgbClr val="6E747A">
                    <a:alpha val="43000"/>
                  </a:srgbClr>
                </a:outerShdw>
              </a:effectLst>
            </a:endParaRPr>
          </a:p>
        </p:txBody>
      </p:sp>
      <p:sp>
        <p:nvSpPr>
          <p:cNvPr id="11" name="矩形 10"/>
          <p:cNvSpPr/>
          <p:nvPr/>
        </p:nvSpPr>
        <p:spPr>
          <a:xfrm>
            <a:off x="3182620" y="1226185"/>
            <a:ext cx="7200000" cy="1224000"/>
          </a:xfrm>
          <a:prstGeom prst="rect">
            <a:avLst/>
          </a:prstGeom>
          <a:noFill/>
          <a:ln>
            <a:noFill/>
          </a:ln>
        </p:spPr>
        <p:txBody>
          <a:bodyPr wrap="none" rtlCol="0" anchor="t">
            <a:prstTxWarp prst="textPlain">
              <a:avLst/>
            </a:prstTxWarp>
            <a:spAutoFit/>
          </a:bodyPr>
          <a:p>
            <a:pPr algn="ct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rPr>
              <a:t>Gong   Shang </a:t>
            </a: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sym typeface="+mn-ea"/>
              </a:rPr>
              <a:t>  </a:t>
            </a: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rPr>
              <a:t>Jue</a:t>
            </a: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sym typeface="+mn-ea"/>
              </a:rPr>
              <a:t>   </a:t>
            </a: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rPr>
              <a:t>Zhi</a:t>
            </a: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sym typeface="+mn-ea"/>
              </a:rPr>
              <a:t>   </a:t>
            </a:r>
            <a:r>
              <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rPr>
              <a:t>Yu  </a:t>
            </a:r>
            <a:endParaRPr lang="en-US" altLang="zh-CN" sz="6000" b="1">
              <a:ln w="25400">
                <a:gradFill>
                  <a:gsLst>
                    <a:gs pos="31000">
                      <a:srgbClr val="6D6E85"/>
                    </a:gs>
                    <a:gs pos="66000">
                      <a:srgbClr val="A2C6FF"/>
                    </a:gs>
                    <a:gs pos="45000">
                      <a:srgbClr val="97B8F2"/>
                    </a:gs>
                    <a:gs pos="11000">
                      <a:srgbClr val="ED7D31">
                        <a:lumMod val="20000"/>
                        <a:lumOff val="80000"/>
                      </a:srgbClr>
                    </a:gs>
                    <a:gs pos="100000">
                      <a:srgbClr val="7E6760"/>
                    </a:gs>
                    <a:gs pos="91000">
                      <a:schemeClr val="bg1">
                        <a:lumMod val="50000"/>
                      </a:schemeClr>
                    </a:gs>
                    <a:gs pos="56000">
                      <a:srgbClr val="455C85"/>
                    </a:gs>
                    <a:gs pos="81000">
                      <a:srgbClr val="F8D8CF"/>
                    </a:gs>
                  </a:gsLst>
                </a:gradFill>
              </a:ln>
              <a:blipFill>
                <a:blip r:embed="rId2"/>
                <a:tile sx="100000" sy="100000"/>
              </a:blipFill>
              <a:effectLst>
                <a:outerShdw blurRad="38100" dist="25400" dir="5400000" algn="ctr" rotWithShape="0">
                  <a:srgbClr val="6E747A">
                    <a:alpha val="43000"/>
                  </a:srgbClr>
                </a:outerShdw>
              </a:effectLst>
              <a:latin typeface="Times New Roman" panose="02020603050405020304" charset="0"/>
            </a:endParaRPr>
          </a:p>
        </p:txBody>
      </p:sp>
      <p:sp>
        <p:nvSpPr>
          <p:cNvPr id="12" name="文本框 11"/>
          <p:cNvSpPr txBox="1"/>
          <p:nvPr/>
        </p:nvSpPr>
        <p:spPr>
          <a:xfrm>
            <a:off x="3292475" y="3475355"/>
            <a:ext cx="8532495" cy="1310640"/>
          </a:xfrm>
          <a:prstGeom prst="rect">
            <a:avLst/>
          </a:prstGeom>
          <a:noFill/>
        </p:spPr>
        <p:txBody>
          <a:bodyPr wrap="square" rtlCol="0">
            <a:spAutoFit/>
          </a:bodyPr>
          <a:p>
            <a:r>
              <a:rPr lang="zh-CN" altLang="en-US" sz="8000" b="1">
                <a:latin typeface="宋体" panose="02010600030101010101" pitchFamily="2" charset="-122"/>
                <a:ea typeface="宋体" panose="02010600030101010101" pitchFamily="2" charset="-122"/>
              </a:rPr>
              <a:t>宫 商 角 徵 羽</a:t>
            </a:r>
            <a:endParaRPr lang="zh-CN" altLang="en-US" sz="8000" b="1">
              <a:latin typeface="宋体" panose="02010600030101010101" pitchFamily="2" charset="-122"/>
              <a:ea typeface="宋体" panose="02010600030101010101" pitchFamily="2" charset="-122"/>
            </a:endParaRPr>
          </a:p>
        </p:txBody>
      </p:sp>
      <p:pic>
        <p:nvPicPr>
          <p:cNvPr id="4" name="图片 3">
            <a:hlinkClick r:id="rId3" action="ppaction://hlinkfile"/>
          </p:cNvPr>
          <p:cNvPicPr>
            <a:picLocks noChangeAspect="1"/>
          </p:cNvPicPr>
          <p:nvPr/>
        </p:nvPicPr>
        <p:blipFill>
          <a:blip r:embed="rId4"/>
          <a:stretch>
            <a:fillRect/>
          </a:stretch>
        </p:blipFill>
        <p:spPr>
          <a:xfrm>
            <a:off x="5876925" y="5639435"/>
            <a:ext cx="1114425" cy="1114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3" name="文本框 2"/>
          <p:cNvSpPr txBox="1"/>
          <p:nvPr/>
        </p:nvSpPr>
        <p:spPr>
          <a:xfrm>
            <a:off x="3789045" y="568960"/>
            <a:ext cx="6159500" cy="640080"/>
          </a:xfrm>
          <a:prstGeom prst="rect">
            <a:avLst/>
          </a:prstGeom>
          <a:noFill/>
        </p:spPr>
        <p:txBody>
          <a:bodyPr wrap="square" rtlCol="0">
            <a:spAutoFit/>
          </a:bodyPr>
          <a:lstStyle/>
          <a:p>
            <a:r>
              <a:rPr lang="en-US" altLang="zh-CN" sz="3600" b="1">
                <a:latin typeface="Times New Roman" panose="02020603050405020304" charset="0"/>
              </a:rPr>
              <a:t>Types of facial makeup</a:t>
            </a:r>
            <a:endParaRPr lang="en-US" altLang="zh-CN" sz="3600" b="1">
              <a:latin typeface="Times New Roman" panose="02020603050405020304" charset="0"/>
            </a:endParaRPr>
          </a:p>
        </p:txBody>
      </p:sp>
      <p:pic>
        <p:nvPicPr>
          <p:cNvPr id="5" name="图片 4"/>
          <p:cNvPicPr>
            <a:picLocks noChangeAspect="1"/>
          </p:cNvPicPr>
          <p:nvPr/>
        </p:nvPicPr>
        <p:blipFill>
          <a:blip r:embed="rId2"/>
          <a:stretch>
            <a:fillRect/>
          </a:stretch>
        </p:blipFill>
        <p:spPr>
          <a:xfrm>
            <a:off x="2725420" y="1789430"/>
            <a:ext cx="9509125" cy="457454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3" name="文本框 2"/>
          <p:cNvSpPr txBox="1"/>
          <p:nvPr/>
        </p:nvSpPr>
        <p:spPr>
          <a:xfrm>
            <a:off x="3404870" y="1277620"/>
            <a:ext cx="8317865" cy="3672840"/>
          </a:xfrm>
          <a:prstGeom prst="rect">
            <a:avLst/>
          </a:prstGeom>
          <a:noFill/>
        </p:spPr>
        <p:txBody>
          <a:bodyPr wrap="square" rtlCol="0">
            <a:spAutoFit/>
          </a:bodyPr>
          <a:lstStyle/>
          <a:p>
            <a:pPr>
              <a:lnSpc>
                <a:spcPct val="140000"/>
              </a:lnSpc>
            </a:pPr>
            <a:r>
              <a:rPr lang="en-US" altLang="zh-CN" sz="2800" b="1" i="1">
                <a:latin typeface="Times New Roman" panose="02020603050405020304" charset="0"/>
              </a:rPr>
              <a:t>Beijing opera </a:t>
            </a:r>
            <a:r>
              <a:rPr lang="en-US" altLang="zh-CN" sz="2800">
                <a:latin typeface="Times New Roman" panose="02020603050405020304" charset="0"/>
              </a:rPr>
              <a:t>types of facial makeup in operas,is a special feature of a national cosmetic.As each historical figure or a certain type of person has an approximate spectral type,like sing,play music to the music,so called “types of facial makeup in operas”.On the types of facial makeup in operas sources,the general view is from mask.</a:t>
            </a:r>
            <a:endParaRPr lang="en-US" altLang="zh-CN" sz="2800">
              <a:latin typeface="Times New Roman" panose="0202060305040502030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57785" y="3810"/>
            <a:ext cx="12306935" cy="6850380"/>
          </a:xfrm>
          <a:prstGeom prst="rect">
            <a:avLst/>
          </a:prstGeom>
        </p:spPr>
      </p:pic>
      <p:sp>
        <p:nvSpPr>
          <p:cNvPr id="3" name="文本框 2"/>
          <p:cNvSpPr txBox="1"/>
          <p:nvPr/>
        </p:nvSpPr>
        <p:spPr>
          <a:xfrm>
            <a:off x="3148965" y="251460"/>
            <a:ext cx="7748905" cy="640080"/>
          </a:xfrm>
          <a:prstGeom prst="rect">
            <a:avLst/>
          </a:prstGeom>
          <a:noFill/>
        </p:spPr>
        <p:txBody>
          <a:bodyPr wrap="square" rtlCol="0">
            <a:spAutoFit/>
          </a:bodyPr>
          <a:lstStyle/>
          <a:p>
            <a:r>
              <a:rPr lang="en-US" altLang="zh-CN" sz="3600" b="1">
                <a:solidFill>
                  <a:schemeClr val="tx1"/>
                </a:solidFill>
                <a:latin typeface="Times New Roman" panose="02020603050405020304" charset="0"/>
              </a:rPr>
              <a:t>Color of types facial makeup in opera</a:t>
            </a:r>
            <a:endParaRPr lang="en-US" altLang="zh-CN" sz="3600" b="1">
              <a:solidFill>
                <a:schemeClr val="tx1"/>
              </a:solidFill>
              <a:latin typeface="Times New Roman" panose="02020603050405020304" charset="0"/>
            </a:endParaRPr>
          </a:p>
        </p:txBody>
      </p:sp>
      <p:sp>
        <p:nvSpPr>
          <p:cNvPr id="5" name="文本框 4"/>
          <p:cNvSpPr txBox="1"/>
          <p:nvPr/>
        </p:nvSpPr>
        <p:spPr>
          <a:xfrm>
            <a:off x="3312795" y="1320800"/>
            <a:ext cx="8784590" cy="1249680"/>
          </a:xfrm>
          <a:prstGeom prst="rect">
            <a:avLst/>
          </a:prstGeom>
          <a:noFill/>
        </p:spPr>
        <p:txBody>
          <a:bodyPr wrap="square" rtlCol="0">
            <a:spAutoFit/>
          </a:bodyPr>
          <a:lstStyle/>
          <a:p>
            <a:r>
              <a:rPr lang="en-US" altLang="zh-CN" sz="4000" b="1" i="1">
                <a:solidFill>
                  <a:srgbClr val="FF0000"/>
                </a:solidFill>
                <a:latin typeface="Times New Roman" panose="02020603050405020304" charset="0"/>
              </a:rPr>
              <a:t>Red</a:t>
            </a:r>
            <a:r>
              <a:rPr lang="en-US" altLang="zh-CN" sz="3200">
                <a:solidFill>
                  <a:srgbClr val="FF0000"/>
                </a:solidFill>
                <a:latin typeface="Times New Roman" panose="02020603050405020304" charset="0"/>
              </a:rPr>
              <a:t> </a:t>
            </a:r>
            <a:r>
              <a:rPr lang="en-US" altLang="zh-CN" sz="3200">
                <a:latin typeface="Times New Roman" panose="02020603050405020304" charset="0"/>
              </a:rPr>
              <a:t>faces have positive meanings,symbolizing </a:t>
            </a:r>
            <a:r>
              <a:rPr lang="en-US" altLang="zh-CN" sz="3600" i="1">
                <a:solidFill>
                  <a:srgbClr val="000099"/>
                </a:solidFill>
                <a:latin typeface="Times New Roman" panose="02020603050405020304" charset="0"/>
              </a:rPr>
              <a:t>loyal</a:t>
            </a:r>
            <a:r>
              <a:rPr lang="en-US" altLang="zh-CN" sz="3200">
                <a:latin typeface="Times New Roman" panose="02020603050405020304" charset="0"/>
              </a:rPr>
              <a:t>,brave,faithful and wise men.such as Guan Yu.</a:t>
            </a:r>
            <a:endParaRPr lang="en-US" altLang="zh-CN" sz="3200">
              <a:latin typeface="Times New Roman" panose="02020603050405020304" charset="0"/>
            </a:endParaRPr>
          </a:p>
        </p:txBody>
      </p:sp>
      <p:pic>
        <p:nvPicPr>
          <p:cNvPr id="6" name="图片 5"/>
          <p:cNvPicPr>
            <a:picLocks noChangeAspect="1"/>
          </p:cNvPicPr>
          <p:nvPr/>
        </p:nvPicPr>
        <p:blipFill>
          <a:blip r:embed="rId2"/>
          <a:stretch>
            <a:fillRect/>
          </a:stretch>
        </p:blipFill>
        <p:spPr>
          <a:xfrm>
            <a:off x="8760460" y="2470150"/>
            <a:ext cx="3211830" cy="4283710"/>
          </a:xfrm>
          <a:prstGeom prst="rect">
            <a:avLst/>
          </a:prstGeom>
        </p:spPr>
      </p:pic>
      <p:pic>
        <p:nvPicPr>
          <p:cNvPr id="7" name="图片 6"/>
          <p:cNvPicPr>
            <a:picLocks noChangeAspect="1"/>
          </p:cNvPicPr>
          <p:nvPr/>
        </p:nvPicPr>
        <p:blipFill>
          <a:blip r:embed="rId3"/>
          <a:stretch>
            <a:fillRect/>
          </a:stretch>
        </p:blipFill>
        <p:spPr>
          <a:xfrm>
            <a:off x="4752340" y="2470150"/>
            <a:ext cx="3423920" cy="438404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312795" y="1320800"/>
            <a:ext cx="8784590" cy="1676400"/>
          </a:xfrm>
          <a:prstGeom prst="rect">
            <a:avLst/>
          </a:prstGeom>
          <a:noFill/>
        </p:spPr>
        <p:txBody>
          <a:bodyPr wrap="square" rtlCol="0">
            <a:spAutoFit/>
          </a:bodyPr>
          <a:lstStyle/>
          <a:p>
            <a:r>
              <a:rPr lang="en-US" altLang="zh-CN" sz="4000" b="1" i="1">
                <a:solidFill>
                  <a:schemeClr val="tx1"/>
                </a:solidFill>
                <a:latin typeface="Times New Roman" panose="02020603050405020304" charset="0"/>
              </a:rPr>
              <a:t>Black,</a:t>
            </a:r>
            <a:r>
              <a:rPr lang="en-US" altLang="zh-CN" sz="3200">
                <a:latin typeface="Times New Roman" panose="02020603050405020304" charset="0"/>
              </a:rPr>
              <a:t> usually have neutral meanings,symbolizing just brave,criticized integrity and ever reckless,however,they can also represent uprightness.</a:t>
            </a:r>
            <a:endParaRPr lang="en-US" altLang="zh-CN" sz="3200">
              <a:latin typeface="Times New Roman" panose="02020603050405020304" charset="0"/>
            </a:endParaRPr>
          </a:p>
        </p:txBody>
      </p:sp>
      <p:pic>
        <p:nvPicPr>
          <p:cNvPr id="3" name="图片 2"/>
          <p:cNvPicPr>
            <a:picLocks noChangeAspect="1"/>
          </p:cNvPicPr>
          <p:nvPr/>
        </p:nvPicPr>
        <p:blipFill>
          <a:blip r:embed="rId2"/>
          <a:stretch>
            <a:fillRect/>
          </a:stretch>
        </p:blipFill>
        <p:spPr>
          <a:xfrm>
            <a:off x="3809365" y="3446780"/>
            <a:ext cx="3552825" cy="3281045"/>
          </a:xfrm>
          <a:prstGeom prst="rect">
            <a:avLst/>
          </a:prstGeom>
        </p:spPr>
      </p:pic>
      <p:pic>
        <p:nvPicPr>
          <p:cNvPr id="6" name="图片 5"/>
          <p:cNvPicPr>
            <a:picLocks noChangeAspect="1"/>
          </p:cNvPicPr>
          <p:nvPr/>
        </p:nvPicPr>
        <p:blipFill>
          <a:blip r:embed="rId3"/>
          <a:stretch>
            <a:fillRect/>
          </a:stretch>
        </p:blipFill>
        <p:spPr>
          <a:xfrm>
            <a:off x="7362190" y="3446780"/>
            <a:ext cx="4735195" cy="328168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312795" y="1320800"/>
            <a:ext cx="8784590" cy="1188720"/>
          </a:xfrm>
          <a:prstGeom prst="rect">
            <a:avLst/>
          </a:prstGeom>
          <a:noFill/>
        </p:spPr>
        <p:txBody>
          <a:bodyPr wrap="square" rtlCol="0">
            <a:spAutoFit/>
          </a:bodyPr>
          <a:lstStyle/>
          <a:p>
            <a:r>
              <a:rPr lang="en-US" altLang="zh-CN" sz="4000" b="1" i="1">
                <a:solidFill>
                  <a:srgbClr val="E2A500"/>
                </a:solidFill>
                <a:latin typeface="Times New Roman" panose="02020603050405020304" charset="0"/>
              </a:rPr>
              <a:t>Yellow,</a:t>
            </a:r>
            <a:r>
              <a:rPr lang="en-US" altLang="zh-CN" sz="3200">
                <a:solidFill>
                  <a:schemeClr val="accent4">
                    <a:lumMod val="60000"/>
                    <a:lumOff val="40000"/>
                  </a:schemeClr>
                </a:solidFill>
                <a:latin typeface="Times New Roman" panose="02020603050405020304" charset="0"/>
              </a:rPr>
              <a:t> </a:t>
            </a:r>
            <a:r>
              <a:rPr lang="en-US" altLang="zh-CN" sz="3200">
                <a:latin typeface="Times New Roman" panose="02020603050405020304" charset="0"/>
              </a:rPr>
              <a:t>tapes of facial makeup in operas symbolize vicious brutality.</a:t>
            </a:r>
            <a:endParaRPr lang="en-US" altLang="zh-CN" sz="3200">
              <a:latin typeface="Times New Roman" panose="02020603050405020304" charset="0"/>
            </a:endParaRPr>
          </a:p>
        </p:txBody>
      </p:sp>
      <p:pic>
        <p:nvPicPr>
          <p:cNvPr id="3" name="图片 2"/>
          <p:cNvPicPr>
            <a:picLocks noChangeAspect="1"/>
          </p:cNvPicPr>
          <p:nvPr/>
        </p:nvPicPr>
        <p:blipFill>
          <a:blip r:embed="rId2"/>
          <a:stretch>
            <a:fillRect/>
          </a:stretch>
        </p:blipFill>
        <p:spPr>
          <a:xfrm>
            <a:off x="3817620" y="2543175"/>
            <a:ext cx="3886835" cy="3812540"/>
          </a:xfrm>
          <a:prstGeom prst="rect">
            <a:avLst/>
          </a:prstGeom>
        </p:spPr>
      </p:pic>
      <p:pic>
        <p:nvPicPr>
          <p:cNvPr id="6" name="图片 5"/>
          <p:cNvPicPr>
            <a:picLocks noChangeAspect="1"/>
          </p:cNvPicPr>
          <p:nvPr/>
        </p:nvPicPr>
        <p:blipFill>
          <a:blip r:embed="rId3"/>
          <a:stretch>
            <a:fillRect/>
          </a:stretch>
        </p:blipFill>
        <p:spPr>
          <a:xfrm>
            <a:off x="8287385" y="2286635"/>
            <a:ext cx="3319145" cy="406527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312795" y="1136015"/>
            <a:ext cx="8784590" cy="1676400"/>
          </a:xfrm>
          <a:prstGeom prst="rect">
            <a:avLst/>
          </a:prstGeom>
          <a:noFill/>
        </p:spPr>
        <p:txBody>
          <a:bodyPr wrap="square" rtlCol="0">
            <a:spAutoFit/>
          </a:bodyPr>
          <a:lstStyle/>
          <a:p>
            <a:r>
              <a:rPr lang="en-US" altLang="zh-CN" sz="4000" b="1" i="1">
                <a:solidFill>
                  <a:srgbClr val="000099"/>
                </a:solidFill>
                <a:latin typeface="Times New Roman" panose="02020603050405020304" charset="0"/>
              </a:rPr>
              <a:t>Blue</a:t>
            </a:r>
            <a:r>
              <a:rPr lang="en-US" altLang="zh-CN" sz="4000" b="1" i="1">
                <a:solidFill>
                  <a:schemeClr val="accent4">
                    <a:lumMod val="60000"/>
                    <a:lumOff val="40000"/>
                  </a:schemeClr>
                </a:solidFill>
                <a:latin typeface="Times New Roman" panose="02020603050405020304" charset="0"/>
              </a:rPr>
              <a:t> </a:t>
            </a:r>
            <a:r>
              <a:rPr lang="en-US" altLang="zh-CN" sz="4000" b="1" i="1">
                <a:solidFill>
                  <a:schemeClr val="tx1"/>
                </a:solidFill>
                <a:latin typeface="Times New Roman" panose="02020603050405020304" charset="0"/>
              </a:rPr>
              <a:t>or</a:t>
            </a:r>
            <a:r>
              <a:rPr lang="en-US" altLang="zh-CN" sz="4000" b="1" i="1">
                <a:solidFill>
                  <a:schemeClr val="accent4">
                    <a:lumMod val="60000"/>
                    <a:lumOff val="40000"/>
                  </a:schemeClr>
                </a:solidFill>
                <a:latin typeface="Times New Roman" panose="02020603050405020304" charset="0"/>
              </a:rPr>
              <a:t> </a:t>
            </a:r>
            <a:r>
              <a:rPr lang="en-US" altLang="zh-CN" sz="4000" b="1" i="1">
                <a:solidFill>
                  <a:schemeClr val="accent6">
                    <a:lumMod val="75000"/>
                  </a:schemeClr>
                </a:solidFill>
                <a:latin typeface="Times New Roman" panose="02020603050405020304" charset="0"/>
              </a:rPr>
              <a:t>green</a:t>
            </a:r>
            <a:r>
              <a:rPr lang="en-US" altLang="zh-CN" sz="3200">
                <a:solidFill>
                  <a:schemeClr val="accent4">
                    <a:lumMod val="60000"/>
                    <a:lumOff val="40000"/>
                  </a:schemeClr>
                </a:solidFill>
                <a:latin typeface="Times New Roman" panose="02020603050405020304" charset="0"/>
              </a:rPr>
              <a:t> </a:t>
            </a:r>
            <a:r>
              <a:rPr lang="en-US" altLang="zh-CN" sz="3200">
                <a:latin typeface="Times New Roman" panose="02020603050405020304" charset="0"/>
              </a:rPr>
              <a:t>have neutral meanings that symbolize the hero of the bush,with the former also hinting at strength and intrepidity.</a:t>
            </a:r>
            <a:endParaRPr lang="en-US" altLang="zh-CN" sz="3200">
              <a:latin typeface="Times New Roman" panose="02020603050405020304" charset="0"/>
            </a:endParaRPr>
          </a:p>
        </p:txBody>
      </p:sp>
      <p:pic>
        <p:nvPicPr>
          <p:cNvPr id="3" name="图片 2"/>
          <p:cNvPicPr>
            <a:picLocks noChangeAspect="1"/>
          </p:cNvPicPr>
          <p:nvPr/>
        </p:nvPicPr>
        <p:blipFill>
          <a:blip r:embed="rId2"/>
          <a:stretch>
            <a:fillRect/>
          </a:stretch>
        </p:blipFill>
        <p:spPr>
          <a:xfrm>
            <a:off x="3977005" y="2812415"/>
            <a:ext cx="2931795" cy="3990975"/>
          </a:xfrm>
          <a:prstGeom prst="rect">
            <a:avLst/>
          </a:prstGeom>
        </p:spPr>
      </p:pic>
      <p:pic>
        <p:nvPicPr>
          <p:cNvPr id="6" name="图片 5"/>
          <p:cNvPicPr>
            <a:picLocks noChangeAspect="1"/>
          </p:cNvPicPr>
          <p:nvPr/>
        </p:nvPicPr>
        <p:blipFill>
          <a:blip r:embed="rId3"/>
          <a:stretch>
            <a:fillRect/>
          </a:stretch>
        </p:blipFill>
        <p:spPr>
          <a:xfrm>
            <a:off x="7718425" y="2812415"/>
            <a:ext cx="3140710" cy="385762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312795" y="1136015"/>
            <a:ext cx="8784590" cy="1188720"/>
          </a:xfrm>
          <a:prstGeom prst="rect">
            <a:avLst/>
          </a:prstGeom>
          <a:noFill/>
        </p:spPr>
        <p:txBody>
          <a:bodyPr wrap="square" rtlCol="0">
            <a:spAutoFit/>
          </a:bodyPr>
          <a:lstStyle/>
          <a:p>
            <a:r>
              <a:rPr lang="en-US" altLang="zh-CN" sz="4000" b="1" i="1">
                <a:solidFill>
                  <a:srgbClr val="000099"/>
                </a:solidFill>
                <a:latin typeface="Times New Roman" panose="02020603050405020304" charset="0"/>
              </a:rPr>
              <a:t>White</a:t>
            </a:r>
            <a:r>
              <a:rPr lang="en-US" altLang="zh-CN" sz="3600" b="1" i="1">
                <a:solidFill>
                  <a:schemeClr val="accent4">
                    <a:lumMod val="60000"/>
                    <a:lumOff val="40000"/>
                  </a:schemeClr>
                </a:solidFill>
                <a:latin typeface="Times New Roman" panose="02020603050405020304" charset="0"/>
              </a:rPr>
              <a:t> </a:t>
            </a:r>
            <a:r>
              <a:rPr lang="en-US" altLang="zh-CN" sz="3200">
                <a:solidFill>
                  <a:schemeClr val="tx1"/>
                </a:solidFill>
                <a:latin typeface="Times New Roman" panose="02020603050405020304" charset="0"/>
              </a:rPr>
              <a:t>faces have negative meanings that symbolize treacherous,insidious and crafty men.</a:t>
            </a:r>
            <a:endParaRPr lang="en-US" altLang="zh-CN" sz="3200">
              <a:solidFill>
                <a:schemeClr val="tx1"/>
              </a:solidFill>
              <a:latin typeface="Times New Roman" panose="02020603050405020304" charset="0"/>
            </a:endParaRPr>
          </a:p>
        </p:txBody>
      </p:sp>
      <p:pic>
        <p:nvPicPr>
          <p:cNvPr id="6" name="图片 5"/>
          <p:cNvPicPr>
            <a:picLocks noChangeAspect="1"/>
          </p:cNvPicPr>
          <p:nvPr/>
        </p:nvPicPr>
        <p:blipFill>
          <a:blip r:embed="rId2"/>
          <a:stretch>
            <a:fillRect/>
          </a:stretch>
        </p:blipFill>
        <p:spPr>
          <a:xfrm>
            <a:off x="2874010" y="2683510"/>
            <a:ext cx="4761865" cy="2171700"/>
          </a:xfrm>
          <a:prstGeom prst="rect">
            <a:avLst/>
          </a:prstGeom>
        </p:spPr>
      </p:pic>
      <p:pic>
        <p:nvPicPr>
          <p:cNvPr id="7" name="图片 6"/>
          <p:cNvPicPr>
            <a:picLocks noChangeAspect="1"/>
          </p:cNvPicPr>
          <p:nvPr/>
        </p:nvPicPr>
        <p:blipFill>
          <a:blip r:embed="rId3"/>
          <a:stretch>
            <a:fillRect/>
          </a:stretch>
        </p:blipFill>
        <p:spPr>
          <a:xfrm>
            <a:off x="7635875" y="2239645"/>
            <a:ext cx="4598670" cy="449897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312795" y="1136015"/>
            <a:ext cx="8784590" cy="1188720"/>
          </a:xfrm>
          <a:prstGeom prst="rect">
            <a:avLst/>
          </a:prstGeom>
          <a:noFill/>
        </p:spPr>
        <p:txBody>
          <a:bodyPr wrap="square" rtlCol="0">
            <a:spAutoFit/>
          </a:bodyPr>
          <a:lstStyle/>
          <a:p>
            <a:r>
              <a:rPr lang="en-US" altLang="zh-CN" sz="4000" b="1" i="1">
                <a:solidFill>
                  <a:srgbClr val="000099"/>
                </a:solidFill>
                <a:latin typeface="Times New Roman" panose="02020603050405020304" charset="0"/>
              </a:rPr>
              <a:t>Purple </a:t>
            </a:r>
            <a:r>
              <a:rPr lang="en-US" altLang="zh-CN" sz="3200">
                <a:solidFill>
                  <a:schemeClr val="tx1"/>
                </a:solidFill>
                <a:latin typeface="Times New Roman" panose="02020603050405020304" charset="0"/>
              </a:rPr>
              <a:t>is a positive color,which signifies wisdom and bravery.</a:t>
            </a:r>
            <a:endParaRPr lang="en-US" altLang="zh-CN" sz="3200">
              <a:solidFill>
                <a:schemeClr val="tx1"/>
              </a:solidFill>
              <a:latin typeface="Times New Roman" panose="02020603050405020304" charset="0"/>
            </a:endParaRPr>
          </a:p>
        </p:txBody>
      </p:sp>
      <p:pic>
        <p:nvPicPr>
          <p:cNvPr id="3" name="图片 2"/>
          <p:cNvPicPr>
            <a:picLocks noChangeAspect="1"/>
          </p:cNvPicPr>
          <p:nvPr/>
        </p:nvPicPr>
        <p:blipFill>
          <a:blip r:embed="rId2"/>
          <a:stretch>
            <a:fillRect/>
          </a:stretch>
        </p:blipFill>
        <p:spPr>
          <a:xfrm>
            <a:off x="5601335" y="2054860"/>
            <a:ext cx="3776980" cy="453263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3" name="文本框 2"/>
          <p:cNvSpPr txBox="1"/>
          <p:nvPr/>
        </p:nvSpPr>
        <p:spPr>
          <a:xfrm>
            <a:off x="3645535" y="2371090"/>
            <a:ext cx="7465695" cy="914400"/>
          </a:xfrm>
          <a:prstGeom prst="rect">
            <a:avLst/>
          </a:prstGeom>
          <a:solidFill>
            <a:schemeClr val="accent2">
              <a:lumMod val="40000"/>
              <a:lumOff val="60000"/>
            </a:schemeClr>
          </a:solidFill>
        </p:spPr>
        <p:txBody>
          <a:bodyPr wrap="square" rtlCol="0">
            <a:spAutoFit/>
          </a:bodyPr>
          <a:lstStyle/>
          <a:p>
            <a:r>
              <a:rPr lang="en-US" altLang="zh-CN" sz="5400" b="1" i="1">
                <a:latin typeface="Times New Roman" panose="02020603050405020304" charset="0"/>
              </a:rPr>
              <a:t>The four famous artisits</a:t>
            </a:r>
            <a:endParaRPr lang="en-US" altLang="zh-CN" sz="5400" b="1" i="1">
              <a:latin typeface="Times New Roman" panose="0202060305040502030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3" name="文本框 2"/>
          <p:cNvSpPr txBox="1"/>
          <p:nvPr/>
        </p:nvSpPr>
        <p:spPr>
          <a:xfrm>
            <a:off x="3208655" y="1448435"/>
            <a:ext cx="8487410" cy="3600450"/>
          </a:xfrm>
          <a:prstGeom prst="rect">
            <a:avLst/>
          </a:prstGeom>
          <a:noFill/>
        </p:spPr>
        <p:txBody>
          <a:bodyPr wrap="square" rtlCol="0">
            <a:spAutoFit/>
          </a:bodyPr>
          <a:lstStyle/>
          <a:p>
            <a:pPr>
              <a:lnSpc>
                <a:spcPct val="120000"/>
              </a:lnSpc>
            </a:pPr>
            <a:r>
              <a:rPr lang="en-US" altLang="zh-CN" sz="3200">
                <a:latin typeface="Times New Roman" panose="02020603050405020304" charset="0"/>
              </a:rPr>
              <a:t>There are many famous masters who are good at performing Beijing Opera.</a:t>
            </a:r>
            <a:endParaRPr lang="en-US" altLang="zh-CN" sz="3200">
              <a:latin typeface="Times New Roman" panose="02020603050405020304" charset="0"/>
            </a:endParaRPr>
          </a:p>
          <a:p>
            <a:pPr>
              <a:lnSpc>
                <a:spcPct val="120000"/>
              </a:lnSpc>
            </a:pPr>
            <a:r>
              <a:rPr lang="en-US" altLang="zh-CN" sz="3200">
                <a:latin typeface="Times New Roman" panose="02020603050405020304" charset="0"/>
              </a:rPr>
              <a:t>Among them,the Four Famous Dans-</a:t>
            </a:r>
            <a:r>
              <a:rPr lang="en-US" altLang="zh-CN" sz="3200" b="1" i="1">
                <a:latin typeface="Times New Roman" panose="02020603050405020304" charset="0"/>
              </a:rPr>
              <a:t>Mei Lanfang</a:t>
            </a:r>
            <a:r>
              <a:rPr lang="en-US" altLang="zh-CN" sz="3200" b="1">
                <a:latin typeface="Times New Roman" panose="02020603050405020304" charset="0"/>
              </a:rPr>
              <a:t>,</a:t>
            </a:r>
            <a:r>
              <a:rPr lang="en-US" altLang="zh-CN" sz="3200" b="1" i="1">
                <a:latin typeface="Times New Roman" panose="02020603050405020304" charset="0"/>
              </a:rPr>
              <a:t>Cheng Yanqiu</a:t>
            </a:r>
            <a:r>
              <a:rPr lang="en-US" altLang="zh-CN" sz="3200" b="1">
                <a:latin typeface="Times New Roman" panose="02020603050405020304" charset="0"/>
              </a:rPr>
              <a:t>,</a:t>
            </a:r>
            <a:r>
              <a:rPr lang="en-US" altLang="zh-CN" sz="3200" b="1" i="1">
                <a:latin typeface="Times New Roman" panose="02020603050405020304" charset="0"/>
              </a:rPr>
              <a:t>Shang Xiaoyun</a:t>
            </a:r>
            <a:r>
              <a:rPr lang="en-US" altLang="zh-CN" sz="3200" b="1">
                <a:latin typeface="Times New Roman" panose="02020603050405020304" charset="0"/>
              </a:rPr>
              <a:t> </a:t>
            </a:r>
            <a:r>
              <a:rPr lang="en-US" altLang="zh-CN" sz="3200">
                <a:latin typeface="Times New Roman" panose="02020603050405020304" charset="0"/>
              </a:rPr>
              <a:t>and </a:t>
            </a:r>
            <a:r>
              <a:rPr lang="en-US" altLang="zh-CN" sz="3200" b="1" i="1">
                <a:latin typeface="Times New Roman" panose="02020603050405020304" charset="0"/>
              </a:rPr>
              <a:t>Xun Huisheng</a:t>
            </a:r>
            <a:r>
              <a:rPr lang="en-US" altLang="zh-CN" sz="3200">
                <a:latin typeface="Times New Roman" panose="02020603050405020304" charset="0"/>
              </a:rPr>
              <a:t> are the most well-known at home and abroad.</a:t>
            </a:r>
            <a:endParaRPr lang="en-US" altLang="zh-CN" sz="3200">
              <a:latin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pic>
        <p:nvPicPr>
          <p:cNvPr id="3" name="图片 2"/>
          <p:cNvPicPr>
            <a:picLocks noChangeAspect="1"/>
          </p:cNvPicPr>
          <p:nvPr/>
        </p:nvPicPr>
        <p:blipFill>
          <a:blip r:embed="rId2"/>
          <a:stretch>
            <a:fillRect/>
          </a:stretch>
        </p:blipFill>
        <p:spPr>
          <a:xfrm>
            <a:off x="-10795" y="8255"/>
            <a:ext cx="5666740" cy="6750050"/>
          </a:xfrm>
          <a:prstGeom prst="rect">
            <a:avLst/>
          </a:prstGeom>
        </p:spPr>
      </p:pic>
      <p:pic>
        <p:nvPicPr>
          <p:cNvPr id="4" name="图片 3"/>
          <p:cNvPicPr>
            <a:picLocks noChangeAspect="1"/>
          </p:cNvPicPr>
          <p:nvPr/>
        </p:nvPicPr>
        <p:blipFill>
          <a:blip r:embed="rId3"/>
          <a:stretch>
            <a:fillRect/>
          </a:stretch>
        </p:blipFill>
        <p:spPr>
          <a:xfrm>
            <a:off x="5656580" y="8255"/>
            <a:ext cx="6511290" cy="675068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57785" y="3810"/>
            <a:ext cx="12306935" cy="6850380"/>
          </a:xfrm>
          <a:prstGeom prst="rect">
            <a:avLst/>
          </a:prstGeom>
        </p:spPr>
      </p:pic>
      <p:sp>
        <p:nvSpPr>
          <p:cNvPr id="3" name="文本框 2"/>
          <p:cNvSpPr txBox="1"/>
          <p:nvPr/>
        </p:nvSpPr>
        <p:spPr>
          <a:xfrm>
            <a:off x="3194050" y="1448435"/>
            <a:ext cx="8487410" cy="2430780"/>
          </a:xfrm>
          <a:prstGeom prst="rect">
            <a:avLst/>
          </a:prstGeom>
          <a:noFill/>
        </p:spPr>
        <p:txBody>
          <a:bodyPr wrap="square" rtlCol="0">
            <a:spAutoFit/>
          </a:bodyPr>
          <a:lstStyle/>
          <a:p>
            <a:pPr>
              <a:lnSpc>
                <a:spcPct val="120000"/>
              </a:lnSpc>
            </a:pPr>
            <a:r>
              <a:rPr lang="en-US" altLang="zh-CN" sz="3200">
                <a:latin typeface="Times New Roman" panose="02020603050405020304" charset="0"/>
              </a:rPr>
              <a:t>They are experts in performing the role of Dan and each has his own artist feature.</a:t>
            </a:r>
            <a:endParaRPr lang="en-US" altLang="zh-CN" sz="3200">
              <a:latin typeface="Times New Roman" panose="02020603050405020304" charset="0"/>
            </a:endParaRPr>
          </a:p>
          <a:p>
            <a:pPr>
              <a:lnSpc>
                <a:spcPct val="120000"/>
              </a:lnSpc>
            </a:pPr>
            <a:r>
              <a:rPr lang="en-US" altLang="zh-CN" sz="3200">
                <a:latin typeface="Times New Roman" panose="02020603050405020304" charset="0"/>
              </a:rPr>
              <a:t>Their wonderful performances are still appreciated by many audiences. </a:t>
            </a:r>
            <a:endParaRPr lang="en-US" altLang="zh-CN" sz="3200">
              <a:latin typeface="Times New Roman" panose="0202060305040502030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5" name="文本框 4"/>
          <p:cNvSpPr txBox="1"/>
          <p:nvPr/>
        </p:nvSpPr>
        <p:spPr>
          <a:xfrm>
            <a:off x="3420745" y="551180"/>
            <a:ext cx="6300470" cy="579120"/>
          </a:xfrm>
          <a:prstGeom prst="rect">
            <a:avLst/>
          </a:prstGeom>
          <a:noFill/>
        </p:spPr>
        <p:txBody>
          <a:bodyPr wrap="square" rtlCol="0">
            <a:spAutoFit/>
          </a:bodyPr>
          <a:lstStyle/>
          <a:p>
            <a:r>
              <a:rPr lang="en-US" altLang="zh-CN" sz="3200" b="1">
                <a:latin typeface="Times New Roman" panose="02020603050405020304" charset="0"/>
                <a:sym typeface="+mn-ea"/>
              </a:rPr>
              <a:t>Mei Lanfang</a:t>
            </a:r>
            <a:r>
              <a:rPr lang="zh-CN" altLang="en-US" sz="3200" b="1">
                <a:latin typeface="Times New Roman" panose="02020603050405020304" charset="0"/>
                <a:sym typeface="+mn-ea"/>
              </a:rPr>
              <a:t>（</a:t>
            </a:r>
            <a:r>
              <a:rPr lang="en-US" altLang="zh-CN" sz="3200" b="1">
                <a:latin typeface="Times New Roman" panose="02020603050405020304" charset="0"/>
                <a:sym typeface="+mn-ea"/>
              </a:rPr>
              <a:t>1894－1961</a:t>
            </a:r>
            <a:r>
              <a:rPr lang="zh-CN" altLang="en-US" sz="3200" b="1">
                <a:latin typeface="Times New Roman" panose="02020603050405020304" charset="0"/>
                <a:sym typeface="+mn-ea"/>
              </a:rPr>
              <a:t>）</a:t>
            </a:r>
            <a:endParaRPr lang="zh-CN" altLang="en-US" sz="3200" b="1">
              <a:latin typeface="Times New Roman" panose="02020603050405020304" charset="0"/>
              <a:sym typeface="+mn-ea"/>
            </a:endParaRPr>
          </a:p>
        </p:txBody>
      </p:sp>
      <p:pic>
        <p:nvPicPr>
          <p:cNvPr id="6" name="图片 5"/>
          <p:cNvPicPr>
            <a:picLocks noChangeAspect="1"/>
          </p:cNvPicPr>
          <p:nvPr/>
        </p:nvPicPr>
        <p:blipFill>
          <a:blip r:embed="rId2"/>
          <a:stretch>
            <a:fillRect/>
          </a:stretch>
        </p:blipFill>
        <p:spPr>
          <a:xfrm>
            <a:off x="3420745" y="1345565"/>
            <a:ext cx="3829050" cy="5000625"/>
          </a:xfrm>
          <a:prstGeom prst="rect">
            <a:avLst/>
          </a:prstGeom>
        </p:spPr>
      </p:pic>
      <p:pic>
        <p:nvPicPr>
          <p:cNvPr id="8" name="图片 7"/>
          <p:cNvPicPr>
            <a:picLocks noChangeAspect="1"/>
          </p:cNvPicPr>
          <p:nvPr/>
        </p:nvPicPr>
        <p:blipFill>
          <a:blip r:embed="rId3"/>
          <a:stretch>
            <a:fillRect/>
          </a:stretch>
        </p:blipFill>
        <p:spPr>
          <a:xfrm>
            <a:off x="7434580" y="1317625"/>
            <a:ext cx="3677285" cy="502856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2390" y="6985"/>
            <a:ext cx="12306935" cy="6850380"/>
          </a:xfrm>
          <a:prstGeom prst="rect">
            <a:avLst/>
          </a:prstGeom>
        </p:spPr>
      </p:pic>
      <p:sp>
        <p:nvSpPr>
          <p:cNvPr id="3" name="文本框 2"/>
          <p:cNvSpPr txBox="1"/>
          <p:nvPr/>
        </p:nvSpPr>
        <p:spPr>
          <a:xfrm>
            <a:off x="3688080" y="1079500"/>
            <a:ext cx="7693025" cy="3990340"/>
          </a:xfrm>
          <a:prstGeom prst="rect">
            <a:avLst/>
          </a:prstGeom>
          <a:noFill/>
        </p:spPr>
        <p:txBody>
          <a:bodyPr wrap="square" rtlCol="0">
            <a:spAutoFit/>
          </a:bodyPr>
          <a:lstStyle/>
          <a:p>
            <a:pPr>
              <a:lnSpc>
                <a:spcPct val="160000"/>
              </a:lnSpc>
            </a:pPr>
            <a:r>
              <a:rPr lang="en-US" altLang="zh-CN" sz="3200">
                <a:latin typeface="Times New Roman" panose="02020603050405020304" charset="0"/>
              </a:rPr>
              <a:t>Beijing opera contains the soul of Chinese national culture.Its unique charm inspires ethos of Chinese people.</a:t>
            </a:r>
            <a:endParaRPr lang="en-US" altLang="zh-CN" sz="3200">
              <a:latin typeface="Times New Roman" panose="02020603050405020304" charset="0"/>
            </a:endParaRPr>
          </a:p>
          <a:p>
            <a:pPr>
              <a:lnSpc>
                <a:spcPct val="160000"/>
              </a:lnSpc>
            </a:pPr>
            <a:r>
              <a:rPr lang="en-US" altLang="zh-CN" sz="3200">
                <a:latin typeface="Times New Roman" panose="02020603050405020304" charset="0"/>
              </a:rPr>
              <a:t>There is no doubt that it is really the treasure of Chinese culture.</a:t>
            </a:r>
            <a:endParaRPr lang="en-US" altLang="zh-CN" sz="3200">
              <a:latin typeface="Times New Roman" panose="0202060305040502030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4925" y="-635"/>
            <a:ext cx="12243435" cy="68573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sp>
        <p:nvSpPr>
          <p:cNvPr id="8" name="标题 1"/>
          <p:cNvSpPr>
            <a:spLocks noGrp="1"/>
          </p:cNvSpPr>
          <p:nvPr/>
        </p:nvSpPr>
        <p:spPr>
          <a:xfrm>
            <a:off x="821055"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b="1">
                <a:latin typeface="Times New Roman" panose="02020603050405020304" charset="0"/>
              </a:rPr>
              <a:t>Chinese Music Instruments</a:t>
            </a:r>
            <a:endParaRPr lang="en-US" altLang="zh-CN" sz="4800" b="1">
              <a:latin typeface="Times New Roman" panose="02020603050405020304" charset="0"/>
            </a:endParaRPr>
          </a:p>
        </p:txBody>
      </p:sp>
      <p:sp>
        <p:nvSpPr>
          <p:cNvPr id="9" name="文本框 8"/>
          <p:cNvSpPr txBox="1"/>
          <p:nvPr/>
        </p:nvSpPr>
        <p:spPr>
          <a:xfrm>
            <a:off x="820420" y="1617345"/>
            <a:ext cx="10023475" cy="3601720"/>
          </a:xfrm>
          <a:prstGeom prst="rect">
            <a:avLst/>
          </a:prstGeom>
          <a:noFill/>
        </p:spPr>
        <p:txBody>
          <a:bodyPr wrap="square" rtlCol="0">
            <a:spAutoFit/>
          </a:bodyPr>
          <a:p>
            <a:pPr>
              <a:lnSpc>
                <a:spcPct val="180000"/>
              </a:lnSpc>
            </a:pPr>
            <a:r>
              <a:rPr lang="en-US" altLang="zh-CN" sz="3200">
                <a:latin typeface="Times New Roman" panose="02020603050405020304" charset="0"/>
              </a:rPr>
              <a:t>Chinese music instruments can be categorized into </a:t>
            </a:r>
            <a:r>
              <a:rPr lang="en-US" altLang="zh-CN" sz="3200" b="1">
                <a:solidFill>
                  <a:srgbClr val="C00000"/>
                </a:solidFill>
                <a:latin typeface="Times New Roman" panose="02020603050405020304" charset="0"/>
              </a:rPr>
              <a:t>eight </a:t>
            </a:r>
            <a:r>
              <a:rPr lang="en-US" altLang="zh-CN" sz="3200">
                <a:latin typeface="Times New Roman" panose="02020603050405020304" charset="0"/>
              </a:rPr>
              <a:t>classes by the </a:t>
            </a:r>
            <a:r>
              <a:rPr lang="en-US" altLang="zh-CN" sz="3200" b="1">
                <a:solidFill>
                  <a:srgbClr val="C00000"/>
                </a:solidFill>
                <a:latin typeface="Times New Roman" panose="02020603050405020304" charset="0"/>
              </a:rPr>
              <a:t>materials</a:t>
            </a:r>
            <a:r>
              <a:rPr lang="en-US" altLang="zh-CN" sz="3200">
                <a:latin typeface="Times New Roman" panose="02020603050405020304" charset="0"/>
              </a:rPr>
              <a:t> they are made form.</a:t>
            </a:r>
            <a:endParaRPr lang="en-US" altLang="zh-CN" sz="3200">
              <a:latin typeface="Times New Roman" panose="02020603050405020304" charset="0"/>
            </a:endParaRPr>
          </a:p>
          <a:p>
            <a:pPr>
              <a:lnSpc>
                <a:spcPct val="180000"/>
              </a:lnSpc>
            </a:pPr>
            <a:r>
              <a:rPr lang="en-US" altLang="zh-CN" sz="3200">
                <a:latin typeface="Times New Roman" panose="02020603050405020304" charset="0"/>
              </a:rPr>
              <a:t>There are eight kinds of materials: </a:t>
            </a:r>
            <a:r>
              <a:rPr lang="en-US" altLang="zh-CN" sz="3200" b="1">
                <a:solidFill>
                  <a:srgbClr val="C00000"/>
                </a:solidFill>
                <a:latin typeface="Times New Roman" panose="02020603050405020304" charset="0"/>
              </a:rPr>
              <a:t>metal, stone, clay,leather, silk,wood,bottle-gourd and bamboo.</a:t>
            </a:r>
            <a:endParaRPr lang="en-US" altLang="zh-CN" sz="3200" b="1">
              <a:solidFill>
                <a:srgbClr val="C00000"/>
              </a:solidFill>
              <a:latin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sp>
        <p:nvSpPr>
          <p:cNvPr id="2" name="文本框 1"/>
          <p:cNvSpPr txBox="1"/>
          <p:nvPr/>
        </p:nvSpPr>
        <p:spPr>
          <a:xfrm>
            <a:off x="741680" y="805180"/>
            <a:ext cx="9478645" cy="4185920"/>
          </a:xfrm>
          <a:prstGeom prst="rect">
            <a:avLst/>
          </a:prstGeom>
          <a:noFill/>
        </p:spPr>
        <p:txBody>
          <a:bodyPr wrap="square" rtlCol="0">
            <a:spAutoFit/>
          </a:bodyPr>
          <a:p>
            <a:pPr>
              <a:lnSpc>
                <a:spcPct val="210000"/>
              </a:lnSpc>
            </a:pPr>
            <a:r>
              <a:rPr lang="en-US" altLang="zh-CN" sz="3200">
                <a:latin typeface="Times New Roman" panose="02020603050405020304" charset="0"/>
              </a:rPr>
              <a:t>There is reed and gourd to make Sheng,bamboo to make Xiao(panpipes),wood to make Chu,silk to make Guzheng,clay to make Xun,metal to make Bell,stone to make Sonorous stone,and skin to make Drum.</a:t>
            </a:r>
            <a:endParaRPr lang="en-US" altLang="zh-CN" sz="3200">
              <a:latin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10795" y="8255"/>
            <a:ext cx="12179300" cy="6835140"/>
          </a:xfrm>
          <a:prstGeom prst="rect">
            <a:avLst/>
          </a:prstGeom>
        </p:spPr>
      </p:pic>
      <p:pic>
        <p:nvPicPr>
          <p:cNvPr id="4" name="内容占位符 3"/>
          <p:cNvPicPr>
            <a:picLocks noGrp="1" noChangeAspect="1"/>
          </p:cNvPicPr>
          <p:nvPr/>
        </p:nvPicPr>
        <p:blipFill>
          <a:blip r:embed="rId2"/>
          <a:stretch>
            <a:fillRect/>
          </a:stretch>
        </p:blipFill>
        <p:spPr>
          <a:xfrm>
            <a:off x="5003800" y="8255"/>
            <a:ext cx="7164705" cy="6835140"/>
          </a:xfrm>
          <a:prstGeom prst="rect">
            <a:avLst/>
          </a:prstGeom>
        </p:spPr>
      </p:pic>
      <p:sp>
        <p:nvSpPr>
          <p:cNvPr id="2" name="文本框 1"/>
          <p:cNvSpPr txBox="1"/>
          <p:nvPr/>
        </p:nvSpPr>
        <p:spPr>
          <a:xfrm>
            <a:off x="211455" y="711200"/>
            <a:ext cx="4792345" cy="4088130"/>
          </a:xfrm>
          <a:prstGeom prst="rect">
            <a:avLst/>
          </a:prstGeom>
          <a:noFill/>
        </p:spPr>
        <p:txBody>
          <a:bodyPr wrap="square" rtlCol="0">
            <a:spAutoFit/>
          </a:bodyPr>
          <a:p>
            <a:pPr>
              <a:lnSpc>
                <a:spcPct val="160000"/>
              </a:lnSpc>
            </a:pPr>
            <a:r>
              <a:rPr lang="en-US" altLang="zh-CN" sz="3600" b="1" i="1">
                <a:solidFill>
                  <a:srgbClr val="C00000"/>
                </a:solidFill>
                <a:latin typeface="Times New Roman" panose="02020603050405020304" charset="0"/>
              </a:rPr>
              <a:t>Guzheng</a:t>
            </a:r>
            <a:r>
              <a:rPr lang="en-US" altLang="zh-CN" sz="3200">
                <a:latin typeface="Times New Roman" panose="02020603050405020304" charset="0"/>
              </a:rPr>
              <a:t>-Made by silk,a traditional Chinese musical instrument.It belongs to the zither family of string instruments.</a:t>
            </a:r>
            <a:endParaRPr lang="en-US" altLang="zh-CN" sz="320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6749</Words>
  <Application>WPS 演示</Application>
  <PresentationFormat>自定义</PresentationFormat>
  <Paragraphs>232</Paragraphs>
  <Slides>63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63</vt:i4>
      </vt:variant>
    </vt:vector>
  </HeadingPairs>
  <TitlesOfParts>
    <vt:vector size="77" baseType="lpstr">
      <vt:lpstr>Arial</vt:lpstr>
      <vt:lpstr>宋体</vt:lpstr>
      <vt:lpstr>Wingdings</vt:lpstr>
      <vt:lpstr>Blackadder ITC</vt:lpstr>
      <vt:lpstr>楷体</vt:lpstr>
      <vt:lpstr>Times New Roman</vt:lpstr>
      <vt:lpstr>仿宋</vt:lpstr>
      <vt:lpstr>Segoe Print</vt:lpstr>
      <vt:lpstr>Calibri</vt:lpstr>
      <vt:lpstr>微软雅黑</vt:lpstr>
      <vt:lpstr>Calibri Light</vt:lpstr>
      <vt:lpstr>Arial Black</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High Mountain and Flowing streams </vt:lpstr>
      <vt:lpstr>High Mountain and Flowing streams </vt:lpstr>
      <vt:lpstr>Chinese</vt:lpstr>
      <vt:lpstr>PowerPoint 演示文稿</vt:lpstr>
      <vt:lpstr>The History of the Chinese Dance.</vt:lpstr>
      <vt:lpstr>PowerPoint 演示文稿</vt:lpstr>
      <vt:lpstr>PowerPoint 演示文稿</vt:lpstr>
      <vt:lpstr>PowerPoint 演示文稿</vt:lpstr>
      <vt:lpstr>PowerPoint 演示文稿</vt:lpstr>
      <vt:lpstr>PowerPoint 演示文稿</vt:lpstr>
      <vt:lpstr>PowerPoint 演示文稿</vt:lpstr>
      <vt:lpstr>The Dragon Dance </vt:lpstr>
      <vt:lpstr>PowerPoint 演示文稿</vt:lpstr>
      <vt:lpstr>The  Lion  Dance </vt:lpstr>
      <vt:lpstr>PowerPoint 演示文稿</vt:lpstr>
      <vt:lpstr>The  Fan  Dance </vt:lpstr>
      <vt:lpstr>Yangge </vt:lpstr>
      <vt:lpstr>Ethnic Minority Folk Dance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lenovo</cp:lastModifiedBy>
  <cp:revision>54</cp:revision>
  <dcterms:created xsi:type="dcterms:W3CDTF">2016-08-24T00:35:00Z</dcterms:created>
  <dcterms:modified xsi:type="dcterms:W3CDTF">2016-12-29T02:10:55Z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